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</p:sldMasterIdLst>
  <p:notesMasterIdLst>
    <p:notesMasterId r:id="rId44"/>
  </p:notesMasterIdLst>
  <p:handoutMasterIdLst>
    <p:handoutMasterId r:id="rId45"/>
  </p:handoutMasterIdLst>
  <p:sldIdLst>
    <p:sldId id="256" r:id="rId2"/>
    <p:sldId id="271" r:id="rId3"/>
    <p:sldId id="266" r:id="rId4"/>
    <p:sldId id="307" r:id="rId5"/>
    <p:sldId id="293" r:id="rId6"/>
    <p:sldId id="294" r:id="rId7"/>
    <p:sldId id="338" r:id="rId8"/>
    <p:sldId id="339" r:id="rId9"/>
    <p:sldId id="340" r:id="rId10"/>
    <p:sldId id="341" r:id="rId11"/>
    <p:sldId id="343" r:id="rId12"/>
    <p:sldId id="344" r:id="rId13"/>
    <p:sldId id="345" r:id="rId14"/>
    <p:sldId id="346" r:id="rId15"/>
    <p:sldId id="308" r:id="rId16"/>
    <p:sldId id="347" r:id="rId17"/>
    <p:sldId id="348" r:id="rId18"/>
    <p:sldId id="349" r:id="rId19"/>
    <p:sldId id="309" r:id="rId20"/>
    <p:sldId id="295" r:id="rId21"/>
    <p:sldId id="296" r:id="rId22"/>
    <p:sldId id="351" r:id="rId23"/>
    <p:sldId id="297" r:id="rId24"/>
    <p:sldId id="299" r:id="rId25"/>
    <p:sldId id="310" r:id="rId26"/>
    <p:sldId id="300" r:id="rId27"/>
    <p:sldId id="301" r:id="rId28"/>
    <p:sldId id="302" r:id="rId29"/>
    <p:sldId id="265" r:id="rId30"/>
    <p:sldId id="314" r:id="rId31"/>
    <p:sldId id="315" r:id="rId32"/>
    <p:sldId id="322" r:id="rId33"/>
    <p:sldId id="316" r:id="rId34"/>
    <p:sldId id="318" r:id="rId35"/>
    <p:sldId id="320" r:id="rId36"/>
    <p:sldId id="321" r:id="rId37"/>
    <p:sldId id="319" r:id="rId38"/>
    <p:sldId id="333" r:id="rId39"/>
    <p:sldId id="324" r:id="rId40"/>
    <p:sldId id="325" r:id="rId41"/>
    <p:sldId id="326" r:id="rId42"/>
    <p:sldId id="329" r:id="rId4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468" autoAdjust="0"/>
  </p:normalViewPr>
  <p:slideViewPr>
    <p:cSldViewPr>
      <p:cViewPr varScale="1">
        <p:scale>
          <a:sx n="70" d="100"/>
          <a:sy n="70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187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60DFB43-1B45-4966-A365-56A8964A1398}" type="datetimeFigureOut">
              <a:rPr lang="zh-CN" altLang="en-US"/>
              <a:pPr>
                <a:defRPr/>
              </a:pPr>
              <a:t>2014-5-21</a:t>
            </a:fld>
            <a:endParaRPr lang="en-US" altLang="zh-CN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A059376-D3E1-48A3-A742-FE421B79475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AFB7304-3EAE-493C-B036-67E15A1043BB}" type="datetimeFigureOut">
              <a:rPr lang="zh-CN" altLang="en-US"/>
              <a:pPr>
                <a:defRPr/>
              </a:pPr>
              <a:t>2014-5-21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A6BB1F0-3AA7-4199-B3A6-98070B05E5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zh-CN"/>
              <a:t>单击此处编辑母版标题样式</a:t>
            </a:r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zh-CN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单击此处编辑母版标题样式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单击此处编辑母版文本样式</a:t>
            </a:r>
          </a:p>
          <a:p>
            <a:pPr lvl="1"/>
            <a:r>
              <a:rPr lang="en-US" altLang="zh-CN" smtClean="0"/>
              <a:t>第二级</a:t>
            </a:r>
          </a:p>
          <a:p>
            <a:pPr lvl="2"/>
            <a:r>
              <a:rPr lang="en-US" altLang="zh-CN" smtClean="0"/>
              <a:t>第三级</a:t>
            </a:r>
          </a:p>
          <a:p>
            <a:pPr lvl="3"/>
            <a:r>
              <a:rPr lang="en-US" altLang="zh-CN" smtClean="0"/>
              <a:t>第四级</a:t>
            </a:r>
          </a:p>
          <a:p>
            <a:pPr lvl="4"/>
            <a:r>
              <a:rPr lang="en-US" altLang="zh-CN" smtClean="0"/>
              <a:t>第五级</a:t>
            </a:r>
          </a:p>
        </p:txBody>
      </p:sp>
      <p:grpSp>
        <p:nvGrpSpPr>
          <p:cNvPr id="1029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95241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42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43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44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45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46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47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48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49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50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51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52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53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54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55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56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57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58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59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60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61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62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63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64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65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66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67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68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69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70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271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7" r:id="rId2"/>
    <p:sldLayoutId id="2147483666" r:id="rId3"/>
    <p:sldLayoutId id="2147483665" r:id="rId4"/>
    <p:sldLayoutId id="2147483664" r:id="rId5"/>
    <p:sldLayoutId id="2147483663" r:id="rId6"/>
    <p:sldLayoutId id="2147483662" r:id="rId7"/>
    <p:sldLayoutId id="2147483661" r:id="rId8"/>
    <p:sldLayoutId id="2147483660" r:id="rId9"/>
    <p:sldLayoutId id="2147483659" r:id="rId10"/>
    <p:sldLayoutId id="214748365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ea typeface="+mn-ea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ea typeface="+mn-ea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ernel.org/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ebian.org/" TargetMode="External"/><Relationship Id="rId13" Type="http://schemas.openxmlformats.org/officeDocument/2006/relationships/image" Target="../media/image12.png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12" Type="http://schemas.openxmlformats.org/officeDocument/2006/relationships/image" Target="../media/image11.png"/><Relationship Id="rId2" Type="http://schemas.openxmlformats.org/officeDocument/2006/relationships/hyperlink" Target="http://www.distrowatch.com/" TargetMode="Externa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hyperlink" Target="http://www.suse.com/us/index.html" TargetMode="External"/><Relationship Id="rId5" Type="http://schemas.openxmlformats.org/officeDocument/2006/relationships/hyperlink" Target="http://www.redflag-linux.com/index.php" TargetMode="External"/><Relationship Id="rId15" Type="http://schemas.openxmlformats.org/officeDocument/2006/relationships/image" Target="../media/image14.png"/><Relationship Id="rId10" Type="http://schemas.openxmlformats.org/officeDocument/2006/relationships/image" Target="../media/image10.jpeg"/><Relationship Id="rId4" Type="http://schemas.openxmlformats.org/officeDocument/2006/relationships/image" Target="../media/image6.jpeg"/><Relationship Id="rId9" Type="http://schemas.openxmlformats.org/officeDocument/2006/relationships/image" Target="../media/image9.png"/><Relationship Id="rId14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sf.org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nu.org/" TargetMode="External"/><Relationship Id="rId2" Type="http://schemas.openxmlformats.org/officeDocument/2006/relationships/hyperlink" Target="http://localhost/dotclear/lib/exe/detail.php?id=ubuntuslide:linuxbasic&amp;cache=cache&amp;media=ubuntuslide:gnu-head-banner.pn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nu.org/licenses/gpl.html" TargetMode="External"/><Relationship Id="rId2" Type="http://schemas.openxmlformats.org/officeDocument/2006/relationships/hyperlink" Target="http://www.gnu.org/copyleft/copyleft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4213" y="2060575"/>
            <a:ext cx="7991475" cy="1576388"/>
          </a:xfrm>
        </p:spPr>
        <p:txBody>
          <a:bodyPr anchor="t"/>
          <a:lstStyle/>
          <a:p>
            <a:pPr algn="r" eaLnBrk="1" hangingPunct="1"/>
            <a:r>
              <a:rPr lang="zh-CN" altLang="en-US" sz="4800" smtClean="0"/>
              <a:t>第</a:t>
            </a:r>
            <a:r>
              <a:rPr lang="en-US" altLang="zh-CN" sz="4800" smtClean="0"/>
              <a:t>1</a:t>
            </a:r>
            <a:r>
              <a:rPr lang="zh-CN" altLang="en-US" sz="4800" smtClean="0"/>
              <a:t>章</a:t>
            </a:r>
            <a:r>
              <a:rPr lang="en-US" altLang="zh-CN" sz="4800" smtClean="0"/>
              <a:t/>
            </a:r>
            <a:br>
              <a:rPr lang="en-US" altLang="zh-CN" sz="4800" smtClean="0"/>
            </a:br>
            <a:r>
              <a:rPr lang="en-US" altLang="zh-CN" sz="4800" smtClean="0"/>
              <a:t>          Linux</a:t>
            </a:r>
            <a:r>
              <a:rPr lang="zh-CN" altLang="en-US" sz="4800" smtClean="0"/>
              <a:t>简介与安装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zh-CN" altLang="en-US" b="0" smtClean="0"/>
              <a:t>开源软件的特点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FBE512D-71E1-4F63-ABAB-4B33B9CEAA03}" type="slidenum">
              <a:rPr lang="en-US" altLang="zh-CN" sz="1200">
                <a:latin typeface="+mj-lt"/>
              </a:rPr>
              <a:pPr algn="r">
                <a:defRPr/>
              </a:pPr>
              <a:t>10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95288" y="1628775"/>
            <a:ext cx="8208962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zh-CN" altLang="en-US" sz="2800" kern="0">
                <a:latin typeface="+mn-lt"/>
                <a:ea typeface="+mn-ea"/>
              </a:rPr>
              <a:t>开放源代码软件一般是免费发布的，您可以在</a:t>
            </a:r>
            <a:r>
              <a:rPr lang="en-US" altLang="zh-CN" sz="2800" kern="0">
                <a:latin typeface="+mn-lt"/>
                <a:ea typeface="+mn-ea"/>
              </a:rPr>
              <a:t>Internet </a:t>
            </a:r>
            <a:r>
              <a:rPr lang="zh-CN" altLang="en-US" sz="2800" kern="0">
                <a:latin typeface="+mn-lt"/>
                <a:ea typeface="+mn-ea"/>
              </a:rPr>
              <a:t>上自由下载，用户无需缴纳 </a:t>
            </a:r>
            <a:r>
              <a:rPr lang="en-US" altLang="zh-CN" sz="2800" kern="0">
                <a:latin typeface="+mn-lt"/>
                <a:ea typeface="+mn-ea"/>
              </a:rPr>
              <a:t>License </a:t>
            </a:r>
            <a:r>
              <a:rPr lang="zh-CN" altLang="en-US" sz="2800" kern="0">
                <a:latin typeface="+mn-lt"/>
                <a:ea typeface="+mn-ea"/>
              </a:rPr>
              <a:t>费用。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zh-CN" altLang="en-US" sz="2800" kern="0">
                <a:latin typeface="+mn-lt"/>
                <a:ea typeface="+mn-ea"/>
              </a:rPr>
              <a:t>开放源代码软件由一个核心组织领导， 通常由一个很大的社区在</a:t>
            </a:r>
            <a:r>
              <a:rPr lang="en-US" altLang="zh-CN" sz="2800" kern="0">
                <a:latin typeface="+mn-lt"/>
                <a:ea typeface="+mn-ea"/>
              </a:rPr>
              <a:t>Internet</a:t>
            </a:r>
            <a:r>
              <a:rPr lang="zh-CN" altLang="en-US" sz="2800" kern="0">
                <a:latin typeface="+mn-lt"/>
                <a:ea typeface="+mn-ea"/>
              </a:rPr>
              <a:t>上协作开发完成。这种“集市”式的开发模式使得其通常有着比封闭源代码软件更高的质量。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zh-CN" altLang="en-US" sz="2800" kern="0">
                <a:latin typeface="+mn-lt"/>
                <a:ea typeface="+mn-ea"/>
              </a:rPr>
              <a:t>用户可以得到软件的源代码，更容易根据自己的特殊要求，进行定制。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zh-CN" altLang="en-US" sz="2800" kern="0">
                <a:latin typeface="+mn-lt"/>
                <a:ea typeface="+mn-ea"/>
              </a:rPr>
              <a:t>开放源代码软件的生命周期不依附于某个公司，因此有更强的生命力。</a:t>
            </a:r>
            <a:endParaRPr lang="zh-CN" altLang="en-US" sz="2800" kern="0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zh-CN" altLang="en-US" b="0" smtClean="0"/>
              <a:t>什么是操作系统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8EF2963-BC08-4B6D-A1D6-ED70E263A681}" type="slidenum">
              <a:rPr lang="en-US" altLang="zh-CN" sz="1200">
                <a:latin typeface="+mj-lt"/>
              </a:rPr>
              <a:pPr algn="r">
                <a:defRPr/>
              </a:pPr>
              <a:t>11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95288" y="1484313"/>
            <a:ext cx="8435975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120000"/>
              </a:lnSpc>
              <a:buClr>
                <a:schemeClr val="hlink"/>
              </a:buClr>
              <a:buFont typeface="Wingdings" pitchFamily="2" charset="2"/>
              <a:buChar char="q"/>
              <a:defRPr/>
            </a:pPr>
            <a:r>
              <a:rPr kumimoji="1" lang="zh-CN" altLang="en-US" sz="2800" kern="0" dirty="0">
                <a:solidFill>
                  <a:srgbClr val="0000CC"/>
                </a:solidFill>
                <a:latin typeface="+mn-lt"/>
                <a:ea typeface="+mn-ea"/>
              </a:rPr>
              <a:t>操作系统（</a:t>
            </a:r>
            <a:r>
              <a:rPr kumimoji="1" lang="en-US" altLang="zh-CN" sz="2800" kern="0" dirty="0">
                <a:solidFill>
                  <a:srgbClr val="0000CC"/>
                </a:solidFill>
                <a:latin typeface="+mn-lt"/>
                <a:ea typeface="+mn-ea"/>
              </a:rPr>
              <a:t>Operating System</a:t>
            </a:r>
            <a:r>
              <a:rPr kumimoji="1" lang="zh-CN" altLang="en-US" sz="2800" kern="0" dirty="0">
                <a:solidFill>
                  <a:srgbClr val="0000CC"/>
                </a:solidFill>
                <a:latin typeface="+mn-lt"/>
                <a:ea typeface="+mn-ea"/>
              </a:rPr>
              <a:t>，简称</a:t>
            </a:r>
            <a:r>
              <a:rPr kumimoji="1" lang="en-US" altLang="zh-CN" sz="2800" kern="0" dirty="0">
                <a:solidFill>
                  <a:srgbClr val="0000CC"/>
                </a:solidFill>
                <a:latin typeface="+mn-lt"/>
                <a:ea typeface="+mn-ea"/>
              </a:rPr>
              <a:t>OS</a:t>
            </a:r>
            <a:r>
              <a:rPr kumimoji="1" lang="zh-CN" altLang="en-US" sz="2800" kern="0" dirty="0">
                <a:solidFill>
                  <a:srgbClr val="0000CC"/>
                </a:solidFill>
                <a:latin typeface="+mn-lt"/>
                <a:ea typeface="+mn-ea"/>
              </a:rPr>
              <a:t>）传统上是负责对电脑硬件直接控制及管理的系统软件。</a:t>
            </a:r>
            <a:endParaRPr kumimoji="1" lang="en-US" altLang="zh-CN" sz="2800" kern="0" dirty="0">
              <a:solidFill>
                <a:srgbClr val="0000CC"/>
              </a:solidFill>
              <a:latin typeface="+mn-lt"/>
              <a:ea typeface="+mn-ea"/>
            </a:endParaRPr>
          </a:p>
          <a:p>
            <a:pPr marL="800100" lvl="1" indent="-342900">
              <a:lnSpc>
                <a:spcPct val="120000"/>
              </a:lnSpc>
              <a:buClr>
                <a:schemeClr val="hlink"/>
              </a:buClr>
              <a:buFont typeface="Wingdings" pitchFamily="2" charset="2"/>
              <a:buChar char="q"/>
              <a:defRPr/>
            </a:pPr>
            <a:r>
              <a:rPr kumimoji="1" lang="zh-CN" altLang="en-US" sz="2800" kern="0" dirty="0">
                <a:solidFill>
                  <a:srgbClr val="0000CC"/>
                </a:solidFill>
                <a:latin typeface="+mn-lt"/>
                <a:ea typeface="+mn-ea"/>
              </a:rPr>
              <a:t>操作系统的功能一般包括处理器管理、存储管理、文件管理、设备管理和作业管理等。</a:t>
            </a:r>
            <a:endParaRPr kumimoji="1" lang="en-US" altLang="zh-CN" sz="2800" kern="0" dirty="0">
              <a:solidFill>
                <a:srgbClr val="0000CC"/>
              </a:solidFill>
              <a:latin typeface="+mn-lt"/>
              <a:ea typeface="+mn-ea"/>
            </a:endParaRPr>
          </a:p>
          <a:p>
            <a:pPr marL="800100" lvl="1" indent="-342900">
              <a:lnSpc>
                <a:spcPct val="120000"/>
              </a:lnSpc>
              <a:buClr>
                <a:schemeClr val="hlink"/>
              </a:buClr>
              <a:buFont typeface="Wingdings" pitchFamily="2" charset="2"/>
              <a:buChar char="q"/>
              <a:defRPr/>
            </a:pPr>
            <a:r>
              <a:rPr kumimoji="1" lang="zh-CN" altLang="en-US" sz="2800" kern="0" dirty="0">
                <a:solidFill>
                  <a:srgbClr val="0000CC"/>
                </a:solidFill>
                <a:latin typeface="+mn-lt"/>
                <a:ea typeface="+mn-ea"/>
              </a:rPr>
              <a:t>当多个程序同时运行时，操作系统负责规划以优化每个程序的处理时间。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kumimoji="1" lang="zh-CN" altLang="en-US" sz="2800" kern="0" dirty="0">
                <a:solidFill>
                  <a:srgbClr val="0000CC"/>
                </a:solidFill>
                <a:latin typeface="+mn-lt"/>
                <a:ea typeface="+mn-ea"/>
              </a:rPr>
              <a:t>对计算机系统而言，操作系统是对所有系统资源进行管理的程序的集合；对用户而言，操作系统提供了对系统资源进行有效利用的简单抽象的方法。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zh-CN" altLang="en-US" b="0" smtClean="0"/>
              <a:t>什么是 </a:t>
            </a:r>
            <a:r>
              <a:rPr lang="en-US" altLang="zh-CN" b="0" smtClean="0"/>
              <a:t>Linux</a:t>
            </a:r>
            <a:endParaRPr lang="zh-CN" altLang="en-US" smtClean="0"/>
          </a:p>
        </p:txBody>
      </p:sp>
      <p:sp>
        <p:nvSpPr>
          <p:cNvPr id="27650" name="内容占位符 2"/>
          <p:cNvSpPr>
            <a:spLocks noGrp="1"/>
          </p:cNvSpPr>
          <p:nvPr>
            <p:ph idx="4294967295"/>
          </p:nvPr>
        </p:nvSpPr>
        <p:spPr>
          <a:xfrm>
            <a:off x="457200" y="1484313"/>
            <a:ext cx="8229600" cy="4646612"/>
          </a:xfrm>
        </p:spPr>
        <p:txBody>
          <a:bodyPr/>
          <a:lstStyle/>
          <a:p>
            <a:pPr eaLnBrk="1" hangingPunct="1"/>
            <a:r>
              <a:rPr lang="en-US" altLang="zh-CN" sz="3200" smtClean="0"/>
              <a:t>Linux </a:t>
            </a:r>
            <a:r>
              <a:rPr lang="zh-CN" altLang="en-US" sz="3200" smtClean="0"/>
              <a:t>是一个功能强大的操作系统，同时它是一个自由软件，是免费的、源代码开放的，编制它的目的是建立不受任何商品化软件版权制约的、全世界都能自由使用的</a:t>
            </a:r>
            <a:r>
              <a:rPr lang="en-US" altLang="zh-CN" sz="3200" smtClean="0"/>
              <a:t>UNIX</a:t>
            </a:r>
            <a:r>
              <a:rPr lang="zh-CN" altLang="en-US" sz="3200" smtClean="0"/>
              <a:t>兼容产品。</a:t>
            </a:r>
          </a:p>
          <a:p>
            <a:pPr eaLnBrk="1" hangingPunct="1"/>
            <a:r>
              <a:rPr lang="zh-CN" altLang="en-US" sz="3200" smtClean="0"/>
              <a:t>各种使用 </a:t>
            </a:r>
            <a:r>
              <a:rPr lang="en-US" altLang="zh-CN" sz="3200" smtClean="0"/>
              <a:t>Linux </a:t>
            </a:r>
            <a:r>
              <a:rPr lang="zh-CN" altLang="en-US" sz="3200" smtClean="0"/>
              <a:t>作为内核的 </a:t>
            </a:r>
            <a:r>
              <a:rPr lang="en-US" altLang="zh-CN" sz="3200" smtClean="0"/>
              <a:t>GNU </a:t>
            </a:r>
            <a:r>
              <a:rPr lang="zh-CN" altLang="en-US" sz="3200" smtClean="0"/>
              <a:t>操作系统正被广泛地使用著；虽然这些系统通常被称作为“</a:t>
            </a:r>
            <a:r>
              <a:rPr lang="en-US" altLang="zh-CN" sz="3200" smtClean="0"/>
              <a:t>Linux”</a:t>
            </a:r>
            <a:r>
              <a:rPr lang="zh-CN" altLang="en-US" sz="3200" smtClean="0"/>
              <a:t>，但是它们应该更精确地被称为 </a:t>
            </a:r>
            <a:r>
              <a:rPr lang="en-US" altLang="zh-CN" sz="3200" smtClean="0"/>
              <a:t>GNU/Linux </a:t>
            </a:r>
            <a:r>
              <a:rPr lang="zh-CN" altLang="en-US" sz="3200" smtClean="0"/>
              <a:t>系统 。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88563B1F-C406-4840-A211-FE091D7944B6}" type="slidenum">
              <a:rPr lang="en-US" altLang="zh-CN" sz="1200">
                <a:latin typeface="+mj-lt"/>
              </a:rPr>
              <a:pPr algn="r">
                <a:defRPr/>
              </a:pPr>
              <a:t>12</a:t>
            </a:fld>
            <a:endParaRPr lang="en-US" altLang="zh-CN" sz="1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US" altLang="zh-CN" b="0" smtClean="0"/>
              <a:t>Linux </a:t>
            </a:r>
            <a:r>
              <a:rPr lang="zh-CN" altLang="en-US" b="0" smtClean="0"/>
              <a:t>的历史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F834F20-4CD5-462C-9150-E1586DC98606}" type="slidenum">
              <a:rPr lang="en-US" altLang="zh-CN" sz="1200">
                <a:latin typeface="+mj-lt"/>
              </a:rPr>
              <a:pPr algn="r">
                <a:defRPr/>
              </a:pPr>
              <a:t>13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57200" y="1628775"/>
            <a:ext cx="82296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kumimoji="1" lang="en-US" altLang="zh-CN" sz="2800"/>
              <a:t>Linux </a:t>
            </a:r>
            <a:r>
              <a:rPr kumimoji="1" lang="zh-CN" altLang="en-US" sz="2800"/>
              <a:t>最早由一位名叫 </a:t>
            </a:r>
            <a:r>
              <a:rPr kumimoji="1" lang="en-US" altLang="zh-CN" sz="2800"/>
              <a:t>Linus Torvalds </a:t>
            </a:r>
            <a:r>
              <a:rPr kumimoji="1" lang="zh-CN" altLang="en-US" sz="2800"/>
              <a:t>的芬兰赫尔辛基大学的学生开发，他的目的是设计一个替代 </a:t>
            </a:r>
            <a:r>
              <a:rPr kumimoji="1" lang="en-US" altLang="zh-CN" sz="2800"/>
              <a:t>Minix </a:t>
            </a:r>
            <a:r>
              <a:rPr kumimoji="1" lang="zh-CN" altLang="en-US" sz="2800"/>
              <a:t>的操作系统，这个操作系统可用于</a:t>
            </a:r>
            <a:r>
              <a:rPr kumimoji="1" lang="en-US" altLang="zh-CN" sz="2800"/>
              <a:t>386</a:t>
            </a:r>
            <a:r>
              <a:rPr kumimoji="1" lang="zh-CN" altLang="en-US" sz="2800"/>
              <a:t>、</a:t>
            </a:r>
            <a:r>
              <a:rPr kumimoji="1" lang="en-US" altLang="zh-CN" sz="2800"/>
              <a:t>486</a:t>
            </a:r>
            <a:r>
              <a:rPr kumimoji="1" lang="zh-CN" altLang="en-US" sz="2800"/>
              <a:t>或奔腾处理器的个人计算机上，并且具有 </a:t>
            </a:r>
            <a:r>
              <a:rPr kumimoji="1" lang="en-US" altLang="zh-CN" sz="2800"/>
              <a:t>Unix </a:t>
            </a:r>
            <a:r>
              <a:rPr kumimoji="1" lang="zh-CN" altLang="en-US" sz="2800"/>
              <a:t>操作系统的全部功能。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r>
              <a:rPr kumimoji="1" lang="en-US" altLang="zh-CN" sz="2800"/>
              <a:t>Linux </a:t>
            </a:r>
            <a:r>
              <a:rPr kumimoji="1" lang="zh-CN" altLang="en-US" sz="2800"/>
              <a:t>第一个内核公开版（</a:t>
            </a:r>
            <a:r>
              <a:rPr kumimoji="1" lang="en-US" altLang="zh-CN" sz="2800"/>
              <a:t>Linux 0.02</a:t>
            </a:r>
            <a:r>
              <a:rPr kumimoji="1" lang="zh-CN" altLang="en-US" sz="2800"/>
              <a:t>版于</a:t>
            </a:r>
            <a:r>
              <a:rPr kumimoji="1" lang="en-US" altLang="zh-CN" sz="2800"/>
              <a:t>1991</a:t>
            </a:r>
            <a:r>
              <a:rPr kumimoji="1" lang="en-US" altLang="en-US" sz="2800"/>
              <a:t>年</a:t>
            </a:r>
            <a:r>
              <a:rPr kumimoji="1" lang="en-US" altLang="zh-CN" sz="2800"/>
              <a:t>10</a:t>
            </a:r>
            <a:r>
              <a:rPr kumimoji="1" lang="zh-CN" altLang="en-US" sz="2800"/>
              <a:t>月发布。</a:t>
            </a:r>
          </a:p>
        </p:txBody>
      </p:sp>
      <p:pic>
        <p:nvPicPr>
          <p:cNvPr id="28678" name="Picture 2" descr="linus"/>
          <p:cNvPicPr>
            <a:picLocks noChangeAspect="1" noChangeArrowheads="1"/>
          </p:cNvPicPr>
          <p:nvPr/>
        </p:nvPicPr>
        <p:blipFill>
          <a:blip r:embed="rId2"/>
          <a:srcRect b="5190"/>
          <a:stretch>
            <a:fillRect/>
          </a:stretch>
        </p:blipFill>
        <p:spPr bwMode="auto">
          <a:xfrm>
            <a:off x="4932363" y="0"/>
            <a:ext cx="12954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US" altLang="en-US" b="0" smtClean="0"/>
              <a:t>Linux</a:t>
            </a:r>
            <a:r>
              <a:rPr lang="en-US" altLang="zh-CN" b="0" smtClean="0"/>
              <a:t> </a:t>
            </a:r>
            <a:r>
              <a:rPr lang="zh-CN" altLang="en-US" b="0" smtClean="0"/>
              <a:t>深</a:t>
            </a:r>
            <a:r>
              <a:rPr lang="en-US" altLang="en-US" b="0" smtClean="0"/>
              <a:t>受喜爱的原因</a:t>
            </a:r>
            <a:endParaRPr lang="zh-CN" altLang="en-US" smtClean="0"/>
          </a:p>
        </p:txBody>
      </p:sp>
      <p:sp>
        <p:nvSpPr>
          <p:cNvPr id="29698" name="内容占位符 2"/>
          <p:cNvSpPr>
            <a:spLocks noGrp="1"/>
          </p:cNvSpPr>
          <p:nvPr>
            <p:ph idx="4294967295"/>
          </p:nvPr>
        </p:nvSpPr>
        <p:spPr>
          <a:xfrm>
            <a:off x="457200" y="1412875"/>
            <a:ext cx="8229600" cy="4718050"/>
          </a:xfrm>
        </p:spPr>
        <p:txBody>
          <a:bodyPr/>
          <a:lstStyle/>
          <a:p>
            <a:pPr eaLnBrk="1" hangingPunct="1"/>
            <a:r>
              <a:rPr kumimoji="1" lang="en-US" altLang="zh-CN" sz="3200" smtClean="0"/>
              <a:t>Linux </a:t>
            </a:r>
            <a:r>
              <a:rPr kumimoji="1" lang="zh-CN" altLang="en-US" sz="3200" smtClean="0"/>
              <a:t>属于自由软件，用户不用支付任何费用就可以获得它和它的源代码，并且可以根据自己的需要对它进行必要的修改，无约束地继续传播。</a:t>
            </a:r>
          </a:p>
          <a:p>
            <a:pPr eaLnBrk="1" hangingPunct="1"/>
            <a:r>
              <a:rPr kumimoji="1" lang="en-US" altLang="zh-CN" sz="3200" smtClean="0"/>
              <a:t>Linux </a:t>
            </a:r>
            <a:r>
              <a:rPr kumimoji="1" lang="zh-CN" altLang="en-US" sz="3200" smtClean="0"/>
              <a:t>具有</a:t>
            </a:r>
            <a:r>
              <a:rPr kumimoji="1" lang="en-US" altLang="zh-CN" sz="3200" smtClean="0"/>
              <a:t>Unix</a:t>
            </a:r>
            <a:r>
              <a:rPr kumimoji="1" lang="zh-CN" altLang="en-US" sz="3200" smtClean="0"/>
              <a:t>的全部功能，任何使用 </a:t>
            </a:r>
            <a:r>
              <a:rPr kumimoji="1" lang="en-US" altLang="zh-CN" sz="3200" smtClean="0"/>
              <a:t>Unix </a:t>
            </a:r>
            <a:r>
              <a:rPr kumimoji="1" lang="zh-CN" altLang="en-US" sz="3200" smtClean="0"/>
              <a:t>操作系统或想要学习 </a:t>
            </a:r>
            <a:r>
              <a:rPr kumimoji="1" lang="en-US" altLang="zh-CN" sz="3200" smtClean="0"/>
              <a:t>Unix </a:t>
            </a:r>
            <a:r>
              <a:rPr kumimoji="1" lang="zh-CN" altLang="en-US" sz="3200" smtClean="0"/>
              <a:t>操作系统的人都可以从 </a:t>
            </a:r>
            <a:r>
              <a:rPr kumimoji="1" lang="en-US" altLang="zh-CN" sz="3200" smtClean="0"/>
              <a:t>Linux </a:t>
            </a:r>
            <a:r>
              <a:rPr kumimoji="1" lang="zh-CN" altLang="en-US" sz="3200" smtClean="0"/>
              <a:t>中获益。</a:t>
            </a:r>
          </a:p>
          <a:p>
            <a:pPr eaLnBrk="1" hangingPunct="1"/>
            <a:r>
              <a:rPr kumimoji="1" lang="en-US" altLang="zh-CN" sz="3200" smtClean="0"/>
              <a:t>Linux</a:t>
            </a:r>
            <a:r>
              <a:rPr kumimoji="1" lang="zh-CN" altLang="en-US" sz="3200" smtClean="0"/>
              <a:t>不仅为用户提供了强大的操作系统功能，而且还提供了丰富的应用软件。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FBB59BF1-AD0B-43FA-A567-2EE7EC21CCCF}" type="slidenum">
              <a:rPr lang="en-US" altLang="zh-CN" sz="1200">
                <a:latin typeface="+mj-lt"/>
              </a:rPr>
              <a:pPr algn="r">
                <a:defRPr/>
              </a:pPr>
              <a:t>14</a:t>
            </a:fld>
            <a:endParaRPr lang="en-US" altLang="zh-CN" sz="1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/>
          </p:cNvSpPr>
          <p:nvPr>
            <p:ph type="title" idx="4294967295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/>
          <a:p>
            <a:pPr eaLnBrk="1" hangingPunct="1"/>
            <a:r>
              <a:rPr lang="en-US" altLang="zh-CN" sz="3700" b="0" smtClean="0"/>
              <a:t>LINUX</a:t>
            </a:r>
            <a:r>
              <a:rPr lang="zh-CN" altLang="en-US" sz="3700" b="0" smtClean="0"/>
              <a:t>的特点和组成</a:t>
            </a:r>
          </a:p>
        </p:txBody>
      </p:sp>
      <p:sp>
        <p:nvSpPr>
          <p:cNvPr id="30722" name="文本占位符 2"/>
          <p:cNvSpPr>
            <a:spLocks noGrp="1"/>
          </p:cNvSpPr>
          <p:nvPr>
            <p:ph type="body" idx="4294967295"/>
          </p:nvPr>
        </p:nvSpPr>
        <p:spPr>
          <a:xfrm>
            <a:off x="722313" y="2990850"/>
            <a:ext cx="7772400" cy="1462088"/>
          </a:xfrm>
        </p:spPr>
        <p:txBody>
          <a:bodyPr anchor="b"/>
          <a:lstStyle/>
          <a:p>
            <a:pPr marL="0" indent="0" eaLnBrk="1" hangingPunct="1">
              <a:buFont typeface="Wingdings" pitchFamily="2" charset="2"/>
              <a:buNone/>
            </a:pPr>
            <a:endParaRPr lang="zh-CN" altLang="en-US" sz="200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B8C40DAD-E20B-41EC-B788-3EAE527B1E0B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CABB450-052D-47AD-A1F7-441A894A8381}" type="slidenum">
              <a:rPr lang="en-US" altLang="zh-CN" sz="1200">
                <a:latin typeface="+mj-lt"/>
              </a:rPr>
              <a:pPr algn="r">
                <a:defRPr/>
              </a:pPr>
              <a:t>15</a:t>
            </a:fld>
            <a:endParaRPr lang="en-US" altLang="zh-CN" sz="12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US" altLang="zh-CN" b="0" smtClean="0"/>
              <a:t>Linux </a:t>
            </a:r>
            <a:r>
              <a:rPr lang="zh-CN" altLang="en-US" b="0" smtClean="0"/>
              <a:t>系统的特点</a:t>
            </a:r>
            <a:endParaRPr lang="zh-CN" altLang="en-US" smtClean="0"/>
          </a:p>
        </p:txBody>
      </p:sp>
      <p:sp>
        <p:nvSpPr>
          <p:cNvPr id="31746" name="内容占位符 2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smtClean="0"/>
              <a:t>开放性的系统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mtClean="0"/>
              <a:t>多用户多任务的系统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mtClean="0"/>
              <a:t>具有出色的稳定性和速度性能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mtClean="0"/>
              <a:t>具有可靠的系统安全性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mtClean="0"/>
              <a:t>提供了丰富的网络功能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mtClean="0"/>
              <a:t>标准兼容性和可移植性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mtClean="0"/>
              <a:t>提供了良好的用户界面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85910700-86D9-4DAA-AE06-6A7062A08811}" type="slidenum">
              <a:rPr lang="en-US" altLang="zh-CN" sz="1200">
                <a:latin typeface="+mj-lt"/>
              </a:rPr>
              <a:pPr algn="r">
                <a:defRPr/>
              </a:pPr>
              <a:t>16</a:t>
            </a:fld>
            <a:endParaRPr lang="en-US" altLang="zh-CN" sz="1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GB" altLang="zh-CN" b="0" smtClean="0"/>
              <a:t>Linux</a:t>
            </a:r>
            <a:r>
              <a:rPr lang="zh-CN" altLang="en-GB" b="0" smtClean="0"/>
              <a:t>的应用领域</a:t>
            </a:r>
            <a:endParaRPr lang="zh-CN" altLang="en-US" smtClean="0"/>
          </a:p>
        </p:txBody>
      </p:sp>
      <p:sp>
        <p:nvSpPr>
          <p:cNvPr id="32770" name="内容占位符 2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eaLnBrk="1" hangingPunct="1">
              <a:spcBef>
                <a:spcPts val="588"/>
              </a:spcBef>
            </a:pPr>
            <a:r>
              <a:rPr lang="en-GB" altLang="zh-CN" smtClean="0"/>
              <a:t>Linux </a:t>
            </a:r>
            <a:r>
              <a:rPr lang="zh-CN" altLang="en-GB" smtClean="0">
                <a:latin typeface="宋体" charset="-122"/>
              </a:rPr>
              <a:t>服务器</a:t>
            </a:r>
            <a:r>
              <a:rPr lang="zh-CN" altLang="en-GB" smtClean="0"/>
              <a:t> </a:t>
            </a:r>
          </a:p>
          <a:p>
            <a:pPr eaLnBrk="1" hangingPunct="1">
              <a:spcBef>
                <a:spcPts val="588"/>
              </a:spcBef>
            </a:pPr>
            <a:r>
              <a:rPr lang="en-GB" altLang="zh-CN" smtClean="0"/>
              <a:t>Linux </a:t>
            </a:r>
            <a:r>
              <a:rPr lang="zh-CN" altLang="en-GB" smtClean="0">
                <a:latin typeface="宋体" charset="-122"/>
              </a:rPr>
              <a:t>嵌入式系统</a:t>
            </a:r>
            <a:r>
              <a:rPr lang="zh-CN" altLang="en-GB" smtClean="0"/>
              <a:t> </a:t>
            </a:r>
            <a:endParaRPr lang="en-US" altLang="zh-CN" smtClean="0"/>
          </a:p>
          <a:p>
            <a:pPr eaLnBrk="1" hangingPunct="1">
              <a:spcBef>
                <a:spcPts val="588"/>
              </a:spcBef>
            </a:pPr>
            <a:r>
              <a:rPr lang="en-US" altLang="zh-CN" smtClean="0"/>
              <a:t>Linux </a:t>
            </a:r>
            <a:r>
              <a:rPr lang="zh-CN" altLang="en-US" smtClean="0"/>
              <a:t>多媒体与电影制作</a:t>
            </a:r>
            <a:endParaRPr lang="zh-CN" altLang="en-GB" smtClean="0"/>
          </a:p>
          <a:p>
            <a:pPr eaLnBrk="1" hangingPunct="1">
              <a:spcBef>
                <a:spcPts val="588"/>
              </a:spcBef>
            </a:pPr>
            <a:r>
              <a:rPr lang="en-GB" altLang="zh-CN" smtClean="0"/>
              <a:t>Linux </a:t>
            </a:r>
            <a:r>
              <a:rPr lang="zh-CN" altLang="en-GB" smtClean="0">
                <a:latin typeface="宋体" charset="-122"/>
              </a:rPr>
              <a:t>桌面应用</a:t>
            </a:r>
            <a:endParaRPr lang="en-US" altLang="zh-CN" smtClean="0">
              <a:latin typeface="宋体" charset="-122"/>
            </a:endParaRPr>
          </a:p>
          <a:p>
            <a:pPr eaLnBrk="1" hangingPunct="1">
              <a:spcBef>
                <a:spcPts val="588"/>
              </a:spcBef>
            </a:pPr>
            <a:r>
              <a:rPr lang="zh-CN" altLang="en-US" smtClean="0"/>
              <a:t>软件开发环境</a:t>
            </a:r>
            <a:endParaRPr lang="zh-CN" altLang="en-US" smtClean="0">
              <a:latin typeface="宋体" charset="-122"/>
            </a:endParaRPr>
          </a:p>
          <a:p>
            <a:pPr eaLnBrk="1" hangingPunct="1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DE26915C-5A07-446C-8366-49819346A436}" type="slidenum">
              <a:rPr lang="en-US" altLang="zh-CN" sz="1200">
                <a:latin typeface="+mj-lt"/>
              </a:rPr>
              <a:pPr algn="r">
                <a:defRPr/>
              </a:pPr>
              <a:t>17</a:t>
            </a:fld>
            <a:endParaRPr lang="en-US" altLang="zh-CN" sz="1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US" altLang="zh-CN" b="0" smtClean="0"/>
              <a:t>Linux </a:t>
            </a:r>
            <a:r>
              <a:rPr lang="zh-CN" altLang="en-US" b="0" smtClean="0"/>
              <a:t>系统的组成</a:t>
            </a:r>
            <a:endParaRPr lang="zh-CN" altLang="en-US" smtClean="0"/>
          </a:p>
        </p:txBody>
      </p:sp>
      <p:sp>
        <p:nvSpPr>
          <p:cNvPr id="33794" name="内容占位符 2"/>
          <p:cNvSpPr>
            <a:spLocks noGrp="1"/>
          </p:cNvSpPr>
          <p:nvPr>
            <p:ph idx="4294967295"/>
          </p:nvPr>
        </p:nvSpPr>
        <p:spPr>
          <a:xfrm>
            <a:off x="457200" y="1196975"/>
            <a:ext cx="8229600" cy="49339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CN" sz="2800" b="1" smtClean="0"/>
              <a:t>Linux</a:t>
            </a:r>
            <a:r>
              <a:rPr lang="zh-CN" altLang="en-US" sz="2800" b="1" smtClean="0"/>
              <a:t>内核</a:t>
            </a:r>
            <a:r>
              <a:rPr lang="zh-CN" altLang="en-US" sz="2800" smtClean="0"/>
              <a:t>：内核（</a:t>
            </a:r>
            <a:r>
              <a:rPr lang="en-US" altLang="zh-CN" sz="2800" smtClean="0"/>
              <a:t>Kernel</a:t>
            </a:r>
            <a:r>
              <a:rPr lang="zh-CN" altLang="en-US" sz="2800" smtClean="0"/>
              <a:t>）</a:t>
            </a:r>
            <a:endParaRPr lang="en-US" altLang="zh-CN" sz="28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smtClean="0"/>
              <a:t>    </a:t>
            </a:r>
            <a:r>
              <a:rPr lang="zh-CN" altLang="en-US" sz="2800" smtClean="0"/>
              <a:t>是系统的心脏，实现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zh-CN" altLang="en-US" sz="2800" smtClean="0"/>
              <a:t>    操作系统的基本功能。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b="1" smtClean="0"/>
              <a:t>Linux Shell</a:t>
            </a:r>
            <a:r>
              <a:rPr lang="zh-CN" altLang="en-US" sz="2800" smtClean="0"/>
              <a:t>：</a:t>
            </a:r>
            <a:r>
              <a:rPr lang="en-US" altLang="zh-CN" sz="2800" smtClean="0"/>
              <a:t>Shell</a:t>
            </a:r>
            <a:r>
              <a:rPr lang="zh-CN" altLang="en-US" sz="2800" smtClean="0"/>
              <a:t>是系统的</a:t>
            </a:r>
            <a:endParaRPr lang="en-US" altLang="zh-CN" sz="28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smtClean="0"/>
              <a:t>    </a:t>
            </a:r>
            <a:r>
              <a:rPr lang="zh-CN" altLang="en-US" sz="2800" smtClean="0"/>
              <a:t>用户界面，提供了用户与内核</a:t>
            </a:r>
            <a:endParaRPr lang="en-US" altLang="zh-CN" sz="28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smtClean="0"/>
              <a:t>    </a:t>
            </a:r>
            <a:r>
              <a:rPr lang="zh-CN" altLang="en-US" sz="2800" smtClean="0"/>
              <a:t>进行交互操作的一种接口。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b="1" smtClean="0"/>
              <a:t>Linux</a:t>
            </a:r>
            <a:r>
              <a:rPr lang="zh-CN" altLang="en-US" sz="2800" b="1" smtClean="0"/>
              <a:t>应用程序</a:t>
            </a:r>
            <a:r>
              <a:rPr lang="zh-CN" altLang="en-US" sz="2800" smtClean="0"/>
              <a:t>：包括文本编辑器、编程语言、</a:t>
            </a:r>
            <a:r>
              <a:rPr lang="en-US" altLang="zh-CN" sz="2800" smtClean="0"/>
              <a:t>X Window</a:t>
            </a:r>
            <a:r>
              <a:rPr lang="zh-CN" altLang="en-US" sz="2800" smtClean="0"/>
              <a:t>、办公套件、</a:t>
            </a:r>
            <a:r>
              <a:rPr lang="en-US" altLang="zh-CN" sz="2800" smtClean="0"/>
              <a:t>Internet</a:t>
            </a:r>
            <a:r>
              <a:rPr lang="zh-CN" altLang="en-US" sz="2800" smtClean="0"/>
              <a:t>工具、数据库等。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800" b="1" smtClean="0"/>
              <a:t>Linux</a:t>
            </a:r>
            <a:r>
              <a:rPr lang="zh-CN" altLang="en-US" sz="2800" b="1" smtClean="0"/>
              <a:t>文件系统</a:t>
            </a:r>
            <a:r>
              <a:rPr lang="zh-CN" altLang="en-US" sz="2800" smtClean="0"/>
              <a:t>：文件系统是文件存放在磁盘等存储设备上的组织方法。通常是按照目录层次的方式进行组织。系统以 </a:t>
            </a:r>
            <a:r>
              <a:rPr lang="en-US" altLang="zh-CN" sz="2800" smtClean="0"/>
              <a:t>/ </a:t>
            </a:r>
            <a:r>
              <a:rPr lang="zh-CN" altLang="en-US" sz="2800" smtClean="0"/>
              <a:t>为根目录。</a:t>
            </a:r>
          </a:p>
          <a:p>
            <a:pPr eaLnBrk="1" hangingPunct="1"/>
            <a:endParaRPr lang="zh-CN" altLang="en-US" sz="280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3CFE0AB7-89A1-4B97-A183-7A8DAA0715C7}" type="slidenum">
              <a:rPr lang="en-US" altLang="zh-CN" sz="1200">
                <a:latin typeface="+mj-lt"/>
              </a:rPr>
              <a:pPr algn="r">
                <a:defRPr/>
              </a:pPr>
              <a:t>18</a:t>
            </a:fld>
            <a:endParaRPr lang="en-US" altLang="zh-CN" sz="1200" dirty="0">
              <a:latin typeface="+mj-lt"/>
            </a:endParaRPr>
          </a:p>
        </p:txBody>
      </p:sp>
      <p:pic>
        <p:nvPicPr>
          <p:cNvPr id="7" name="Picture 4" descr="she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1125538"/>
            <a:ext cx="2827338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标题 1"/>
          <p:cNvSpPr>
            <a:spLocks noGrp="1"/>
          </p:cNvSpPr>
          <p:nvPr>
            <p:ph type="title" idx="4294967295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/>
          <a:p>
            <a:pPr eaLnBrk="1" hangingPunct="1"/>
            <a:r>
              <a:rPr lang="en-US" altLang="zh-CN" sz="3700" b="0" smtClean="0"/>
              <a:t>LINUX</a:t>
            </a:r>
            <a:r>
              <a:rPr lang="zh-CN" altLang="en-US" sz="3700" b="0" smtClean="0"/>
              <a:t>的内核与发行套件</a:t>
            </a:r>
          </a:p>
        </p:txBody>
      </p:sp>
      <p:sp>
        <p:nvSpPr>
          <p:cNvPr id="34818" name="文本占位符 2"/>
          <p:cNvSpPr>
            <a:spLocks noGrp="1"/>
          </p:cNvSpPr>
          <p:nvPr>
            <p:ph type="body" idx="4294967295"/>
          </p:nvPr>
        </p:nvSpPr>
        <p:spPr>
          <a:xfrm>
            <a:off x="722313" y="2990850"/>
            <a:ext cx="7772400" cy="1462088"/>
          </a:xfrm>
        </p:spPr>
        <p:txBody>
          <a:bodyPr anchor="b"/>
          <a:lstStyle/>
          <a:p>
            <a:pPr marL="0" indent="0" eaLnBrk="1" hangingPunct="1">
              <a:buFont typeface="Wingdings" pitchFamily="2" charset="2"/>
              <a:buNone/>
            </a:pPr>
            <a:endParaRPr lang="zh-CN" altLang="en-US" sz="200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B8C40DAD-E20B-41EC-B788-3EAE527B1E0B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0AE14BAA-769A-4D95-9C16-EC3D814751F0}" type="slidenum">
              <a:rPr lang="en-US" altLang="zh-CN" sz="1200">
                <a:latin typeface="+mj-lt"/>
              </a:rPr>
              <a:pPr algn="r">
                <a:defRPr/>
              </a:pPr>
              <a:t>19</a:t>
            </a:fld>
            <a:endParaRPr lang="en-US" altLang="zh-CN" sz="12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zh-CN" altLang="en-US" smtClean="0"/>
              <a:t>本章内容要点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eaLnBrk="1" hangingPunct="1"/>
            <a:r>
              <a:rPr lang="zh-CN" altLang="en-US" smtClean="0"/>
              <a:t>自由软件和开源软件</a:t>
            </a:r>
            <a:endParaRPr lang="en-US" altLang="zh-CN" smtClean="0"/>
          </a:p>
          <a:p>
            <a:pPr eaLnBrk="1" hangingPunct="1"/>
            <a:r>
              <a:rPr lang="en-US" altLang="zh-CN" smtClean="0"/>
              <a:t>Linux </a:t>
            </a:r>
            <a:r>
              <a:rPr lang="zh-CN" altLang="en-US" smtClean="0"/>
              <a:t>系统的特点和组成</a:t>
            </a:r>
          </a:p>
          <a:p>
            <a:pPr eaLnBrk="1" hangingPunct="1"/>
            <a:r>
              <a:rPr lang="en-US" altLang="zh-CN" smtClean="0"/>
              <a:t>Linux </a:t>
            </a:r>
            <a:r>
              <a:rPr lang="zh-CN" altLang="en-US" smtClean="0"/>
              <a:t>的内核版本与发行版本</a:t>
            </a:r>
          </a:p>
          <a:p>
            <a:pPr eaLnBrk="1" hangingPunct="1"/>
            <a:r>
              <a:rPr lang="en-US" altLang="zh-CN" smtClean="0"/>
              <a:t>Red Hat Linux </a:t>
            </a:r>
            <a:r>
              <a:rPr lang="zh-CN" altLang="en-US" smtClean="0"/>
              <a:t>及其相关产品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US" altLang="zh-CN" smtClean="0"/>
              <a:t>Linux</a:t>
            </a:r>
            <a:r>
              <a:rPr lang="zh-CN" altLang="en-GB" b="0" smtClean="0"/>
              <a:t>内核</a:t>
            </a:r>
            <a:endParaRPr lang="zh-CN" altLang="en-US" smtClean="0"/>
          </a:p>
        </p:txBody>
      </p:sp>
      <p:sp>
        <p:nvSpPr>
          <p:cNvPr id="35842" name="内容占位符 2"/>
          <p:cNvSpPr>
            <a:spLocks noGrp="1"/>
          </p:cNvSpPr>
          <p:nvPr>
            <p:ph idx="4294967295"/>
          </p:nvPr>
        </p:nvSpPr>
        <p:spPr>
          <a:xfrm>
            <a:off x="457200" y="1484313"/>
            <a:ext cx="8229600" cy="4646612"/>
          </a:xfrm>
        </p:spPr>
        <p:txBody>
          <a:bodyPr/>
          <a:lstStyle/>
          <a:p>
            <a:pPr eaLnBrk="1" hangingPunct="1"/>
            <a:r>
              <a:rPr lang="en-US" altLang="zh-CN" smtClean="0"/>
              <a:t>Linux</a:t>
            </a:r>
            <a:r>
              <a:rPr lang="zh-CN" altLang="en-US" smtClean="0"/>
              <a:t>内核项目</a:t>
            </a:r>
          </a:p>
          <a:p>
            <a:pPr lvl="1" eaLnBrk="1" hangingPunct="1"/>
            <a:r>
              <a:rPr lang="zh-CN" altLang="en-US" smtClean="0"/>
              <a:t>主要作者：</a:t>
            </a:r>
            <a:r>
              <a:rPr lang="en-US" altLang="zh-CN" smtClean="0"/>
              <a:t>Linus Torvalds</a:t>
            </a:r>
          </a:p>
          <a:p>
            <a:pPr lvl="1" eaLnBrk="1" hangingPunct="1"/>
            <a:r>
              <a:rPr lang="en-US" altLang="zh-CN" smtClean="0"/>
              <a:t>1994</a:t>
            </a:r>
            <a:r>
              <a:rPr lang="zh-CN" altLang="en-US" smtClean="0"/>
              <a:t>年</a:t>
            </a:r>
            <a:r>
              <a:rPr lang="en-US" altLang="zh-CN" smtClean="0"/>
              <a:t>3</a:t>
            </a:r>
            <a:r>
              <a:rPr lang="zh-CN" altLang="en-US" smtClean="0"/>
              <a:t>月，</a:t>
            </a:r>
            <a:r>
              <a:rPr lang="en-US" altLang="zh-CN" smtClean="0"/>
              <a:t>Linux 1.0</a:t>
            </a:r>
            <a:r>
              <a:rPr lang="zh-CN" altLang="en-US" smtClean="0"/>
              <a:t>版发布 </a:t>
            </a:r>
          </a:p>
          <a:p>
            <a:pPr lvl="1" eaLnBrk="1" hangingPunct="1"/>
            <a:r>
              <a:rPr lang="zh-CN" altLang="en-US" smtClean="0"/>
              <a:t>官方网站：</a:t>
            </a:r>
            <a:r>
              <a:rPr lang="en-US" altLang="zh-CN" smtClean="0">
                <a:hlinkClick r:id="rId2"/>
              </a:rPr>
              <a:t>http://www.kernel.org</a:t>
            </a:r>
            <a:endParaRPr lang="en-US" altLang="zh-CN" smtClean="0"/>
          </a:p>
          <a:p>
            <a:pPr lvl="1" eaLnBrk="1" hangingPunct="1"/>
            <a:r>
              <a:rPr lang="en-US" altLang="zh-CN" smtClean="0"/>
              <a:t>Linux</a:t>
            </a:r>
            <a:r>
              <a:rPr lang="zh-CN" altLang="en-US" smtClean="0"/>
              <a:t>内核的标志为企鹅</a:t>
            </a:r>
            <a:r>
              <a:rPr lang="en-US" altLang="zh-CN" smtClean="0"/>
              <a:t>Tux</a:t>
            </a:r>
            <a:r>
              <a:rPr lang="zh-CN" altLang="en-US" smtClean="0"/>
              <a:t>，取自芬兰的吉祥物</a:t>
            </a:r>
            <a:endParaRPr lang="en-US" altLang="zh-CN" smtClean="0"/>
          </a:p>
          <a:p>
            <a:pPr eaLnBrk="1" hangingPunct="1">
              <a:lnSpc>
                <a:spcPct val="93000"/>
              </a:lnSpc>
              <a:spcBef>
                <a:spcPts val="688"/>
              </a:spcBef>
              <a:buSzPct val="87000"/>
            </a:pPr>
            <a:r>
              <a:rPr lang="en-US" altLang="zh-CN" sz="2800" smtClean="0"/>
              <a:t>Linux</a:t>
            </a:r>
            <a:r>
              <a:rPr lang="zh-CN" altLang="en-US" sz="2800" smtClean="0"/>
              <a:t>内核实现了</a:t>
            </a:r>
            <a:r>
              <a:rPr lang="zh-CN" altLang="en-GB" sz="2800" smtClean="0"/>
              <a:t>操作系统的基本功能</a:t>
            </a:r>
          </a:p>
          <a:p>
            <a:pPr lvl="1" eaLnBrk="1" hangingPunct="1">
              <a:spcBef>
                <a:spcPts val="588"/>
              </a:spcBef>
            </a:pPr>
            <a:r>
              <a:rPr lang="zh-CN" altLang="en-GB" sz="2400" smtClean="0"/>
              <a:t>硬件方面：控制硬件设备，内存管理，硬件接口，基本</a:t>
            </a:r>
            <a:r>
              <a:rPr lang="en-GB" altLang="zh-CN" sz="2400" smtClean="0"/>
              <a:t>I/O</a:t>
            </a:r>
          </a:p>
          <a:p>
            <a:pPr lvl="1" eaLnBrk="1" hangingPunct="1">
              <a:spcBef>
                <a:spcPts val="588"/>
              </a:spcBef>
            </a:pPr>
            <a:r>
              <a:rPr lang="zh-CN" altLang="en-GB" sz="2400" smtClean="0"/>
              <a:t>软件方面：管理文件系统，为程序分配内存和</a:t>
            </a:r>
            <a:r>
              <a:rPr lang="en-GB" altLang="zh-CN" sz="2400" smtClean="0"/>
              <a:t>CPU</a:t>
            </a:r>
            <a:r>
              <a:rPr lang="zh-CN" altLang="en-GB" sz="2400" smtClean="0"/>
              <a:t>时间等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B5AAD808-15D2-4FA3-B9E3-7A2D512E7374}" type="slidenum">
              <a:rPr lang="en-US" altLang="zh-CN" sz="1200">
                <a:latin typeface="+mj-lt"/>
              </a:rPr>
              <a:pPr algn="r">
                <a:defRPr/>
              </a:pPr>
              <a:t>20</a:t>
            </a:fld>
            <a:endParaRPr lang="en-US" altLang="zh-CN" sz="1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US" altLang="zh-CN" smtClean="0"/>
              <a:t>Linux</a:t>
            </a:r>
            <a:r>
              <a:rPr lang="zh-CN" altLang="en-GB" smtClean="0"/>
              <a:t>内核</a:t>
            </a:r>
            <a:r>
              <a:rPr lang="zh-CN" altLang="en-US" smtClean="0"/>
              <a:t>版本</a:t>
            </a:r>
          </a:p>
        </p:txBody>
      </p:sp>
      <p:sp>
        <p:nvSpPr>
          <p:cNvPr id="36866" name="内容占位符 2"/>
          <p:cNvSpPr>
            <a:spLocks noGrp="1"/>
          </p:cNvSpPr>
          <p:nvPr>
            <p:ph idx="4294967295"/>
          </p:nvPr>
        </p:nvSpPr>
        <p:spPr>
          <a:xfrm>
            <a:off x="457200" y="1341438"/>
            <a:ext cx="8229600" cy="4789487"/>
          </a:xfrm>
        </p:spPr>
        <p:txBody>
          <a:bodyPr/>
          <a:lstStyle/>
          <a:p>
            <a:pPr marL="341313" indent="-341313" defTabSz="449263" eaLnBrk="1" hangingPunct="1">
              <a:spcBef>
                <a:spcPts val="688"/>
              </a:spcBef>
              <a:buSzPct val="87000"/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zh-CN" sz="2800" smtClean="0"/>
              <a:t>Linux</a:t>
            </a:r>
            <a:r>
              <a:rPr lang="zh-CN" altLang="en-US" sz="2800" smtClean="0"/>
              <a:t>内核</a:t>
            </a:r>
            <a:r>
              <a:rPr lang="zh-CN" altLang="en-GB" sz="2800" smtClean="0"/>
              <a:t>版本号</a:t>
            </a:r>
            <a:r>
              <a:rPr lang="zh-CN" altLang="en-US" sz="2800" smtClean="0"/>
              <a:t>由</a:t>
            </a:r>
            <a:r>
              <a:rPr lang="zh-CN" altLang="en-GB" sz="2800" smtClean="0"/>
              <a:t>三个数字组成：</a:t>
            </a:r>
            <a:r>
              <a:rPr lang="en-GB" altLang="zh-CN" sz="2800" smtClean="0"/>
              <a:t>r.x.y</a:t>
            </a:r>
          </a:p>
          <a:p>
            <a:pPr marL="741363" lvl="1" indent="-284163" defTabSz="449263" eaLnBrk="1" hangingPunct="1">
              <a:spcBef>
                <a:spcPts val="588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zh-CN" sz="2400" smtClean="0"/>
              <a:t>r：</a:t>
            </a:r>
            <a:r>
              <a:rPr lang="zh-CN" altLang="en-GB" sz="2400" smtClean="0"/>
              <a:t>目前发布的</a:t>
            </a:r>
            <a:r>
              <a:rPr lang="en-GB" altLang="zh-CN" sz="2400" smtClean="0"/>
              <a:t>Kernel</a:t>
            </a:r>
            <a:r>
              <a:rPr lang="zh-CN" altLang="en-GB" sz="2400" smtClean="0"/>
              <a:t>版本</a:t>
            </a:r>
          </a:p>
          <a:p>
            <a:pPr marL="741363" lvl="1" indent="-284163" defTabSz="449263" eaLnBrk="1" hangingPunct="1">
              <a:spcBef>
                <a:spcPts val="588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zh-CN" sz="2400" smtClean="0"/>
              <a:t>x：</a:t>
            </a:r>
            <a:r>
              <a:rPr lang="zh-CN" altLang="en-GB" sz="2400" smtClean="0"/>
              <a:t>偶数：稳定版本，奇数：开发中版本</a:t>
            </a:r>
          </a:p>
          <a:p>
            <a:pPr marL="741363" lvl="1" indent="-284163" defTabSz="449263" eaLnBrk="1" hangingPunct="1">
              <a:spcBef>
                <a:spcPts val="588"/>
              </a:spcBef>
              <a:tabLst>
                <a:tab pos="341313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altLang="zh-CN" sz="2400" smtClean="0"/>
              <a:t>y：</a:t>
            </a:r>
            <a:r>
              <a:rPr lang="zh-CN" altLang="en-GB" sz="2400" smtClean="0"/>
              <a:t>错误修补的次数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FE237F1C-AF2F-4E1D-A2AE-C4DCC22C7881}" type="slidenum">
              <a:rPr lang="en-US" altLang="zh-CN" sz="1200">
                <a:latin typeface="+mj-lt"/>
              </a:rPr>
              <a:pPr algn="r">
                <a:defRPr/>
              </a:pPr>
              <a:t>21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708400" y="5661025"/>
            <a:ext cx="1676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fontAlgn="b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endParaRPr lang="zh-CN" altLang="zh-CN" sz="2800" b="1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294188" y="4581525"/>
            <a:ext cx="13541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fontAlgn="b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zh-CN" sz="4000" b="1">
                <a:solidFill>
                  <a:schemeClr val="tx2"/>
                </a:solidFill>
                <a:latin typeface="Arial Narrow" pitchFamily="34" charset="0"/>
              </a:rPr>
              <a:t>2.5.17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862638" y="4598988"/>
            <a:ext cx="1343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fontAlgn="b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n-US" altLang="zh-CN" sz="4000" b="1">
                <a:solidFill>
                  <a:schemeClr val="tx2"/>
                </a:solidFill>
                <a:latin typeface="Arial Narrow" pitchFamily="34" charset="0"/>
              </a:rPr>
              <a:t>2.6.18</a:t>
            </a: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4722813" y="5229225"/>
            <a:ext cx="304800" cy="0"/>
          </a:xfrm>
          <a:prstGeom prst="line">
            <a:avLst/>
          </a:prstGeom>
          <a:noFill/>
          <a:ln w="635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6297613" y="5229225"/>
            <a:ext cx="304800" cy="0"/>
          </a:xfrm>
          <a:prstGeom prst="line">
            <a:avLst/>
          </a:prstGeom>
          <a:noFill/>
          <a:ln w="635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5" name="Text Box 13"/>
          <p:cNvSpPr txBox="1">
            <a:spLocks noChangeArrowheads="1"/>
          </p:cNvSpPr>
          <p:nvPr/>
        </p:nvSpPr>
        <p:spPr bwMode="auto">
          <a:xfrm>
            <a:off x="1079500" y="3633788"/>
            <a:ext cx="2735263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>
                <a:solidFill>
                  <a:schemeClr val="tx2"/>
                </a:solidFill>
              </a:rPr>
              <a:t>   </a:t>
            </a:r>
            <a:r>
              <a:rPr lang="en-US" altLang="zh-CN" sz="4000" b="1">
                <a:solidFill>
                  <a:schemeClr val="tx2"/>
                </a:solidFill>
              </a:rPr>
              <a:t>r</a:t>
            </a:r>
            <a:r>
              <a:rPr lang="en-US" altLang="zh-CN" sz="4000">
                <a:solidFill>
                  <a:schemeClr val="tx2"/>
                </a:solidFill>
              </a:rPr>
              <a:t>.   </a:t>
            </a:r>
            <a:r>
              <a:rPr lang="en-US" altLang="zh-CN" sz="4000" b="1">
                <a:solidFill>
                  <a:srgbClr val="FF0000"/>
                </a:solidFill>
              </a:rPr>
              <a:t>X</a:t>
            </a:r>
            <a:r>
              <a:rPr lang="en-US" altLang="zh-CN" sz="4000">
                <a:solidFill>
                  <a:schemeClr val="tx2"/>
                </a:solidFill>
              </a:rPr>
              <a:t>   .</a:t>
            </a:r>
            <a:r>
              <a:rPr lang="en-US" altLang="zh-CN" sz="4000" b="1">
                <a:solidFill>
                  <a:schemeClr val="tx2"/>
                </a:solidFill>
              </a:rPr>
              <a:t>y</a:t>
            </a:r>
          </a:p>
        </p:txBody>
      </p:sp>
      <p:sp>
        <p:nvSpPr>
          <p:cNvPr id="13" name="AutoShape 10"/>
          <p:cNvSpPr>
            <a:spLocks noChangeArrowheads="1"/>
          </p:cNvSpPr>
          <p:nvPr/>
        </p:nvSpPr>
        <p:spPr bwMode="auto">
          <a:xfrm>
            <a:off x="466725" y="4510088"/>
            <a:ext cx="1368425" cy="395287"/>
          </a:xfrm>
          <a:prstGeom prst="wedgeRoundRectCallout">
            <a:avLst>
              <a:gd name="adj1" fmla="val 36542"/>
              <a:gd name="adj2" fmla="val -106625"/>
              <a:gd name="adj3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FF9900"/>
            </a:solidFill>
            <a:miter lim="800000"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zh-CN" altLang="en-US" b="1">
                <a:ea typeface="楷体_GB2312" pitchFamily="49" charset="-122"/>
              </a:rPr>
              <a:t>主版本号</a:t>
            </a:r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>
            <a:off x="3276600" y="3213100"/>
            <a:ext cx="1476375" cy="395288"/>
          </a:xfrm>
          <a:prstGeom prst="wedgeRoundRectCallout">
            <a:avLst>
              <a:gd name="adj1" fmla="val -39356"/>
              <a:gd name="adj2" fmla="val 93773"/>
              <a:gd name="adj3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FF9900"/>
            </a:solidFill>
            <a:miter lim="800000"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zh-CN" altLang="en-US" b="1" dirty="0">
                <a:ea typeface="楷体_GB2312" pitchFamily="49" charset="-122"/>
              </a:rPr>
              <a:t>修订版本号</a:t>
            </a: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2268538" y="4510088"/>
            <a:ext cx="1296987" cy="395287"/>
          </a:xfrm>
          <a:prstGeom prst="wedgeRoundRectCallout">
            <a:avLst>
              <a:gd name="adj1" fmla="val -38741"/>
              <a:gd name="adj2" fmla="val -104218"/>
              <a:gd name="adj3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FF9900"/>
            </a:solidFill>
            <a:miter lim="800000"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zh-CN" altLang="en-US" b="1">
                <a:ea typeface="楷体_GB2312" pitchFamily="49" charset="-122"/>
              </a:rPr>
              <a:t>次版本号</a:t>
            </a:r>
          </a:p>
        </p:txBody>
      </p:sp>
      <p:sp>
        <p:nvSpPr>
          <p:cNvPr id="16" name="AutoShape 10"/>
          <p:cNvSpPr>
            <a:spLocks noChangeArrowheads="1"/>
          </p:cNvSpPr>
          <p:nvPr/>
        </p:nvSpPr>
        <p:spPr bwMode="auto">
          <a:xfrm>
            <a:off x="2987675" y="5626100"/>
            <a:ext cx="2016125" cy="395288"/>
          </a:xfrm>
          <a:prstGeom prst="wedgeRoundRectCallout">
            <a:avLst>
              <a:gd name="adj1" fmla="val 40551"/>
              <a:gd name="adj2" fmla="val -111847"/>
              <a:gd name="adj3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FF9900"/>
            </a:solidFill>
            <a:miter lim="800000"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zh-CN" altLang="en-US" b="1">
                <a:ea typeface="楷体_GB2312" pitchFamily="49" charset="-122"/>
              </a:rPr>
              <a:t>奇数表示开发版</a:t>
            </a:r>
          </a:p>
        </p:txBody>
      </p:sp>
      <p:sp>
        <p:nvSpPr>
          <p:cNvPr id="17" name="AutoShape 10"/>
          <p:cNvSpPr>
            <a:spLocks noChangeArrowheads="1"/>
          </p:cNvSpPr>
          <p:nvPr/>
        </p:nvSpPr>
        <p:spPr bwMode="auto">
          <a:xfrm>
            <a:off x="6281738" y="5589588"/>
            <a:ext cx="2016125" cy="395287"/>
          </a:xfrm>
          <a:prstGeom prst="wedgeRoundRectCallout">
            <a:avLst>
              <a:gd name="adj1" fmla="val -40000"/>
              <a:gd name="adj2" fmla="val -103014"/>
              <a:gd name="adj3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FF9900"/>
            </a:solidFill>
            <a:miter lim="800000"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zh-CN" altLang="en-US" b="1">
                <a:ea typeface="楷体_GB2312" pitchFamily="49" charset="-122"/>
              </a:rPr>
              <a:t>偶数表示稳定版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9" grpId="0" autoUpdateAnimBg="0"/>
      <p:bldP spid="10" grpId="0" animBg="1"/>
      <p:bldP spid="11" grpId="0" animBg="1"/>
      <p:bldP spid="16" grpId="0" animBg="1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US" altLang="zh-CN" smtClean="0"/>
              <a:t>Linux</a:t>
            </a:r>
            <a:r>
              <a:rPr lang="zh-CN" altLang="en-US" smtClean="0"/>
              <a:t>内核版本的更新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097ED4AE-D682-468E-92EF-4765C34D141D}" type="slidenum">
              <a:rPr lang="en-US" altLang="zh-CN" sz="1200">
                <a:latin typeface="+mj-lt"/>
              </a:rPr>
              <a:pPr algn="r">
                <a:defRPr/>
              </a:pPr>
              <a:t>22</a:t>
            </a:fld>
            <a:endParaRPr lang="en-US" altLang="zh-CN" sz="1200" dirty="0">
              <a:latin typeface="+mj-lt"/>
            </a:endParaRPr>
          </a:p>
        </p:txBody>
      </p:sp>
      <p:grpSp>
        <p:nvGrpSpPr>
          <p:cNvPr id="7" name="Group 80"/>
          <p:cNvGrpSpPr>
            <a:grpSpLocks/>
          </p:cNvGrpSpPr>
          <p:nvPr/>
        </p:nvGrpSpPr>
        <p:grpSpPr bwMode="auto">
          <a:xfrm>
            <a:off x="2073275" y="1900238"/>
            <a:ext cx="1944688" cy="1389062"/>
            <a:chOff x="1306" y="1197"/>
            <a:chExt cx="1225" cy="875"/>
          </a:xfrm>
        </p:grpSpPr>
        <p:sp>
          <p:nvSpPr>
            <p:cNvPr id="37926" name="Line 65"/>
            <p:cNvSpPr>
              <a:spLocks noChangeShapeType="1"/>
            </p:cNvSpPr>
            <p:nvPr/>
          </p:nvSpPr>
          <p:spPr bwMode="auto">
            <a:xfrm flipH="1">
              <a:off x="1306" y="1197"/>
              <a:ext cx="1225" cy="875"/>
            </a:xfrm>
            <a:prstGeom prst="line">
              <a:avLst/>
            </a:prstGeom>
            <a:noFill/>
            <a:ln w="60325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37927" name="Rectangle 69"/>
            <p:cNvSpPr>
              <a:spLocks noChangeArrowheads="1"/>
            </p:cNvSpPr>
            <p:nvPr/>
          </p:nvSpPr>
          <p:spPr bwMode="auto">
            <a:xfrm rot="-2324181">
              <a:off x="1603" y="1419"/>
              <a:ext cx="40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r>
                <a:rPr lang="zh-CN" altLang="en-US"/>
                <a:t>拷贝</a:t>
              </a:r>
            </a:p>
          </p:txBody>
        </p:sp>
      </p:grpSp>
      <p:grpSp>
        <p:nvGrpSpPr>
          <p:cNvPr id="10" name="Group 82"/>
          <p:cNvGrpSpPr>
            <a:grpSpLocks/>
          </p:cNvGrpSpPr>
          <p:nvPr/>
        </p:nvGrpSpPr>
        <p:grpSpPr bwMode="auto">
          <a:xfrm>
            <a:off x="4089400" y="3967163"/>
            <a:ext cx="1944688" cy="1389062"/>
            <a:chOff x="2576" y="2499"/>
            <a:chExt cx="1225" cy="875"/>
          </a:xfrm>
        </p:grpSpPr>
        <p:sp>
          <p:nvSpPr>
            <p:cNvPr id="37924" name="Line 64"/>
            <p:cNvSpPr>
              <a:spLocks noChangeShapeType="1"/>
            </p:cNvSpPr>
            <p:nvPr/>
          </p:nvSpPr>
          <p:spPr bwMode="auto">
            <a:xfrm flipH="1">
              <a:off x="2576" y="2499"/>
              <a:ext cx="1225" cy="875"/>
            </a:xfrm>
            <a:prstGeom prst="line">
              <a:avLst/>
            </a:prstGeom>
            <a:noFill/>
            <a:ln w="60325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37925" name="Rectangle 70"/>
            <p:cNvSpPr>
              <a:spLocks noChangeArrowheads="1"/>
            </p:cNvSpPr>
            <p:nvPr/>
          </p:nvSpPr>
          <p:spPr bwMode="auto">
            <a:xfrm rot="-2324181">
              <a:off x="2828" y="2739"/>
              <a:ext cx="40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r>
                <a:rPr lang="zh-CN" altLang="en-US"/>
                <a:t>拷贝</a:t>
              </a:r>
            </a:p>
          </p:txBody>
        </p:sp>
      </p:grpSp>
      <p:grpSp>
        <p:nvGrpSpPr>
          <p:cNvPr id="13" name="Group 79"/>
          <p:cNvGrpSpPr>
            <a:grpSpLocks/>
          </p:cNvGrpSpPr>
          <p:nvPr/>
        </p:nvGrpSpPr>
        <p:grpSpPr bwMode="auto">
          <a:xfrm>
            <a:off x="306388" y="957263"/>
            <a:ext cx="8208962" cy="869950"/>
            <a:chOff x="193" y="603"/>
            <a:chExt cx="5171" cy="548"/>
          </a:xfrm>
        </p:grpSpPr>
        <p:sp>
          <p:nvSpPr>
            <p:cNvPr id="37914" name="Rectangle 3"/>
            <p:cNvSpPr>
              <a:spLocks noChangeArrowheads="1"/>
            </p:cNvSpPr>
            <p:nvPr/>
          </p:nvSpPr>
          <p:spPr bwMode="auto">
            <a:xfrm>
              <a:off x="988" y="879"/>
              <a:ext cx="635" cy="272"/>
            </a:xfrm>
            <a:prstGeom prst="rect">
              <a:avLst/>
            </a:prstGeom>
            <a:gradFill rotWithShape="1">
              <a:gsLst>
                <a:gs pos="0">
                  <a:srgbClr val="B5FDF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zh-CN" b="1">
                  <a:solidFill>
                    <a:schemeClr val="tx2"/>
                  </a:solidFill>
                </a:rPr>
                <a:t>2.4.6</a:t>
              </a:r>
            </a:p>
          </p:txBody>
        </p:sp>
        <p:sp>
          <p:nvSpPr>
            <p:cNvPr id="37915" name="Rectangle 39"/>
            <p:cNvSpPr>
              <a:spLocks noChangeArrowheads="1"/>
            </p:cNvSpPr>
            <p:nvPr/>
          </p:nvSpPr>
          <p:spPr bwMode="auto">
            <a:xfrm>
              <a:off x="2235" y="879"/>
              <a:ext cx="635" cy="272"/>
            </a:xfrm>
            <a:prstGeom prst="rect">
              <a:avLst/>
            </a:prstGeom>
            <a:gradFill rotWithShape="1">
              <a:gsLst>
                <a:gs pos="0">
                  <a:srgbClr val="B5FDF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zh-CN" b="1">
                  <a:solidFill>
                    <a:schemeClr val="tx2"/>
                  </a:solidFill>
                </a:rPr>
                <a:t>2.4.7</a:t>
              </a:r>
            </a:p>
          </p:txBody>
        </p:sp>
        <p:sp>
          <p:nvSpPr>
            <p:cNvPr id="37916" name="Rectangle 40"/>
            <p:cNvSpPr>
              <a:spLocks noChangeArrowheads="1"/>
            </p:cNvSpPr>
            <p:nvPr/>
          </p:nvSpPr>
          <p:spPr bwMode="auto">
            <a:xfrm>
              <a:off x="3482" y="879"/>
              <a:ext cx="635" cy="272"/>
            </a:xfrm>
            <a:prstGeom prst="rect">
              <a:avLst/>
            </a:prstGeom>
            <a:gradFill rotWithShape="1">
              <a:gsLst>
                <a:gs pos="0">
                  <a:srgbClr val="B5FDF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zh-CN" b="1">
                  <a:solidFill>
                    <a:schemeClr val="tx2"/>
                  </a:solidFill>
                </a:rPr>
                <a:t>2.4.8</a:t>
              </a:r>
            </a:p>
          </p:txBody>
        </p:sp>
        <p:sp>
          <p:nvSpPr>
            <p:cNvPr id="37917" name="AutoShape 41"/>
            <p:cNvSpPr>
              <a:spLocks noChangeArrowheads="1"/>
            </p:cNvSpPr>
            <p:nvPr/>
          </p:nvSpPr>
          <p:spPr bwMode="auto">
            <a:xfrm>
              <a:off x="1715" y="924"/>
              <a:ext cx="453" cy="182"/>
            </a:xfrm>
            <a:prstGeom prst="rightArrow">
              <a:avLst>
                <a:gd name="adj1" fmla="val 50000"/>
                <a:gd name="adj2" fmla="val 62225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3399FF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918" name="Rectangle 48"/>
            <p:cNvSpPr>
              <a:spLocks noChangeArrowheads="1"/>
            </p:cNvSpPr>
            <p:nvPr/>
          </p:nvSpPr>
          <p:spPr bwMode="auto">
            <a:xfrm>
              <a:off x="4728" y="879"/>
              <a:ext cx="635" cy="272"/>
            </a:xfrm>
            <a:prstGeom prst="rect">
              <a:avLst/>
            </a:prstGeom>
            <a:gradFill rotWithShape="1">
              <a:gsLst>
                <a:gs pos="0">
                  <a:srgbClr val="B5FDF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zh-CN" b="1">
                  <a:solidFill>
                    <a:schemeClr val="tx2"/>
                  </a:solidFill>
                </a:rPr>
                <a:t>2.4. ...</a:t>
              </a:r>
            </a:p>
          </p:txBody>
        </p:sp>
        <p:sp>
          <p:nvSpPr>
            <p:cNvPr id="37919" name="AutoShape 49"/>
            <p:cNvSpPr>
              <a:spLocks noChangeArrowheads="1"/>
            </p:cNvSpPr>
            <p:nvPr/>
          </p:nvSpPr>
          <p:spPr bwMode="auto">
            <a:xfrm>
              <a:off x="2939" y="924"/>
              <a:ext cx="453" cy="182"/>
            </a:xfrm>
            <a:prstGeom prst="rightArrow">
              <a:avLst>
                <a:gd name="adj1" fmla="val 50000"/>
                <a:gd name="adj2" fmla="val 62225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3399FF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920" name="AutoShape 50"/>
            <p:cNvSpPr>
              <a:spLocks noChangeArrowheads="1"/>
            </p:cNvSpPr>
            <p:nvPr/>
          </p:nvSpPr>
          <p:spPr bwMode="auto">
            <a:xfrm>
              <a:off x="4209" y="924"/>
              <a:ext cx="453" cy="182"/>
            </a:xfrm>
            <a:prstGeom prst="rightArrow">
              <a:avLst>
                <a:gd name="adj1" fmla="val 50000"/>
                <a:gd name="adj2" fmla="val 62225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3399FF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921" name="Rectangle 66"/>
            <p:cNvSpPr>
              <a:spLocks noChangeArrowheads="1"/>
            </p:cNvSpPr>
            <p:nvPr/>
          </p:nvSpPr>
          <p:spPr bwMode="auto">
            <a:xfrm>
              <a:off x="193" y="834"/>
              <a:ext cx="69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r>
                <a:rPr lang="zh-CN" altLang="en-US" b="1"/>
                <a:t>稳定版本</a:t>
              </a:r>
            </a:p>
          </p:txBody>
        </p:sp>
        <p:sp>
          <p:nvSpPr>
            <p:cNvPr id="37922" name="Line 71"/>
            <p:cNvSpPr>
              <a:spLocks noChangeShapeType="1"/>
            </p:cNvSpPr>
            <p:nvPr/>
          </p:nvSpPr>
          <p:spPr bwMode="auto">
            <a:xfrm>
              <a:off x="964" y="821"/>
              <a:ext cx="4400" cy="0"/>
            </a:xfrm>
            <a:prstGeom prst="line">
              <a:avLst/>
            </a:prstGeom>
            <a:noFill/>
            <a:ln w="34925">
              <a:solidFill>
                <a:srgbClr val="FF9900"/>
              </a:solidFill>
              <a:round/>
              <a:headEnd/>
              <a:tailEnd type="triangle" w="med" len="med"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37923" name="Rectangle 73"/>
            <p:cNvSpPr>
              <a:spLocks noChangeArrowheads="1"/>
            </p:cNvSpPr>
            <p:nvPr/>
          </p:nvSpPr>
          <p:spPr bwMode="auto">
            <a:xfrm>
              <a:off x="2678" y="603"/>
              <a:ext cx="71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r>
                <a:rPr lang="zh-CN" altLang="en-US"/>
                <a:t>修复</a:t>
              </a:r>
              <a:r>
                <a:rPr lang="en-US" altLang="zh-CN"/>
                <a:t>BUG</a:t>
              </a:r>
            </a:p>
          </p:txBody>
        </p:sp>
      </p:grpSp>
      <p:grpSp>
        <p:nvGrpSpPr>
          <p:cNvPr id="24" name="Group 81"/>
          <p:cNvGrpSpPr>
            <a:grpSpLocks/>
          </p:cNvGrpSpPr>
          <p:nvPr/>
        </p:nvGrpSpPr>
        <p:grpSpPr bwMode="auto">
          <a:xfrm>
            <a:off x="306388" y="3021013"/>
            <a:ext cx="6264275" cy="895350"/>
            <a:chOff x="193" y="1903"/>
            <a:chExt cx="3946" cy="564"/>
          </a:xfrm>
        </p:grpSpPr>
        <p:sp>
          <p:nvSpPr>
            <p:cNvPr id="37906" name="Rectangle 58"/>
            <p:cNvSpPr>
              <a:spLocks noChangeArrowheads="1"/>
            </p:cNvSpPr>
            <p:nvPr/>
          </p:nvSpPr>
          <p:spPr bwMode="auto">
            <a:xfrm>
              <a:off x="988" y="2195"/>
              <a:ext cx="635" cy="272"/>
            </a:xfrm>
            <a:prstGeom prst="rect">
              <a:avLst/>
            </a:prstGeom>
            <a:gradFill rotWithShape="1">
              <a:gsLst>
                <a:gs pos="0">
                  <a:srgbClr val="B5FDF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zh-CN" b="1">
                  <a:solidFill>
                    <a:schemeClr val="tx2"/>
                  </a:solidFill>
                </a:rPr>
                <a:t>2.5.7</a:t>
              </a:r>
            </a:p>
          </p:txBody>
        </p:sp>
        <p:sp>
          <p:nvSpPr>
            <p:cNvPr id="37907" name="Rectangle 59"/>
            <p:cNvSpPr>
              <a:spLocks noChangeArrowheads="1"/>
            </p:cNvSpPr>
            <p:nvPr/>
          </p:nvSpPr>
          <p:spPr bwMode="auto">
            <a:xfrm>
              <a:off x="2235" y="2195"/>
              <a:ext cx="635" cy="272"/>
            </a:xfrm>
            <a:prstGeom prst="rect">
              <a:avLst/>
            </a:prstGeom>
            <a:gradFill rotWithShape="1">
              <a:gsLst>
                <a:gs pos="0">
                  <a:srgbClr val="B5FDF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zh-CN" b="1">
                  <a:solidFill>
                    <a:schemeClr val="tx2"/>
                  </a:solidFill>
                </a:rPr>
                <a:t>2.5. ...</a:t>
              </a:r>
            </a:p>
          </p:txBody>
        </p:sp>
        <p:sp>
          <p:nvSpPr>
            <p:cNvPr id="37908" name="Rectangle 60"/>
            <p:cNvSpPr>
              <a:spLocks noChangeArrowheads="1"/>
            </p:cNvSpPr>
            <p:nvPr/>
          </p:nvSpPr>
          <p:spPr bwMode="auto">
            <a:xfrm>
              <a:off x="3481" y="2195"/>
              <a:ext cx="635" cy="272"/>
            </a:xfrm>
            <a:prstGeom prst="rect">
              <a:avLst/>
            </a:prstGeom>
            <a:gradFill rotWithShape="1">
              <a:gsLst>
                <a:gs pos="0">
                  <a:srgbClr val="B5FDF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zh-CN" b="1">
                  <a:solidFill>
                    <a:schemeClr val="tx2"/>
                  </a:solidFill>
                </a:rPr>
                <a:t>2.5.77</a:t>
              </a:r>
            </a:p>
          </p:txBody>
        </p:sp>
        <p:sp>
          <p:nvSpPr>
            <p:cNvPr id="37909" name="AutoShape 61"/>
            <p:cNvSpPr>
              <a:spLocks noChangeArrowheads="1"/>
            </p:cNvSpPr>
            <p:nvPr/>
          </p:nvSpPr>
          <p:spPr bwMode="auto">
            <a:xfrm>
              <a:off x="1692" y="2240"/>
              <a:ext cx="453" cy="182"/>
            </a:xfrm>
            <a:prstGeom prst="rightArrow">
              <a:avLst>
                <a:gd name="adj1" fmla="val 50000"/>
                <a:gd name="adj2" fmla="val 62225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CCFFCC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910" name="AutoShape 62"/>
            <p:cNvSpPr>
              <a:spLocks noChangeArrowheads="1"/>
            </p:cNvSpPr>
            <p:nvPr/>
          </p:nvSpPr>
          <p:spPr bwMode="auto">
            <a:xfrm>
              <a:off x="2962" y="2240"/>
              <a:ext cx="453" cy="182"/>
            </a:xfrm>
            <a:prstGeom prst="rightArrow">
              <a:avLst>
                <a:gd name="adj1" fmla="val 50000"/>
                <a:gd name="adj2" fmla="val 62225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CCFFCC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911" name="Rectangle 67"/>
            <p:cNvSpPr>
              <a:spLocks noChangeArrowheads="1"/>
            </p:cNvSpPr>
            <p:nvPr/>
          </p:nvSpPr>
          <p:spPr bwMode="auto">
            <a:xfrm>
              <a:off x="193" y="2128"/>
              <a:ext cx="69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r>
                <a:rPr lang="zh-CN" altLang="en-US" b="1"/>
                <a:t>开发版本</a:t>
              </a:r>
            </a:p>
          </p:txBody>
        </p:sp>
        <p:sp>
          <p:nvSpPr>
            <p:cNvPr id="37912" name="Line 75"/>
            <p:cNvSpPr>
              <a:spLocks noChangeShapeType="1"/>
            </p:cNvSpPr>
            <p:nvPr/>
          </p:nvSpPr>
          <p:spPr bwMode="auto">
            <a:xfrm>
              <a:off x="964" y="2130"/>
              <a:ext cx="3175" cy="0"/>
            </a:xfrm>
            <a:prstGeom prst="line">
              <a:avLst/>
            </a:prstGeom>
            <a:noFill/>
            <a:ln w="34925">
              <a:solidFill>
                <a:srgbClr val="FF9900"/>
              </a:solidFill>
              <a:round/>
              <a:headEnd/>
              <a:tailEnd type="triangle" w="med" len="med"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37913" name="Rectangle 76"/>
            <p:cNvSpPr>
              <a:spLocks noChangeArrowheads="1"/>
            </p:cNvSpPr>
            <p:nvPr/>
          </p:nvSpPr>
          <p:spPr bwMode="auto">
            <a:xfrm>
              <a:off x="2224" y="1903"/>
              <a:ext cx="8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r>
                <a:rPr lang="zh-CN" altLang="en-US"/>
                <a:t>增加新功能</a:t>
              </a:r>
            </a:p>
          </p:txBody>
        </p:sp>
      </p:grpSp>
      <p:grpSp>
        <p:nvGrpSpPr>
          <p:cNvPr id="33" name="Group 83"/>
          <p:cNvGrpSpPr>
            <a:grpSpLocks/>
          </p:cNvGrpSpPr>
          <p:nvPr/>
        </p:nvGrpSpPr>
        <p:grpSpPr bwMode="auto">
          <a:xfrm>
            <a:off x="2225675" y="5084763"/>
            <a:ext cx="6289675" cy="881062"/>
            <a:chOff x="1402" y="3203"/>
            <a:chExt cx="3962" cy="555"/>
          </a:xfrm>
        </p:grpSpPr>
        <p:sp>
          <p:nvSpPr>
            <p:cNvPr id="37898" name="Rectangle 51"/>
            <p:cNvSpPr>
              <a:spLocks noChangeArrowheads="1"/>
            </p:cNvSpPr>
            <p:nvPr/>
          </p:nvSpPr>
          <p:spPr bwMode="auto">
            <a:xfrm>
              <a:off x="2236" y="3486"/>
              <a:ext cx="635" cy="272"/>
            </a:xfrm>
            <a:prstGeom prst="rect">
              <a:avLst/>
            </a:prstGeom>
            <a:gradFill rotWithShape="1">
              <a:gsLst>
                <a:gs pos="0">
                  <a:srgbClr val="B5FDF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zh-CN" b="1">
                  <a:solidFill>
                    <a:schemeClr val="tx2"/>
                  </a:solidFill>
                </a:rPr>
                <a:t>2.6.1</a:t>
              </a:r>
            </a:p>
          </p:txBody>
        </p:sp>
        <p:sp>
          <p:nvSpPr>
            <p:cNvPr id="37899" name="Rectangle 52"/>
            <p:cNvSpPr>
              <a:spLocks noChangeArrowheads="1"/>
            </p:cNvSpPr>
            <p:nvPr/>
          </p:nvSpPr>
          <p:spPr bwMode="auto">
            <a:xfrm>
              <a:off x="3483" y="3486"/>
              <a:ext cx="635" cy="272"/>
            </a:xfrm>
            <a:prstGeom prst="rect">
              <a:avLst/>
            </a:prstGeom>
            <a:gradFill rotWithShape="1">
              <a:gsLst>
                <a:gs pos="0">
                  <a:srgbClr val="B5FDF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zh-CN" b="1">
                  <a:solidFill>
                    <a:schemeClr val="tx2"/>
                  </a:solidFill>
                </a:rPr>
                <a:t>2.6. ...</a:t>
              </a:r>
            </a:p>
          </p:txBody>
        </p:sp>
        <p:sp>
          <p:nvSpPr>
            <p:cNvPr id="37900" name="Rectangle 53"/>
            <p:cNvSpPr>
              <a:spLocks noChangeArrowheads="1"/>
            </p:cNvSpPr>
            <p:nvPr/>
          </p:nvSpPr>
          <p:spPr bwMode="auto">
            <a:xfrm>
              <a:off x="4729" y="3486"/>
              <a:ext cx="635" cy="272"/>
            </a:xfrm>
            <a:prstGeom prst="rect">
              <a:avLst/>
            </a:prstGeom>
            <a:gradFill rotWithShape="1">
              <a:gsLst>
                <a:gs pos="0">
                  <a:srgbClr val="B5FDFA"/>
                </a:gs>
                <a:gs pos="100000">
                  <a:srgbClr val="FFFFFF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zh-CN" b="1">
                  <a:solidFill>
                    <a:schemeClr val="tx2"/>
                  </a:solidFill>
                </a:rPr>
                <a:t>2.6.18</a:t>
              </a:r>
            </a:p>
          </p:txBody>
        </p:sp>
        <p:sp>
          <p:nvSpPr>
            <p:cNvPr id="37901" name="AutoShape 54"/>
            <p:cNvSpPr>
              <a:spLocks noChangeArrowheads="1"/>
            </p:cNvSpPr>
            <p:nvPr/>
          </p:nvSpPr>
          <p:spPr bwMode="auto">
            <a:xfrm>
              <a:off x="2940" y="3531"/>
              <a:ext cx="453" cy="182"/>
            </a:xfrm>
            <a:prstGeom prst="rightArrow">
              <a:avLst>
                <a:gd name="adj1" fmla="val 50000"/>
                <a:gd name="adj2" fmla="val 62225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3399FF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902" name="AutoShape 55"/>
            <p:cNvSpPr>
              <a:spLocks noChangeArrowheads="1"/>
            </p:cNvSpPr>
            <p:nvPr/>
          </p:nvSpPr>
          <p:spPr bwMode="auto">
            <a:xfrm>
              <a:off x="4210" y="3531"/>
              <a:ext cx="453" cy="182"/>
            </a:xfrm>
            <a:prstGeom prst="rightArrow">
              <a:avLst>
                <a:gd name="adj1" fmla="val 50000"/>
                <a:gd name="adj2" fmla="val 62225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3399FF"/>
                </a:gs>
              </a:gsLst>
              <a:lin ang="5400000" scaled="1"/>
            </a:gradFill>
            <a:ln w="9525" algn="ctr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903" name="Rectangle 68"/>
            <p:cNvSpPr>
              <a:spLocks noChangeArrowheads="1"/>
            </p:cNvSpPr>
            <p:nvPr/>
          </p:nvSpPr>
          <p:spPr bwMode="auto">
            <a:xfrm>
              <a:off x="1402" y="3419"/>
              <a:ext cx="69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r>
                <a:rPr lang="zh-CN" altLang="en-US" b="1"/>
                <a:t>稳定版本</a:t>
              </a:r>
            </a:p>
          </p:txBody>
        </p:sp>
        <p:sp>
          <p:nvSpPr>
            <p:cNvPr id="37904" name="Line 77"/>
            <p:cNvSpPr>
              <a:spLocks noChangeShapeType="1"/>
            </p:cNvSpPr>
            <p:nvPr/>
          </p:nvSpPr>
          <p:spPr bwMode="auto">
            <a:xfrm>
              <a:off x="2189" y="3421"/>
              <a:ext cx="3175" cy="0"/>
            </a:xfrm>
            <a:prstGeom prst="line">
              <a:avLst/>
            </a:prstGeom>
            <a:noFill/>
            <a:ln w="34925">
              <a:solidFill>
                <a:srgbClr val="FF9900"/>
              </a:solidFill>
              <a:round/>
              <a:headEnd/>
              <a:tailEnd type="triangle" w="med" len="med"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37905" name="Rectangle 78"/>
            <p:cNvSpPr>
              <a:spLocks noChangeArrowheads="1"/>
            </p:cNvSpPr>
            <p:nvPr/>
          </p:nvSpPr>
          <p:spPr bwMode="auto">
            <a:xfrm>
              <a:off x="3504" y="3203"/>
              <a:ext cx="71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r>
                <a:rPr lang="zh-CN" altLang="en-US"/>
                <a:t>修复</a:t>
              </a:r>
              <a:r>
                <a:rPr lang="en-US" altLang="zh-CN"/>
                <a:t>BUG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GB" altLang="zh-CN" sz="4100" smtClean="0"/>
              <a:t>Linux </a:t>
            </a:r>
            <a:r>
              <a:rPr lang="zh-CN" altLang="en-GB" sz="4100" smtClean="0"/>
              <a:t>发行</a:t>
            </a:r>
            <a:r>
              <a:rPr lang="zh-CN" altLang="en-US" sz="4100" smtClean="0"/>
              <a:t>版</a:t>
            </a:r>
            <a:endParaRPr lang="zh-CN" altLang="en-US" smtClean="0"/>
          </a:p>
        </p:txBody>
      </p:sp>
      <p:sp>
        <p:nvSpPr>
          <p:cNvPr id="38914" name="内容占位符 2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eaLnBrk="1" hangingPunct="1"/>
            <a:r>
              <a:rPr lang="en-GB" altLang="zh-CN" sz="3200" smtClean="0"/>
              <a:t>Linux </a:t>
            </a:r>
            <a:r>
              <a:rPr lang="zh-CN" altLang="en-GB" sz="3200" smtClean="0"/>
              <a:t>发行</a:t>
            </a:r>
            <a:r>
              <a:rPr lang="zh-CN" altLang="en-US" sz="3200" smtClean="0"/>
              <a:t>版</a:t>
            </a:r>
            <a:r>
              <a:rPr lang="zh-CN" altLang="en-GB" sz="3200" b="1" smtClean="0"/>
              <a:t>（</a:t>
            </a:r>
            <a:r>
              <a:rPr lang="en-GB" altLang="zh-CN" sz="3200" b="1" smtClean="0"/>
              <a:t>Distribution）</a:t>
            </a:r>
            <a:r>
              <a:rPr lang="zh-CN" altLang="en-US" sz="3200" smtClean="0"/>
              <a:t>是</a:t>
            </a:r>
            <a:r>
              <a:rPr lang="zh-CN" altLang="en-GB" sz="3200" smtClean="0"/>
              <a:t>以</a:t>
            </a:r>
            <a:r>
              <a:rPr lang="en-GB" altLang="zh-CN" sz="3200" smtClean="0"/>
              <a:t>Linux Kernel</a:t>
            </a:r>
            <a:r>
              <a:rPr lang="zh-CN" altLang="en-GB" sz="3200" smtClean="0"/>
              <a:t>为核心，搭配各种应用程序和工具的软件集合</a:t>
            </a:r>
            <a:r>
              <a:rPr lang="zh-CN" altLang="en-US" sz="3200" smtClean="0"/>
              <a:t>。</a:t>
            </a:r>
            <a:endParaRPr lang="zh-CN" altLang="en-GB" sz="3200" smtClean="0"/>
          </a:p>
          <a:p>
            <a:pPr lvl="1" eaLnBrk="1" hangingPunct="1"/>
            <a:r>
              <a:rPr lang="en-US" altLang="zh-CN" smtClean="0"/>
              <a:t>Linux</a:t>
            </a:r>
            <a:r>
              <a:rPr lang="zh-CN" altLang="en-US" smtClean="0"/>
              <a:t>内核 ＋ 各种自由软件 ＝ 完整的操作系统</a:t>
            </a:r>
          </a:p>
          <a:p>
            <a:pPr lvl="1" eaLnBrk="1" hangingPunct="1"/>
            <a:r>
              <a:rPr lang="zh-CN" altLang="en-US" smtClean="0"/>
              <a:t>发行版的名称、版本由发行厂商决定</a:t>
            </a:r>
          </a:p>
          <a:p>
            <a:pPr lvl="1" eaLnBrk="1" hangingPunct="1"/>
            <a:r>
              <a:rPr lang="zh-CN" altLang="en-US" smtClean="0"/>
              <a:t>包括厂商</a:t>
            </a:r>
            <a:r>
              <a:rPr lang="en-US" altLang="zh-CN" smtClean="0"/>
              <a:t>/</a:t>
            </a:r>
            <a:r>
              <a:rPr lang="zh-CN" altLang="en-US" smtClean="0"/>
              <a:t>社区提供的辅助安装、软件包管理等程序</a:t>
            </a:r>
            <a:endParaRPr lang="en-US" altLang="zh-CN" smtClean="0"/>
          </a:p>
          <a:p>
            <a:pPr lvl="1" eaLnBrk="1" hangingPunct="1"/>
            <a:r>
              <a:rPr lang="zh-CN" altLang="en-US" smtClean="0"/>
              <a:t>发行版可以自由选择使用某个版本的</a:t>
            </a:r>
            <a:r>
              <a:rPr lang="en-US" altLang="zh-CN" smtClean="0"/>
              <a:t>Linux</a:t>
            </a:r>
            <a:r>
              <a:rPr lang="zh-CN" altLang="en-US" smtClean="0"/>
              <a:t>内核</a:t>
            </a:r>
          </a:p>
          <a:p>
            <a:pPr lvl="1" eaLnBrk="1" hangingPunct="1"/>
            <a:r>
              <a:rPr lang="zh-CN" altLang="en-US" smtClean="0"/>
              <a:t>相对于内核版本，发行版的版本号随发布者的不同而不同，与系统内核的版本号是相对独立的</a:t>
            </a:r>
            <a:endParaRPr lang="en-US" altLang="zh-CN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305586A-7898-4EEE-A04E-0833BA5DF8C4}" type="slidenum">
              <a:rPr lang="en-US" altLang="zh-CN" sz="1200">
                <a:latin typeface="+mj-lt"/>
              </a:rPr>
              <a:pPr algn="r">
                <a:defRPr/>
              </a:pPr>
              <a:t>23</a:t>
            </a:fld>
            <a:endParaRPr lang="en-US" altLang="zh-CN" sz="1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zh-CN" altLang="en-US" smtClean="0"/>
              <a:t>常见的</a:t>
            </a:r>
            <a:r>
              <a:rPr lang="en-US" altLang="zh-CN" smtClean="0"/>
              <a:t>Linux</a:t>
            </a:r>
            <a:r>
              <a:rPr lang="zh-CN" altLang="en-US" smtClean="0"/>
              <a:t>发行套件</a:t>
            </a:r>
          </a:p>
        </p:txBody>
      </p:sp>
      <p:sp>
        <p:nvSpPr>
          <p:cNvPr id="39938" name="内容占位符 2"/>
          <p:cNvSpPr>
            <a:spLocks noGrp="1"/>
          </p:cNvSpPr>
          <p:nvPr>
            <p:ph idx="4294967295"/>
          </p:nvPr>
        </p:nvSpPr>
        <p:spPr>
          <a:xfrm>
            <a:off x="457200" y="1484313"/>
            <a:ext cx="8229600" cy="4646612"/>
          </a:xfrm>
        </p:spPr>
        <p:txBody>
          <a:bodyPr/>
          <a:lstStyle/>
          <a:p>
            <a:pPr eaLnBrk="1" hangingPunct="1"/>
            <a:r>
              <a:rPr lang="zh-CN" altLang="fr-FR" smtClean="0"/>
              <a:t>目前有</a:t>
            </a:r>
            <a:r>
              <a:rPr lang="fr-FR" altLang="zh-CN" smtClean="0"/>
              <a:t>300</a:t>
            </a:r>
            <a:r>
              <a:rPr lang="zh-CN" altLang="fr-FR" smtClean="0"/>
              <a:t>余种 </a:t>
            </a:r>
            <a:r>
              <a:rPr lang="fr-FR" altLang="zh-CN" smtClean="0"/>
              <a:t>Linux Distribution</a:t>
            </a:r>
          </a:p>
          <a:p>
            <a:pPr lvl="1" eaLnBrk="1" hangingPunct="1"/>
            <a:r>
              <a:rPr lang="en-US" altLang="zh-CN" smtClean="0">
                <a:hlinkClick r:id="rId2"/>
              </a:rPr>
              <a:t>http://www.distrowatch.com/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E98ACFB-15AA-4C70-87E5-DEDBC6B72E3D}" type="slidenum">
              <a:rPr lang="en-US" altLang="zh-CN" sz="1200">
                <a:latin typeface="+mj-lt"/>
              </a:rPr>
              <a:pPr algn="r">
                <a:defRPr/>
              </a:pPr>
              <a:t>24</a:t>
            </a:fld>
            <a:endParaRPr lang="en-US" altLang="zh-CN" sz="1200" dirty="0">
              <a:latin typeface="+mj-lt"/>
            </a:endParaRPr>
          </a:p>
        </p:txBody>
      </p:sp>
      <p:pic>
        <p:nvPicPr>
          <p:cNvPr id="39942" name="Picture 4" descr="logo_redh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852738"/>
            <a:ext cx="1152525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5" descr="Mandrakelinux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4076700"/>
            <a:ext cx="619283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4" name="Picture 6" descr="logo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91363" y="1700213"/>
            <a:ext cx="13684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5" name="Picture 7" descr="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8313" y="5516563"/>
            <a:ext cx="23145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6" name="Picture 8" descr="openlogo-nd-5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83313" y="5511800"/>
            <a:ext cx="4762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7" name="Picture 9" descr="Projet Debian">
            <a:hlinkClick r:id="rId8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83375" y="5440363"/>
            <a:ext cx="17049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8" name="Picture 10" descr="SUSE - simply change">
            <a:hlinkClick r:id="rId11" tooltip="Welcome to SUSE LINUX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84213" y="4508500"/>
            <a:ext cx="10636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9" name="Picture 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627313" y="2997200"/>
            <a:ext cx="2809875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0" name="Picture 2" descr="fedora-lo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867400" y="2852738"/>
            <a:ext cx="256857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1" name="Picture 3" descr="C:\Users\osmond\Desktop\Ubuntu_logo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206750" y="5445125"/>
            <a:ext cx="25177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2" name="Picture 4" descr="C:\Users\osmond\Desktop\centos5-fig\gentoo-logo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804025" y="3933825"/>
            <a:ext cx="1490663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标题 1"/>
          <p:cNvSpPr>
            <a:spLocks noGrp="1"/>
          </p:cNvSpPr>
          <p:nvPr>
            <p:ph type="title" idx="4294967295"/>
          </p:nvPr>
        </p:nvSpPr>
        <p:spPr>
          <a:xfrm>
            <a:off x="755650" y="2997200"/>
            <a:ext cx="7772400" cy="1362075"/>
          </a:xfrm>
        </p:spPr>
        <p:txBody>
          <a:bodyPr anchor="t"/>
          <a:lstStyle/>
          <a:p>
            <a:pPr eaLnBrk="1" hangingPunct="1"/>
            <a:r>
              <a:rPr lang="en-US" altLang="zh-CN" sz="3700" b="0" smtClean="0"/>
              <a:t>RED HAT </a:t>
            </a:r>
            <a:r>
              <a:rPr lang="zh-CN" altLang="en-US" sz="3700" b="0" smtClean="0"/>
              <a:t>及其相关产品</a:t>
            </a:r>
          </a:p>
        </p:txBody>
      </p:sp>
      <p:sp>
        <p:nvSpPr>
          <p:cNvPr id="40962" name="文本占位符 2"/>
          <p:cNvSpPr>
            <a:spLocks noGrp="1"/>
          </p:cNvSpPr>
          <p:nvPr>
            <p:ph type="body" idx="4294967295"/>
          </p:nvPr>
        </p:nvSpPr>
        <p:spPr>
          <a:xfrm>
            <a:off x="722313" y="2990850"/>
            <a:ext cx="7772400" cy="1462088"/>
          </a:xfrm>
        </p:spPr>
        <p:txBody>
          <a:bodyPr anchor="b"/>
          <a:lstStyle/>
          <a:p>
            <a:pPr marL="0" indent="0" eaLnBrk="1" hangingPunct="1">
              <a:buFont typeface="Wingdings" pitchFamily="2" charset="2"/>
              <a:buNone/>
            </a:pPr>
            <a:endParaRPr lang="zh-CN" altLang="en-US" sz="200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B8C40DAD-E20B-41EC-B788-3EAE527B1E0B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D41050D1-6886-4508-9D8D-95DA7140B1D5}" type="slidenum">
              <a:rPr lang="en-US" altLang="zh-CN" sz="1200">
                <a:latin typeface="+mj-lt"/>
              </a:rPr>
              <a:pPr algn="r">
                <a:defRPr/>
              </a:pPr>
              <a:t>25</a:t>
            </a:fld>
            <a:endParaRPr lang="en-US" altLang="zh-CN" sz="1200">
              <a:latin typeface="+mj-lt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294967295"/>
          </p:nvPr>
        </p:nvSpPr>
        <p:spPr bwMode="auto">
          <a:xfrm>
            <a:off x="2411413" y="6248400"/>
            <a:ext cx="5329237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kumimoji="1" lang="en-US" altLang="en-US" b="0" smtClean="0"/>
              <a:t>RedHat </a:t>
            </a:r>
            <a:r>
              <a:rPr kumimoji="1" lang="zh-CN" altLang="en-US" b="0" smtClean="0"/>
              <a:t>公司</a:t>
            </a:r>
            <a:endParaRPr lang="zh-CN" altLang="en-US" smtClean="0"/>
          </a:p>
        </p:txBody>
      </p:sp>
      <p:sp>
        <p:nvSpPr>
          <p:cNvPr id="41986" name="内容占位符 2"/>
          <p:cNvSpPr>
            <a:spLocks noGrp="1"/>
          </p:cNvSpPr>
          <p:nvPr>
            <p:ph idx="4294967295"/>
          </p:nvPr>
        </p:nvSpPr>
        <p:spPr>
          <a:xfrm>
            <a:off x="457200" y="1341438"/>
            <a:ext cx="8229600" cy="47894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kumimoji="1" lang="en-US" altLang="zh-CN" smtClean="0">
                <a:solidFill>
                  <a:srgbClr val="0000CC"/>
                </a:solidFill>
              </a:rPr>
              <a:t>Red Hat </a:t>
            </a:r>
            <a:r>
              <a:rPr kumimoji="1" lang="zh-CN" altLang="en-US" smtClean="0">
                <a:solidFill>
                  <a:srgbClr val="0000CC"/>
                </a:solidFill>
              </a:rPr>
              <a:t>公司是全球最大的开源技术厂家，其产品也是全世界应用最广泛的 </a:t>
            </a:r>
            <a:r>
              <a:rPr kumimoji="1" lang="en-US" altLang="zh-CN" smtClean="0">
                <a:solidFill>
                  <a:srgbClr val="0000CC"/>
                </a:solidFill>
              </a:rPr>
              <a:t>Linux</a:t>
            </a:r>
            <a:r>
              <a:rPr kumimoji="1" lang="zh-CN" altLang="en-US" smtClean="0">
                <a:solidFill>
                  <a:srgbClr val="0000CC"/>
                </a:solidFill>
              </a:rPr>
              <a:t>。</a:t>
            </a:r>
            <a:endParaRPr kumimoji="1" lang="en-US" altLang="zh-CN" smtClean="0">
              <a:solidFill>
                <a:srgbClr val="0000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kumimoji="1" lang="en-US" altLang="zh-CN" smtClean="0">
                <a:solidFill>
                  <a:srgbClr val="0000CC"/>
                </a:solidFill>
              </a:rPr>
              <a:t>Red Hat </a:t>
            </a:r>
            <a:r>
              <a:rPr kumimoji="1" lang="zh-CN" altLang="en-US" smtClean="0">
                <a:solidFill>
                  <a:srgbClr val="0000CC"/>
                </a:solidFill>
              </a:rPr>
              <a:t>公司总部位于美国北卡罗来纳州首府罗利，且在全球拥有多个分部。</a:t>
            </a:r>
            <a:endParaRPr kumimoji="1" lang="en-US" altLang="zh-CN" smtClean="0">
              <a:solidFill>
                <a:srgbClr val="0000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kumimoji="1" lang="en-US" altLang="zh-CN" smtClean="0">
                <a:solidFill>
                  <a:srgbClr val="0000CC"/>
                </a:solidFill>
              </a:rPr>
              <a:t>Red Hat </a:t>
            </a:r>
            <a:r>
              <a:rPr kumimoji="1" lang="zh-CN" altLang="en-US" smtClean="0">
                <a:solidFill>
                  <a:srgbClr val="0000CC"/>
                </a:solidFill>
              </a:rPr>
              <a:t>解决方案包括 </a:t>
            </a:r>
            <a:r>
              <a:rPr kumimoji="1" lang="en-US" altLang="zh-CN" smtClean="0">
                <a:solidFill>
                  <a:srgbClr val="0000CC"/>
                </a:solidFill>
              </a:rPr>
              <a:t>Red Hat Linux </a:t>
            </a:r>
            <a:r>
              <a:rPr kumimoji="1" lang="zh-CN" altLang="en-US" smtClean="0">
                <a:solidFill>
                  <a:srgbClr val="0000CC"/>
                </a:solidFill>
              </a:rPr>
              <a:t>、开发人员和嵌入式技术，以及培训、管理和技术支持。 这份开源革新通过称之为 </a:t>
            </a:r>
            <a:r>
              <a:rPr kumimoji="1" lang="en-US" altLang="zh-CN" smtClean="0">
                <a:solidFill>
                  <a:srgbClr val="0000CC"/>
                </a:solidFill>
              </a:rPr>
              <a:t>Red Hat Network </a:t>
            </a:r>
            <a:r>
              <a:rPr kumimoji="1" lang="zh-CN" altLang="en-US" smtClean="0">
                <a:solidFill>
                  <a:srgbClr val="0000CC"/>
                </a:solidFill>
              </a:rPr>
              <a:t>的 </a:t>
            </a:r>
            <a:r>
              <a:rPr kumimoji="1" lang="en-US" altLang="zh-CN" smtClean="0">
                <a:solidFill>
                  <a:srgbClr val="0000CC"/>
                </a:solidFill>
              </a:rPr>
              <a:t>Internet </a:t>
            </a:r>
            <a:r>
              <a:rPr kumimoji="1" lang="zh-CN" altLang="en-US" smtClean="0">
                <a:solidFill>
                  <a:srgbClr val="0000CC"/>
                </a:solidFill>
              </a:rPr>
              <a:t>平台传递给客户们。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84C0D2B-C51C-492A-8057-D448620C3639}" type="slidenum">
              <a:rPr lang="en-US" altLang="zh-CN" sz="1200">
                <a:latin typeface="+mj-lt"/>
              </a:rPr>
              <a:pPr algn="r">
                <a:defRPr/>
              </a:pPr>
              <a:t>26</a:t>
            </a:fld>
            <a:endParaRPr lang="en-US" altLang="zh-CN" sz="1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kumimoji="1" lang="en-US" altLang="en-US" b="0" smtClean="0"/>
              <a:t>RedHat Linux</a:t>
            </a:r>
            <a:r>
              <a:rPr kumimoji="1" lang="zh-CN" altLang="en-US" b="0" smtClean="0"/>
              <a:t>系列发行版</a:t>
            </a:r>
            <a:endParaRPr lang="zh-CN" altLang="en-US" smtClean="0"/>
          </a:p>
        </p:txBody>
      </p:sp>
      <p:sp>
        <p:nvSpPr>
          <p:cNvPr id="43010" name="内容占位符 2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kumimoji="1" lang="en-US" altLang="en-US" smtClean="0">
                <a:solidFill>
                  <a:srgbClr val="0000CC"/>
                </a:solidFill>
              </a:rPr>
              <a:t>Red Hat Linux</a:t>
            </a:r>
            <a:r>
              <a:rPr kumimoji="1" lang="en-US" altLang="zh-CN" smtClean="0">
                <a:solidFill>
                  <a:srgbClr val="0000CC"/>
                </a:solidFill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zh-CN" altLang="en-US" smtClean="0">
                <a:solidFill>
                  <a:srgbClr val="0000CC"/>
                </a:solidFill>
              </a:rPr>
              <a:t>已停止开发，最高版本为 </a:t>
            </a:r>
            <a:r>
              <a:rPr kumimoji="1" lang="en-US" altLang="zh-CN" smtClean="0">
                <a:solidFill>
                  <a:srgbClr val="0000CC"/>
                </a:solidFill>
              </a:rPr>
              <a:t>9.0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altLang="zh-CN" smtClean="0">
                <a:solidFill>
                  <a:srgbClr val="0000CC"/>
                </a:solidFill>
              </a:rPr>
              <a:t>Red Hat Linux </a:t>
            </a:r>
            <a:r>
              <a:rPr kumimoji="1" lang="zh-CN" altLang="en-US" smtClean="0">
                <a:solidFill>
                  <a:srgbClr val="0000CC"/>
                </a:solidFill>
              </a:rPr>
              <a:t>企业版</a:t>
            </a:r>
            <a:endParaRPr kumimoji="1" lang="en-US" altLang="zh-CN" smtClean="0">
              <a:solidFill>
                <a:srgbClr val="0000CC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zh-CN" altLang="en-US" smtClean="0">
                <a:solidFill>
                  <a:srgbClr val="0000CC"/>
                </a:solidFill>
              </a:rPr>
              <a:t>简称</a:t>
            </a:r>
            <a:r>
              <a:rPr kumimoji="1" lang="en-US" altLang="zh-CN" smtClean="0">
                <a:solidFill>
                  <a:srgbClr val="0000CC"/>
                </a:solidFill>
              </a:rPr>
              <a:t>RHEL</a:t>
            </a:r>
            <a:r>
              <a:rPr kumimoji="1" lang="zh-CN" altLang="en-US" smtClean="0">
                <a:solidFill>
                  <a:srgbClr val="0000CC"/>
                </a:solidFill>
              </a:rPr>
              <a:t>（</a:t>
            </a:r>
            <a:r>
              <a:rPr kumimoji="1" lang="en-US" altLang="zh-CN" smtClean="0">
                <a:solidFill>
                  <a:srgbClr val="0000CC"/>
                </a:solidFill>
              </a:rPr>
              <a:t>Red Hat Enterprise Linux</a:t>
            </a:r>
            <a:r>
              <a:rPr kumimoji="1" lang="zh-CN" altLang="en-US" smtClean="0">
                <a:solidFill>
                  <a:srgbClr val="0000CC"/>
                </a:solidFill>
              </a:rPr>
              <a:t>）</a:t>
            </a:r>
            <a:endParaRPr kumimoji="1" lang="en-US" altLang="zh-CN" smtClean="0">
              <a:solidFill>
                <a:srgbClr val="0000CC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n-US" altLang="zh-CN" smtClean="0">
                <a:solidFill>
                  <a:srgbClr val="0000CC"/>
                </a:solidFill>
              </a:rPr>
              <a:t>Red Hat </a:t>
            </a:r>
            <a:r>
              <a:rPr kumimoji="1" lang="zh-CN" altLang="en-US" smtClean="0">
                <a:solidFill>
                  <a:srgbClr val="0000CC"/>
                </a:solidFill>
              </a:rPr>
              <a:t>公司提供商业支持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zh-CN" altLang="en-US" smtClean="0">
                <a:solidFill>
                  <a:srgbClr val="0000CC"/>
                </a:solidFill>
              </a:rPr>
              <a:t>目前最新版本为 </a:t>
            </a:r>
            <a:r>
              <a:rPr kumimoji="1" lang="en-US" altLang="zh-CN" smtClean="0">
                <a:solidFill>
                  <a:srgbClr val="0000CC"/>
                </a:solidFill>
              </a:rPr>
              <a:t>6.0 </a:t>
            </a:r>
            <a:r>
              <a:rPr kumimoji="1" lang="zh-CN" altLang="en-US" smtClean="0">
                <a:solidFill>
                  <a:srgbClr val="0000CC"/>
                </a:solidFill>
              </a:rPr>
              <a:t>系列</a:t>
            </a:r>
            <a:endParaRPr kumimoji="1" lang="en-US" altLang="zh-CN" smtClean="0">
              <a:solidFill>
                <a:srgbClr val="0000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kumimoji="1" lang="en-US" altLang="zh-CN" smtClean="0">
                <a:solidFill>
                  <a:srgbClr val="0000CC"/>
                </a:solidFill>
              </a:rPr>
              <a:t>Fedora </a:t>
            </a:r>
            <a:r>
              <a:rPr kumimoji="1" lang="zh-CN" altLang="en-US" smtClean="0">
                <a:solidFill>
                  <a:srgbClr val="0000CC"/>
                </a:solidFill>
              </a:rPr>
              <a:t>社区版</a:t>
            </a:r>
            <a:endParaRPr kumimoji="1" lang="en-US" altLang="zh-CN" smtClean="0">
              <a:solidFill>
                <a:srgbClr val="0000CC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n-US" altLang="zh-CN" smtClean="0">
                <a:solidFill>
                  <a:srgbClr val="0000CC"/>
                </a:solidFill>
              </a:rPr>
              <a:t>Fedora Project </a:t>
            </a:r>
            <a:r>
              <a:rPr kumimoji="1" lang="zh-CN" altLang="en-US" smtClean="0">
                <a:solidFill>
                  <a:srgbClr val="0000CC"/>
                </a:solidFill>
              </a:rPr>
              <a:t>由 </a:t>
            </a:r>
            <a:r>
              <a:rPr kumimoji="1" lang="en-US" altLang="zh-CN" smtClean="0">
                <a:solidFill>
                  <a:srgbClr val="0000CC"/>
                </a:solidFill>
              </a:rPr>
              <a:t>Red Hat </a:t>
            </a:r>
            <a:r>
              <a:rPr kumimoji="1" lang="zh-CN" altLang="en-US" smtClean="0">
                <a:solidFill>
                  <a:srgbClr val="0000CC"/>
                </a:solidFill>
              </a:rPr>
              <a:t>公司赞助</a:t>
            </a:r>
            <a:endParaRPr kumimoji="1" lang="en-US" altLang="zh-CN" smtClean="0">
              <a:solidFill>
                <a:srgbClr val="0000CC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zh-CN" altLang="en-US" smtClean="0">
                <a:solidFill>
                  <a:srgbClr val="0000CC"/>
                </a:solidFill>
              </a:rPr>
              <a:t>以社群主导和支持的 </a:t>
            </a:r>
            <a:r>
              <a:rPr kumimoji="1" lang="en-US" altLang="zh-CN" smtClean="0">
                <a:solidFill>
                  <a:srgbClr val="0000CC"/>
                </a:solidFill>
              </a:rPr>
              <a:t>Linux </a:t>
            </a:r>
            <a:r>
              <a:rPr kumimoji="1" lang="zh-CN" altLang="en-US" smtClean="0">
                <a:solidFill>
                  <a:srgbClr val="0000CC"/>
                </a:solidFill>
              </a:rPr>
              <a:t>发行版</a:t>
            </a:r>
            <a:endParaRPr kumimoji="1" lang="en-US" altLang="zh-CN" smtClean="0">
              <a:solidFill>
                <a:srgbClr val="0000CC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zh-CN" altLang="en-US" smtClean="0">
                <a:solidFill>
                  <a:srgbClr val="0000CC"/>
                </a:solidFill>
              </a:rPr>
              <a:t>目前最高版本为 </a:t>
            </a:r>
            <a:r>
              <a:rPr kumimoji="1" lang="en-US" altLang="zh-CN" smtClean="0">
                <a:solidFill>
                  <a:srgbClr val="0000CC"/>
                </a:solidFill>
              </a:rPr>
              <a:t>Fedora 16</a:t>
            </a:r>
          </a:p>
          <a:p>
            <a:pPr eaLnBrk="1" hangingPunct="1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E11A137-C197-4C16-87BA-51BED734052D}" type="slidenum">
              <a:rPr lang="en-US" altLang="zh-CN" sz="1200">
                <a:latin typeface="+mj-lt"/>
              </a:rPr>
              <a:pPr algn="r">
                <a:defRPr/>
              </a:pPr>
              <a:t>27</a:t>
            </a:fld>
            <a:endParaRPr lang="en-US" altLang="zh-CN" sz="1200" dirty="0">
              <a:latin typeface="+mj-lt"/>
            </a:endParaRPr>
          </a:p>
        </p:txBody>
      </p:sp>
      <p:pic>
        <p:nvPicPr>
          <p:cNvPr id="43014" name="Picture 4" descr="fedora_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5229225"/>
            <a:ext cx="21590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Picture 4" descr="logo_redh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1773238"/>
            <a:ext cx="11525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US" altLang="zh-CN" b="0" smtClean="0"/>
              <a:t>CentOS Linux</a:t>
            </a:r>
            <a:endParaRPr lang="zh-CN" altLang="en-US" smtClean="0"/>
          </a:p>
        </p:txBody>
      </p:sp>
      <p:sp>
        <p:nvSpPr>
          <p:cNvPr id="44034" name="内容占位符 2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eaLnBrk="1" hangingPunct="1"/>
            <a:r>
              <a:rPr lang="en-US" altLang="zh-CN" smtClean="0"/>
              <a:t>CentOS </a:t>
            </a:r>
            <a:r>
              <a:rPr lang="zh-CN" altLang="en-US" smtClean="0"/>
              <a:t>是一个开源软件贡献者和用户的社区。</a:t>
            </a:r>
          </a:p>
          <a:p>
            <a:pPr eaLnBrk="1" hangingPunct="1"/>
            <a:r>
              <a:rPr lang="en-US" altLang="zh-CN" smtClean="0"/>
              <a:t>CentOS </a:t>
            </a:r>
            <a:r>
              <a:rPr lang="zh-CN" altLang="en-US" smtClean="0"/>
              <a:t>社区对 </a:t>
            </a:r>
            <a:r>
              <a:rPr lang="en-US" altLang="zh-CN" smtClean="0"/>
              <a:t>RHEL </a:t>
            </a:r>
            <a:r>
              <a:rPr lang="zh-CN" altLang="en-US" smtClean="0"/>
              <a:t>源代码进行重新编译。</a:t>
            </a:r>
            <a:endParaRPr lang="en-US" altLang="zh-CN" smtClean="0"/>
          </a:p>
          <a:p>
            <a:pPr eaLnBrk="1" hangingPunct="1"/>
            <a:r>
              <a:rPr lang="en-US" altLang="zh-CN" smtClean="0"/>
              <a:t>CentOS Linux </a:t>
            </a:r>
            <a:r>
              <a:rPr lang="zh-CN" altLang="en-US" smtClean="0"/>
              <a:t>逐渐成为使用最广泛的 </a:t>
            </a:r>
            <a:r>
              <a:rPr lang="en-US" altLang="zh-CN" smtClean="0"/>
              <a:t>RHEL </a:t>
            </a:r>
            <a:r>
              <a:rPr lang="zh-CN" altLang="en-US" smtClean="0"/>
              <a:t>兼容版本。</a:t>
            </a:r>
          </a:p>
          <a:p>
            <a:pPr eaLnBrk="1" hangingPunct="1"/>
            <a:r>
              <a:rPr lang="en-US" altLang="zh-CN" smtClean="0"/>
              <a:t>CentOS Linux </a:t>
            </a:r>
            <a:r>
              <a:rPr lang="zh-CN" altLang="en-US" smtClean="0"/>
              <a:t>的稳定性不会比 </a:t>
            </a:r>
            <a:r>
              <a:rPr lang="en-US" altLang="zh-CN" smtClean="0"/>
              <a:t>RHEL </a:t>
            </a:r>
            <a:r>
              <a:rPr lang="zh-CN" altLang="en-US" smtClean="0"/>
              <a:t>差，唯一不足的就是缺乏技术支持。 </a:t>
            </a:r>
          </a:p>
          <a:p>
            <a:pPr eaLnBrk="1" hangingPunct="1"/>
            <a:r>
              <a:rPr lang="en-US" altLang="zh-CN" smtClean="0"/>
              <a:t>CentOS Linux </a:t>
            </a:r>
            <a:r>
              <a:rPr lang="zh-CN" altLang="en-US" smtClean="0"/>
              <a:t>由于同时具有与 </a:t>
            </a:r>
            <a:r>
              <a:rPr lang="en-US" altLang="zh-CN" smtClean="0"/>
              <a:t>RHEL </a:t>
            </a:r>
            <a:r>
              <a:rPr lang="zh-CN" altLang="en-US" smtClean="0"/>
              <a:t>的兼容性和企业级应用的稳定性，又允许用户自由使用，因此得到了越来越广泛的应用。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54E9D9F-1EF9-4081-ACD8-1D54726B80C8}" type="slidenum">
              <a:rPr lang="en-US" altLang="zh-CN" sz="1200">
                <a:latin typeface="+mj-lt"/>
              </a:rPr>
              <a:pPr algn="r">
                <a:defRPr/>
              </a:pPr>
              <a:t>28</a:t>
            </a:fld>
            <a:endParaRPr lang="en-US" altLang="zh-CN" sz="1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US" altLang="zh-CN" b="0" smtClean="0"/>
              <a:t>CentOS </a:t>
            </a:r>
            <a:r>
              <a:rPr lang="zh-CN" altLang="en-US" b="0" smtClean="0"/>
              <a:t>与 </a:t>
            </a:r>
            <a:r>
              <a:rPr lang="en-US" altLang="zh-CN" b="0" smtClean="0"/>
              <a:t>RHEL</a:t>
            </a:r>
            <a:endParaRPr lang="zh-CN" altLang="en-US" smtClean="0"/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eaLnBrk="1" hangingPunct="1"/>
            <a:r>
              <a:rPr lang="en-US" altLang="zh-CN" smtClean="0"/>
              <a:t>CentOS Linux </a:t>
            </a:r>
            <a:r>
              <a:rPr lang="zh-CN" altLang="en-US" smtClean="0"/>
              <a:t>与 </a:t>
            </a:r>
            <a:r>
              <a:rPr lang="en-US" altLang="zh-CN" smtClean="0"/>
              <a:t>RHEL </a:t>
            </a:r>
            <a:r>
              <a:rPr lang="zh-CN" altLang="en-US" smtClean="0"/>
              <a:t>产品有着严格的版本对应关系 </a:t>
            </a:r>
            <a:endParaRPr lang="en-US" altLang="zh-CN" smtClean="0"/>
          </a:p>
          <a:p>
            <a:pPr lvl="1" eaLnBrk="1" hangingPunct="1"/>
            <a:r>
              <a:rPr lang="en-US" altLang="zh-CN" smtClean="0"/>
              <a:t>Red Hat® </a:t>
            </a:r>
            <a:r>
              <a:rPr lang="zh-CN" altLang="en-US" smtClean="0"/>
              <a:t>公司在 </a:t>
            </a:r>
            <a:r>
              <a:rPr lang="en-US" altLang="zh-CN" smtClean="0"/>
              <a:t>RHEL </a:t>
            </a:r>
            <a:r>
              <a:rPr lang="zh-CN" altLang="en-US" smtClean="0"/>
              <a:t>系列产品发布后每隔一段时间都会发布更新版，通常称为 </a:t>
            </a:r>
            <a:r>
              <a:rPr lang="en-US" altLang="zh-CN" smtClean="0"/>
              <a:t>RHEL Update</a:t>
            </a:r>
            <a:r>
              <a:rPr lang="zh-CN" altLang="en-US" smtClean="0"/>
              <a:t>。 </a:t>
            </a:r>
          </a:p>
          <a:p>
            <a:pPr lvl="1" eaLnBrk="1" hangingPunct="1"/>
            <a:r>
              <a:rPr lang="en-US" altLang="zh-CN" smtClean="0"/>
              <a:t>CentOS </a:t>
            </a:r>
            <a:r>
              <a:rPr lang="zh-CN" altLang="en-US" smtClean="0"/>
              <a:t>社区对 </a:t>
            </a:r>
            <a:r>
              <a:rPr lang="en-US" altLang="zh-CN" smtClean="0"/>
              <a:t>Red Hat® </a:t>
            </a:r>
            <a:r>
              <a:rPr lang="zh-CN" altLang="en-US" smtClean="0"/>
              <a:t>公司发布的每一个 </a:t>
            </a:r>
            <a:r>
              <a:rPr lang="en-US" altLang="zh-CN" smtClean="0"/>
              <a:t>RHEL Update </a:t>
            </a:r>
            <a:r>
              <a:rPr lang="zh-CN" altLang="en-US" smtClean="0"/>
              <a:t>都会发布对应的更新发行版 </a:t>
            </a:r>
            <a:endParaRPr lang="en-US" altLang="zh-CN" smtClean="0"/>
          </a:p>
          <a:p>
            <a:pPr eaLnBrk="1" hangingPunct="1"/>
            <a:r>
              <a:rPr lang="en-US" altLang="zh-CN" smtClean="0"/>
              <a:t>CentOS Linux </a:t>
            </a:r>
            <a:r>
              <a:rPr lang="zh-CN" altLang="en-US" smtClean="0"/>
              <a:t>和与之对应版本号的 </a:t>
            </a:r>
            <a:r>
              <a:rPr lang="en-US" altLang="zh-CN" smtClean="0"/>
              <a:t>RHEL </a:t>
            </a:r>
            <a:r>
              <a:rPr lang="zh-CN" altLang="en-US" smtClean="0"/>
              <a:t>发行版具有软件包级别的二进制兼容性</a:t>
            </a:r>
            <a:endParaRPr lang="en-US" altLang="zh-CN" smtClean="0"/>
          </a:p>
          <a:p>
            <a:pPr eaLnBrk="1" hangingPunct="1"/>
            <a:endParaRPr lang="en-US" altLang="zh-CN" smtClean="0"/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5101E63A-5599-47BA-A5CB-A7C63FA781E0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FAF79969-D941-406A-AF18-05D8A14AA5DD}" type="slidenum">
              <a:rPr lang="en-US" altLang="zh-CN" sz="1200">
                <a:latin typeface="+mj-lt"/>
              </a:rPr>
              <a:pPr algn="r">
                <a:defRPr/>
              </a:pPr>
              <a:t>29</a:t>
            </a:fld>
            <a:endParaRPr lang="en-US" altLang="zh-CN" sz="1200">
              <a:latin typeface="+mj-lt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zh-CN" altLang="en-US" smtClean="0"/>
              <a:t>本章学习目标 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eaLnBrk="1" hangingPunct="1"/>
            <a:r>
              <a:rPr lang="zh-CN" altLang="en-US" smtClean="0"/>
              <a:t>了解自由软件和 </a:t>
            </a:r>
            <a:r>
              <a:rPr lang="en-US" altLang="zh-CN" smtClean="0"/>
              <a:t>Linux</a:t>
            </a:r>
          </a:p>
          <a:p>
            <a:pPr eaLnBrk="1" hangingPunct="1"/>
            <a:r>
              <a:rPr lang="zh-CN" altLang="en-US" smtClean="0"/>
              <a:t>了解</a:t>
            </a:r>
            <a:r>
              <a:rPr lang="en-US" altLang="zh-CN" smtClean="0"/>
              <a:t>Linux </a:t>
            </a:r>
            <a:r>
              <a:rPr lang="zh-CN" altLang="en-US" smtClean="0"/>
              <a:t>的历史和现状</a:t>
            </a:r>
          </a:p>
          <a:p>
            <a:pPr eaLnBrk="1" hangingPunct="1"/>
            <a:r>
              <a:rPr lang="zh-CN" altLang="en-US" smtClean="0"/>
              <a:t>掌握</a:t>
            </a:r>
            <a:r>
              <a:rPr lang="en-US" altLang="zh-CN" smtClean="0"/>
              <a:t>Linux </a:t>
            </a:r>
            <a:r>
              <a:rPr lang="zh-CN" altLang="en-US" smtClean="0"/>
              <a:t>系统的特点</a:t>
            </a:r>
          </a:p>
          <a:p>
            <a:pPr eaLnBrk="1" hangingPunct="1"/>
            <a:r>
              <a:rPr lang="zh-CN" altLang="en-US" smtClean="0"/>
              <a:t>掌握</a:t>
            </a:r>
            <a:r>
              <a:rPr lang="en-US" altLang="zh-CN" smtClean="0"/>
              <a:t>Linux </a:t>
            </a:r>
            <a:r>
              <a:rPr lang="zh-CN" altLang="en-US" smtClean="0"/>
              <a:t>系统的组成</a:t>
            </a:r>
          </a:p>
          <a:p>
            <a:pPr eaLnBrk="1" hangingPunct="1"/>
            <a:r>
              <a:rPr lang="zh-CN" altLang="en-US" smtClean="0"/>
              <a:t>理解</a:t>
            </a:r>
            <a:r>
              <a:rPr lang="en-US" altLang="zh-CN" smtClean="0"/>
              <a:t>Linux </a:t>
            </a:r>
            <a:r>
              <a:rPr lang="zh-CN" altLang="en-US" smtClean="0"/>
              <a:t>的内核版本和发行版本</a:t>
            </a:r>
          </a:p>
          <a:p>
            <a:pPr eaLnBrk="1" hangingPunct="1"/>
            <a:r>
              <a:rPr lang="zh-CN" altLang="en-US" smtClean="0"/>
              <a:t>了解 </a:t>
            </a:r>
            <a:r>
              <a:rPr lang="en-US" altLang="zh-CN" smtClean="0"/>
              <a:t>Red Hat </a:t>
            </a:r>
            <a:r>
              <a:rPr lang="zh-CN" altLang="en-US" smtClean="0"/>
              <a:t>与 </a:t>
            </a:r>
            <a:r>
              <a:rPr lang="en-US" altLang="zh-CN" smtClean="0"/>
              <a:t>Fedora </a:t>
            </a:r>
            <a:r>
              <a:rPr lang="zh-CN" altLang="en-US" smtClean="0"/>
              <a:t>及 </a:t>
            </a:r>
            <a:r>
              <a:rPr lang="en-US" altLang="zh-CN" smtClean="0"/>
              <a:t>CentOS </a:t>
            </a:r>
            <a:r>
              <a:rPr lang="zh-CN" altLang="en-US" smtClean="0"/>
              <a:t>的关系</a:t>
            </a:r>
            <a:endParaRPr lang="en-US" altLang="zh-CN" smtClean="0"/>
          </a:p>
          <a:p>
            <a:pPr eaLnBrk="1" hangingPunct="1"/>
            <a:r>
              <a:rPr lang="zh-CN" altLang="en-US" smtClean="0"/>
              <a:t>掌握 </a:t>
            </a:r>
            <a:r>
              <a:rPr lang="en-US" altLang="zh-CN" smtClean="0"/>
              <a:t>Red Hat 5 </a:t>
            </a:r>
            <a:r>
              <a:rPr lang="zh-CN" altLang="en-US" smtClean="0"/>
              <a:t>的光盘安装方法</a:t>
            </a:r>
            <a:endParaRPr lang="en-US" altLang="zh-CN" smtClean="0"/>
          </a:p>
          <a:p>
            <a:pPr eaLnBrk="1" hangingPunct="1"/>
            <a:r>
              <a:rPr lang="zh-CN" altLang="en-US" smtClean="0"/>
              <a:t>了解 </a:t>
            </a:r>
            <a:r>
              <a:rPr lang="en-US" altLang="zh-CN" smtClean="0"/>
              <a:t>Red Hat 5 </a:t>
            </a:r>
            <a:r>
              <a:rPr lang="zh-CN" altLang="en-US" smtClean="0"/>
              <a:t>的其他安装方法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ECC8B645-3D00-4390-A80B-A886A73B120C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7CF4700-9356-4595-A0E5-8B80FADA01AF}" type="slidenum">
              <a:rPr lang="en-US" altLang="zh-CN" sz="1200">
                <a:latin typeface="+mj-lt"/>
              </a:rPr>
              <a:pPr algn="r">
                <a:defRPr/>
              </a:pPr>
              <a:t>3</a:t>
            </a:fld>
            <a:endParaRPr lang="en-US" altLang="zh-CN" sz="12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zh-CN" altLang="en-GB" b="0" smtClean="0"/>
              <a:t>硬盘结构与磁盘分区</a:t>
            </a:r>
            <a:endParaRPr lang="zh-CN" altLang="en-US" smtClean="0"/>
          </a:p>
        </p:txBody>
      </p:sp>
      <p:sp>
        <p:nvSpPr>
          <p:cNvPr id="46082" name="内容占位符 2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eaLnBrk="1" hangingPunct="1"/>
            <a:r>
              <a:rPr lang="zh-CN" altLang="en-US" smtClean="0"/>
              <a:t>分区分类：主分区、扩展分区和逻辑分区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0348DE25-ABC8-4430-A8E4-0B42D01009BD}" type="slidenum">
              <a:rPr lang="en-US" altLang="zh-CN" sz="1200">
                <a:latin typeface="+mj-lt"/>
              </a:rPr>
              <a:pPr algn="r">
                <a:defRPr/>
              </a:pPr>
              <a:t>30</a:t>
            </a:fld>
            <a:endParaRPr lang="en-US" altLang="zh-CN" sz="1200" dirty="0">
              <a:latin typeface="+mj-lt"/>
            </a:endParaRPr>
          </a:p>
        </p:txBody>
      </p:sp>
      <p:pic>
        <p:nvPicPr>
          <p:cNvPr id="4608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881313"/>
            <a:ext cx="8147050" cy="277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zh-CN" altLang="en-US" b="0" smtClean="0"/>
              <a:t>磁盘分区的设备名</a:t>
            </a:r>
            <a:endParaRPr lang="zh-CN" altLang="en-US" smtClean="0"/>
          </a:p>
        </p:txBody>
      </p:sp>
      <p:sp>
        <p:nvSpPr>
          <p:cNvPr id="47106" name="内容占位符 2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eaLnBrk="1" hangingPunct="1"/>
            <a:r>
              <a:rPr lang="zh-CN" altLang="en-US" smtClean="0"/>
              <a:t>在 </a:t>
            </a:r>
            <a:r>
              <a:rPr lang="en-US" altLang="zh-CN" smtClean="0"/>
              <a:t>Linux </a:t>
            </a:r>
            <a:r>
              <a:rPr lang="zh-CN" altLang="en-US" smtClean="0"/>
              <a:t>中用户用设备名来访问设备，磁盘也不例外。</a:t>
            </a:r>
            <a:r>
              <a:rPr lang="en-US" altLang="zh-CN" smtClean="0"/>
              <a:t>Linux </a:t>
            </a:r>
            <a:r>
              <a:rPr lang="zh-CN" altLang="en-US" smtClean="0"/>
              <a:t>下的设备名存放在 </a:t>
            </a:r>
            <a:r>
              <a:rPr lang="en-US" altLang="zh-CN" smtClean="0"/>
              <a:t>/dev </a:t>
            </a:r>
            <a:r>
              <a:rPr lang="zh-CN" altLang="en-US" smtClean="0"/>
              <a:t>目录中。 </a:t>
            </a:r>
          </a:p>
          <a:p>
            <a:pPr eaLnBrk="1" hangingPunct="1"/>
            <a:endParaRPr lang="zh-CN" altLang="en-US" smtClean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E55C0B79-E3E7-4B8F-A4C5-D861EA699FAE}" type="slidenum">
              <a:rPr lang="en-US" altLang="zh-CN" sz="1200">
                <a:latin typeface="+mj-lt"/>
              </a:rPr>
              <a:pPr algn="r">
                <a:defRPr/>
              </a:pPr>
              <a:t>31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228850" y="3998913"/>
            <a:ext cx="2919413" cy="727075"/>
          </a:xfrm>
          <a:prstGeom prst="rect">
            <a:avLst/>
          </a:prstGeom>
          <a:gradFill rotWithShape="1">
            <a:gsLst>
              <a:gs pos="0">
                <a:srgbClr val="B5FDFA"/>
              </a:gs>
              <a:gs pos="100000">
                <a:srgbClr val="B5FDFA">
                  <a:gamma/>
                  <a:tint val="0"/>
                  <a:invGamma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zh-CN" sz="4400" b="1">
                <a:solidFill>
                  <a:schemeClr val="tx2"/>
                </a:solidFill>
              </a:rPr>
              <a:t>/dev/</a:t>
            </a:r>
            <a:r>
              <a:rPr lang="en-US" altLang="zh-CN" sz="4400" b="1">
                <a:solidFill>
                  <a:srgbClr val="FF0000"/>
                </a:solidFill>
              </a:rPr>
              <a:t>hd</a:t>
            </a:r>
            <a:r>
              <a:rPr lang="en-US" altLang="zh-CN" sz="4400" b="1">
                <a:solidFill>
                  <a:srgbClr val="0000FF"/>
                </a:solidFill>
              </a:rPr>
              <a:t>a</a:t>
            </a:r>
            <a:r>
              <a:rPr lang="en-US" altLang="zh-CN" sz="4400" b="1">
                <a:solidFill>
                  <a:schemeClr val="hlink"/>
                </a:solidFill>
              </a:rPr>
              <a:t>5</a:t>
            </a: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1468438" y="3284538"/>
            <a:ext cx="1808162" cy="646112"/>
          </a:xfrm>
          <a:prstGeom prst="wedgeRoundRectCallout">
            <a:avLst>
              <a:gd name="adj1" fmla="val 37356"/>
              <a:gd name="adj2" fmla="val 82676"/>
              <a:gd name="adj3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FF9900"/>
            </a:solidFill>
            <a:miter lim="800000"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zh-CN" altLang="en-US" b="1">
                <a:ea typeface="楷体_GB2312" pitchFamily="49" charset="-122"/>
              </a:rPr>
              <a:t>硬件设备文件所在的目录</a:t>
            </a: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3779838" y="3213100"/>
            <a:ext cx="3671887" cy="720725"/>
          </a:xfrm>
          <a:prstGeom prst="wedgeRoundRectCallout">
            <a:avLst>
              <a:gd name="adj1" fmla="val -39759"/>
              <a:gd name="adj2" fmla="val 83921"/>
              <a:gd name="adj3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FF9900"/>
            </a:solidFill>
            <a:miter lim="800000"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en-US" altLang="zh-CN" b="1" dirty="0" err="1">
                <a:solidFill>
                  <a:srgbClr val="FF0000"/>
                </a:solidFill>
                <a:ea typeface="楷体_GB2312" pitchFamily="49" charset="-122"/>
              </a:rPr>
              <a:t>hd</a:t>
            </a:r>
            <a:r>
              <a:rPr lang="en-US" altLang="zh-CN" b="1" dirty="0">
                <a:solidFill>
                  <a:srgbClr val="FF0000"/>
                </a:solidFill>
                <a:ea typeface="楷体_GB2312" pitchFamily="49" charset="-122"/>
              </a:rPr>
              <a:t> </a:t>
            </a:r>
            <a:r>
              <a:rPr lang="zh-CN" altLang="en-US" b="1" dirty="0">
                <a:ea typeface="楷体_GB2312" pitchFamily="49" charset="-122"/>
              </a:rPr>
              <a:t>表示</a:t>
            </a:r>
            <a:r>
              <a:rPr lang="en-US" altLang="zh-CN" b="1" dirty="0">
                <a:ea typeface="楷体_GB2312" pitchFamily="49" charset="-122"/>
              </a:rPr>
              <a:t>IDE</a:t>
            </a:r>
            <a:r>
              <a:rPr lang="zh-CN" altLang="en-US" b="1" dirty="0">
                <a:ea typeface="楷体_GB2312" pitchFamily="49" charset="-122"/>
              </a:rPr>
              <a:t>设备</a:t>
            </a:r>
            <a:br>
              <a:rPr lang="zh-CN" altLang="en-US" b="1" dirty="0">
                <a:ea typeface="楷体_GB2312" pitchFamily="49" charset="-122"/>
              </a:rPr>
            </a:br>
            <a:r>
              <a:rPr lang="en-US" altLang="zh-CN" b="1" dirty="0" err="1">
                <a:solidFill>
                  <a:srgbClr val="FF0000"/>
                </a:solidFill>
                <a:ea typeface="楷体_GB2312" pitchFamily="49" charset="-122"/>
              </a:rPr>
              <a:t>sd</a:t>
            </a:r>
            <a:r>
              <a:rPr lang="en-US" altLang="zh-CN" b="1" dirty="0">
                <a:solidFill>
                  <a:srgbClr val="FF0000"/>
                </a:solidFill>
                <a:ea typeface="楷体_GB2312" pitchFamily="49" charset="-122"/>
              </a:rPr>
              <a:t> </a:t>
            </a:r>
            <a:r>
              <a:rPr lang="zh-CN" altLang="en-US" b="1" dirty="0">
                <a:ea typeface="楷体_GB2312" pitchFamily="49" charset="-122"/>
              </a:rPr>
              <a:t>表示</a:t>
            </a:r>
            <a:r>
              <a:rPr lang="en-US" altLang="zh-CN" b="1" dirty="0">
                <a:ea typeface="楷体_GB2312" pitchFamily="49" charset="-122"/>
              </a:rPr>
              <a:t>SCSI</a:t>
            </a:r>
            <a:r>
              <a:rPr lang="zh-CN" altLang="en-US" b="1" dirty="0">
                <a:ea typeface="楷体_GB2312" pitchFamily="49" charset="-122"/>
              </a:rPr>
              <a:t>、</a:t>
            </a:r>
            <a:r>
              <a:rPr lang="en-US" altLang="zh-CN" b="1" dirty="0">
                <a:ea typeface="楷体_GB2312" pitchFamily="49" charset="-122"/>
              </a:rPr>
              <a:t>SAS</a:t>
            </a:r>
            <a:r>
              <a:rPr lang="zh-CN" altLang="en-US" b="1" dirty="0">
                <a:ea typeface="楷体_GB2312" pitchFamily="49" charset="-122"/>
              </a:rPr>
              <a:t>、</a:t>
            </a:r>
            <a:r>
              <a:rPr lang="en-US" altLang="zh-CN" b="1" dirty="0">
                <a:ea typeface="楷体_GB2312" pitchFamily="49" charset="-122"/>
              </a:rPr>
              <a:t>SATA</a:t>
            </a:r>
            <a:r>
              <a:rPr lang="zh-CN" altLang="en-US" b="1" dirty="0">
                <a:ea typeface="楷体_GB2312" pitchFamily="49" charset="-122"/>
              </a:rPr>
              <a:t>设备</a:t>
            </a: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2051050" y="4905375"/>
            <a:ext cx="2735263" cy="684213"/>
          </a:xfrm>
          <a:prstGeom prst="wedgeRoundRectCallout">
            <a:avLst>
              <a:gd name="adj1" fmla="val 40481"/>
              <a:gd name="adj2" fmla="val -89907"/>
              <a:gd name="adj3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FF9900"/>
            </a:solidFill>
            <a:miter lim="800000"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zh-CN" altLang="en-US" b="1">
                <a:ea typeface="楷体_GB2312" pitchFamily="49" charset="-122"/>
              </a:rPr>
              <a:t>硬盘的顺序号，以字母</a:t>
            </a:r>
            <a:r>
              <a:rPr lang="en-US" altLang="zh-CN" b="1">
                <a:solidFill>
                  <a:srgbClr val="0000FF"/>
                </a:solidFill>
                <a:ea typeface="楷体_GB2312" pitchFamily="49" charset="-122"/>
              </a:rPr>
              <a:t>a</a:t>
            </a:r>
            <a:r>
              <a:rPr lang="zh-CN" altLang="en-US" b="1">
                <a:ea typeface="楷体_GB2312" pitchFamily="49" charset="-122"/>
              </a:rPr>
              <a:t>、</a:t>
            </a:r>
            <a:r>
              <a:rPr lang="en-US" altLang="zh-CN" b="1">
                <a:solidFill>
                  <a:srgbClr val="0000FF"/>
                </a:solidFill>
                <a:ea typeface="楷体_GB2312" pitchFamily="49" charset="-122"/>
              </a:rPr>
              <a:t>b</a:t>
            </a:r>
            <a:r>
              <a:rPr lang="zh-CN" altLang="en-US" b="1">
                <a:ea typeface="楷体_GB2312" pitchFamily="49" charset="-122"/>
              </a:rPr>
              <a:t>、</a:t>
            </a:r>
            <a:r>
              <a:rPr lang="en-US" altLang="zh-CN" b="1">
                <a:solidFill>
                  <a:srgbClr val="0000FF"/>
                </a:solidFill>
                <a:ea typeface="楷体_GB2312" pitchFamily="49" charset="-122"/>
              </a:rPr>
              <a:t>c</a:t>
            </a:r>
            <a:r>
              <a:rPr lang="en-US" altLang="zh-CN" b="1">
                <a:ea typeface="楷体_GB2312" pitchFamily="49" charset="-122"/>
              </a:rPr>
              <a:t>……</a:t>
            </a:r>
            <a:r>
              <a:rPr lang="zh-CN" altLang="en-US" b="1">
                <a:ea typeface="楷体_GB2312" pitchFamily="49" charset="-122"/>
              </a:rPr>
              <a:t>表示</a:t>
            </a: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4860925" y="4905375"/>
            <a:ext cx="2735263" cy="684213"/>
          </a:xfrm>
          <a:prstGeom prst="wedgeRoundRectCallout">
            <a:avLst>
              <a:gd name="adj1" fmla="val -44602"/>
              <a:gd name="adj2" fmla="val -86657"/>
              <a:gd name="adj3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lin ang="5400000" scaled="1"/>
          </a:gradFill>
          <a:ln w="19050" algn="ctr">
            <a:solidFill>
              <a:srgbClr val="FF9900"/>
            </a:solidFill>
            <a:miter lim="800000"/>
            <a:headEnd/>
            <a:tailEnd/>
          </a:ln>
          <a:effectLst>
            <a:outerShdw dist="53882" dir="2700000" algn="ctr" rotWithShape="0">
              <a:schemeClr val="bg2">
                <a:alpha val="50000"/>
              </a:schemeClr>
            </a:outerShdw>
          </a:effectLst>
        </p:spPr>
        <p:txBody>
          <a:bodyPr anchor="ctr" anchorCtr="1"/>
          <a:lstStyle/>
          <a:p>
            <a:pPr>
              <a:defRPr/>
            </a:pPr>
            <a:r>
              <a:rPr lang="zh-CN" altLang="en-US" b="1">
                <a:ea typeface="楷体_GB2312" pitchFamily="49" charset="-122"/>
              </a:rPr>
              <a:t>分区的顺序号，以数字</a:t>
            </a:r>
            <a:r>
              <a:rPr lang="en-US" altLang="zh-CN" b="1">
                <a:solidFill>
                  <a:schemeClr val="hlink"/>
                </a:solidFill>
                <a:ea typeface="楷体_GB2312" pitchFamily="49" charset="-122"/>
              </a:rPr>
              <a:t>1</a:t>
            </a:r>
            <a:r>
              <a:rPr lang="zh-CN" altLang="en-US" b="1">
                <a:ea typeface="楷体_GB2312" pitchFamily="49" charset="-122"/>
              </a:rPr>
              <a:t>、</a:t>
            </a:r>
            <a:r>
              <a:rPr lang="en-US" altLang="zh-CN" b="1">
                <a:solidFill>
                  <a:schemeClr val="hlink"/>
                </a:solidFill>
                <a:ea typeface="楷体_GB2312" pitchFamily="49" charset="-122"/>
              </a:rPr>
              <a:t>2</a:t>
            </a:r>
            <a:r>
              <a:rPr lang="zh-CN" altLang="en-US" b="1">
                <a:ea typeface="楷体_GB2312" pitchFamily="49" charset="-122"/>
              </a:rPr>
              <a:t>、</a:t>
            </a:r>
            <a:r>
              <a:rPr lang="en-US" altLang="zh-CN" b="1">
                <a:solidFill>
                  <a:schemeClr val="hlink"/>
                </a:solidFill>
                <a:ea typeface="楷体_GB2312" pitchFamily="49" charset="-122"/>
              </a:rPr>
              <a:t>3</a:t>
            </a:r>
            <a:r>
              <a:rPr lang="en-US" altLang="zh-CN" b="1">
                <a:ea typeface="楷体_GB2312" pitchFamily="49" charset="-122"/>
              </a:rPr>
              <a:t>……</a:t>
            </a:r>
            <a:r>
              <a:rPr lang="zh-CN" altLang="en-US" b="1">
                <a:ea typeface="楷体_GB2312" pitchFamily="49" charset="-122"/>
              </a:rPr>
              <a:t>表示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US" altLang="zh-CN" smtClean="0"/>
              <a:t>Linux</a:t>
            </a:r>
            <a:r>
              <a:rPr lang="zh-CN" altLang="en-US" smtClean="0"/>
              <a:t>中分区的设备名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9D6953D-44AD-4ED6-8C08-C69E4680B2B9}" type="slidenum">
              <a:rPr lang="en-US" altLang="zh-CN" sz="1200">
                <a:latin typeface="+mj-lt"/>
              </a:rPr>
              <a:pPr algn="r">
                <a:defRPr/>
              </a:pPr>
              <a:t>32</a:t>
            </a:fld>
            <a:endParaRPr lang="en-US" altLang="zh-CN" sz="1200" dirty="0">
              <a:latin typeface="+mj-lt"/>
            </a:endParaRPr>
          </a:p>
        </p:txBody>
      </p:sp>
      <p:graphicFrame>
        <p:nvGraphicFramePr>
          <p:cNvPr id="7" name="Group 3"/>
          <p:cNvGraphicFramePr>
            <a:graphicFrameLocks noGrp="1"/>
          </p:cNvGraphicFramePr>
          <p:nvPr>
            <p:ph idx="4294967295"/>
          </p:nvPr>
        </p:nvGraphicFramePr>
        <p:xfrm>
          <a:off x="533400" y="1196975"/>
          <a:ext cx="8153400" cy="4975225"/>
        </p:xfrm>
        <a:graphic>
          <a:graphicData uri="http://schemas.openxmlformats.org/drawingml/2006/table">
            <a:tbl>
              <a:tblPr/>
              <a:tblGrid>
                <a:gridCol w="5605463"/>
                <a:gridCol w="2547937"/>
              </a:tblGrid>
              <a:tr h="35583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　　　　　　分　　　　区</a:t>
                      </a:r>
                    </a:p>
                  </a:txBody>
                  <a:tcPr marL="82550" marR="82550" marT="41275" marB="41275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　分区设备名</a:t>
                      </a:r>
                    </a:p>
                  </a:txBody>
                  <a:tcPr marL="82550" marR="82550" marT="41275" marB="412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8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IDE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1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个硬盘（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master)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的第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1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个主分区</a:t>
                      </a:r>
                    </a:p>
                  </a:txBody>
                  <a:tcPr marL="82550" marR="82550" marT="41275" marB="41275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/dev/hda1</a:t>
                      </a:r>
                    </a:p>
                  </a:txBody>
                  <a:tcPr marL="82550" marR="82550" marT="41275" marB="412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83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IDE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1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个硬盘（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master)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的第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2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个主分区</a:t>
                      </a:r>
                    </a:p>
                  </a:txBody>
                  <a:tcPr marL="82550" marR="82550" marT="41275" marB="41275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/dev/hda2</a:t>
                      </a:r>
                    </a:p>
                  </a:txBody>
                  <a:tcPr marL="82550" marR="82550" marT="41275" marB="412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83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IDE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1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个硬盘（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master)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的第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3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个主分区</a:t>
                      </a:r>
                    </a:p>
                  </a:txBody>
                  <a:tcPr marL="82550" marR="82550" marT="41275" marB="41275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/dev/hda3</a:t>
                      </a:r>
                    </a:p>
                  </a:txBody>
                  <a:tcPr marL="82550" marR="82550" marT="41275" marB="412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83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IDE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1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个硬盘（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master)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的第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4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个主分区</a:t>
                      </a:r>
                    </a:p>
                  </a:txBody>
                  <a:tcPr marL="82550" marR="82550" marT="41275" marB="41275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/dev/hda4</a:t>
                      </a:r>
                    </a:p>
                  </a:txBody>
                  <a:tcPr marL="82550" marR="82550" marT="41275" marB="412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8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IDE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1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个硬盘（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master)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的第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1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个逻辑分区</a:t>
                      </a:r>
                    </a:p>
                  </a:txBody>
                  <a:tcPr marL="82550" marR="82550" marT="41275" marB="41275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/dev/hda5</a:t>
                      </a:r>
                    </a:p>
                  </a:txBody>
                  <a:tcPr marL="82550" marR="82550" marT="41275" marB="412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83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IDE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1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个硬盘（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master)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的第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2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个逻辑分区</a:t>
                      </a:r>
                    </a:p>
                  </a:txBody>
                  <a:tcPr marL="82550" marR="82550" marT="41275" marB="41275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/dev/hda6</a:t>
                      </a:r>
                    </a:p>
                  </a:txBody>
                  <a:tcPr marL="82550" marR="82550" marT="41275" marB="412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83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</a:rPr>
                        <a:t>……………</a:t>
                      </a:r>
                      <a:endParaRPr kumimoji="0" lang="en-US" altLang="zh-CN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charset="-122"/>
                      </a:endParaRPr>
                    </a:p>
                  </a:txBody>
                  <a:tcPr marL="82550" marR="82550" marT="41275" marB="41275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</a:rPr>
                        <a:t>…</a:t>
                      </a:r>
                      <a:endParaRPr kumimoji="0" lang="en-US" altLang="zh-CN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charset="-122"/>
                      </a:endParaRPr>
                    </a:p>
                  </a:txBody>
                  <a:tcPr marL="82550" marR="82550" marT="41275" marB="412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8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IDE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2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个硬盘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(slave)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的第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1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个主分区</a:t>
                      </a:r>
                    </a:p>
                  </a:txBody>
                  <a:tcPr marL="82550" marR="82550" marT="41275" marB="41275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/dev/hdb1</a:t>
                      </a:r>
                    </a:p>
                  </a:txBody>
                  <a:tcPr marL="82550" marR="82550" marT="41275" marB="412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83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IDE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2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个硬盘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(slave)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的第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2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个主分区</a:t>
                      </a:r>
                    </a:p>
                  </a:txBody>
                  <a:tcPr marL="82550" marR="82550" marT="41275" marB="41275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/dev/hdb2</a:t>
                      </a:r>
                    </a:p>
                  </a:txBody>
                  <a:tcPr marL="82550" marR="82550" marT="41275" marB="412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83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</a:rPr>
                        <a:t>……………</a:t>
                      </a:r>
                      <a:endParaRPr kumimoji="0" lang="en-US" altLang="zh-CN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宋体" charset="-122"/>
                      </a:endParaRPr>
                    </a:p>
                  </a:txBody>
                  <a:tcPr marL="82550" marR="82550" marT="41275" marB="41275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</a:rPr>
                        <a:t>…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 </a:t>
                      </a:r>
                    </a:p>
                  </a:txBody>
                  <a:tcPr marL="82550" marR="82550" marT="41275" marB="412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83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SCSI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1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个硬盘的第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1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个主分区</a:t>
                      </a:r>
                    </a:p>
                  </a:txBody>
                  <a:tcPr marL="82550" marR="82550" marT="41275" marB="41275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/dev/sda1</a:t>
                      </a:r>
                    </a:p>
                  </a:txBody>
                  <a:tcPr marL="82550" marR="82550" marT="41275" marB="412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8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SCSI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1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个硬盘的第</a:t>
                      </a: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2</a:t>
                      </a:r>
                      <a:r>
                        <a:rPr kumimoji="0" lang="zh-CN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个主分区</a:t>
                      </a:r>
                    </a:p>
                  </a:txBody>
                  <a:tcPr marL="82550" marR="82550" marT="41275" marB="41275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/dev/sda2</a:t>
                      </a:r>
                    </a:p>
                  </a:txBody>
                  <a:tcPr marL="82550" marR="82550" marT="41275" marB="412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83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</a:rPr>
                        <a:t>……………</a:t>
                      </a:r>
                      <a:r>
                        <a:rPr kumimoji="0" lang="en-US" altLang="zh-CN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 </a:t>
                      </a:r>
                    </a:p>
                  </a:txBody>
                  <a:tcPr marL="82550" marR="82550" marT="41275" marB="41275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宋体" charset="-122"/>
                        </a:rPr>
                        <a:t>…</a:t>
                      </a:r>
                      <a:r>
                        <a:rPr kumimoji="0" lang="en-US" altLang="zh-CN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宋体" charset="-122"/>
                        </a:rPr>
                        <a:t> </a:t>
                      </a:r>
                    </a:p>
                  </a:txBody>
                  <a:tcPr marL="82550" marR="82550" marT="41275" marB="412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zh-CN" altLang="en-US" smtClean="0"/>
              <a:t>关于磁盘分区设备的说明</a:t>
            </a:r>
          </a:p>
        </p:txBody>
      </p:sp>
      <p:sp>
        <p:nvSpPr>
          <p:cNvPr id="49154" name="内容占位符 2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eaLnBrk="1" hangingPunct="1"/>
            <a:r>
              <a:rPr lang="zh-CN" altLang="en-US" smtClean="0"/>
              <a:t>与</a:t>
            </a:r>
            <a:r>
              <a:rPr lang="en-US" altLang="zh-CN" smtClean="0"/>
              <a:t>Windows</a:t>
            </a:r>
            <a:r>
              <a:rPr lang="zh-CN" altLang="en-US" smtClean="0"/>
              <a:t>系统不同，</a:t>
            </a:r>
            <a:r>
              <a:rPr lang="en-US" altLang="zh-CN" smtClean="0"/>
              <a:t>Linux </a:t>
            </a:r>
            <a:r>
              <a:rPr lang="zh-CN" altLang="en-US" smtClean="0"/>
              <a:t>环境下没有盘符的概念。要对磁盘设备进行操作，需要使用磁盘设备名；要操作文件则需挂装创建在分区或逻辑卷上的文件系统。 </a:t>
            </a:r>
          </a:p>
          <a:p>
            <a:pPr eaLnBrk="1" hangingPunct="1"/>
            <a:r>
              <a:rPr lang="en-US" altLang="zh-CN" smtClean="0"/>
              <a:t>IDE</a:t>
            </a:r>
            <a:r>
              <a:rPr lang="zh-CN" altLang="en-US" smtClean="0"/>
              <a:t>接口硬盘的设备名均以 </a:t>
            </a:r>
            <a:r>
              <a:rPr lang="en-US" altLang="zh-CN" smtClean="0"/>
              <a:t>/dev/hd </a:t>
            </a:r>
            <a:r>
              <a:rPr lang="zh-CN" altLang="en-US" smtClean="0"/>
              <a:t>开头；</a:t>
            </a:r>
            <a:r>
              <a:rPr lang="en-US" altLang="zh-CN" smtClean="0"/>
              <a:t>SCSI/SAS/SATA/USB </a:t>
            </a:r>
            <a:r>
              <a:rPr lang="zh-CN" altLang="en-US" smtClean="0"/>
              <a:t>接口硬盘的设备名均以 </a:t>
            </a:r>
            <a:r>
              <a:rPr lang="en-US" altLang="zh-CN" smtClean="0"/>
              <a:t>/dev/sd </a:t>
            </a:r>
            <a:r>
              <a:rPr lang="zh-CN" altLang="en-US" smtClean="0"/>
              <a:t>开头。</a:t>
            </a:r>
          </a:p>
          <a:p>
            <a:pPr eaLnBrk="1" hangingPunct="1"/>
            <a:r>
              <a:rPr lang="zh-CN" altLang="en-US" smtClean="0"/>
              <a:t>数字编号 </a:t>
            </a:r>
            <a:r>
              <a:rPr lang="en-US" altLang="zh-CN" smtClean="0"/>
              <a:t>1~4 </a:t>
            </a:r>
            <a:r>
              <a:rPr lang="zh-CN" altLang="en-US" smtClean="0"/>
              <a:t>留给主分区或扩展分区使用，逻辑分区编号从 </a:t>
            </a:r>
            <a:r>
              <a:rPr lang="en-US" altLang="zh-CN" smtClean="0"/>
              <a:t>5 </a:t>
            </a:r>
            <a:r>
              <a:rPr lang="zh-CN" altLang="en-US" smtClean="0"/>
              <a:t>开始。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E843EDF-0523-4E17-9210-87C43EF1E63E}" type="slidenum">
              <a:rPr lang="en-US" altLang="zh-CN" sz="1200">
                <a:latin typeface="+mj-lt"/>
              </a:rPr>
              <a:pPr algn="r">
                <a:defRPr/>
              </a:pPr>
              <a:t>33</a:t>
            </a:fld>
            <a:endParaRPr lang="en-US" altLang="zh-CN" sz="1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US" altLang="zh-CN" smtClean="0"/>
              <a:t>Linux</a:t>
            </a:r>
            <a:r>
              <a:rPr lang="zh-CN" altLang="en-US" smtClean="0"/>
              <a:t>下的文件系统</a:t>
            </a:r>
          </a:p>
        </p:txBody>
      </p:sp>
      <p:sp>
        <p:nvSpPr>
          <p:cNvPr id="50178" name="内容占位符 2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eaLnBrk="1" hangingPunct="1"/>
            <a:r>
              <a:rPr lang="zh-CN" altLang="en-US" smtClean="0"/>
              <a:t>在 </a:t>
            </a:r>
            <a:r>
              <a:rPr lang="en-US" altLang="zh-CN" smtClean="0"/>
              <a:t>Linux </a:t>
            </a:r>
            <a:r>
              <a:rPr lang="zh-CN" altLang="en-US" smtClean="0"/>
              <a:t>系统上划分了分区之后，还要在分区上创建文件系统。</a:t>
            </a:r>
            <a:endParaRPr lang="en-US" altLang="zh-CN" smtClean="0"/>
          </a:p>
          <a:p>
            <a:pPr eaLnBrk="1" hangingPunct="1"/>
            <a:r>
              <a:rPr lang="en-US" altLang="zh-CN" smtClean="0"/>
              <a:t>Linux </a:t>
            </a:r>
            <a:r>
              <a:rPr lang="zh-CN" altLang="en-US" smtClean="0"/>
              <a:t>下创建文件系统的操作相当于 </a:t>
            </a:r>
            <a:r>
              <a:rPr lang="en-US" altLang="zh-CN" smtClean="0"/>
              <a:t>Windows </a:t>
            </a:r>
            <a:r>
              <a:rPr lang="zh-CN" altLang="en-US" smtClean="0"/>
              <a:t>下的磁盘格式化操作。 </a:t>
            </a:r>
          </a:p>
          <a:p>
            <a:pPr eaLnBrk="1" hangingPunct="1"/>
            <a:r>
              <a:rPr lang="en-US" altLang="zh-CN" smtClean="0"/>
              <a:t>Windows </a:t>
            </a:r>
            <a:r>
              <a:rPr lang="zh-CN" altLang="en-US" smtClean="0"/>
              <a:t>系统常用的文件系统类型为 </a:t>
            </a:r>
            <a:r>
              <a:rPr lang="en-US" altLang="zh-CN" smtClean="0"/>
              <a:t>FAT32</a:t>
            </a:r>
            <a:r>
              <a:rPr lang="zh-CN" altLang="en-US" smtClean="0"/>
              <a:t>、</a:t>
            </a:r>
            <a:r>
              <a:rPr lang="en-US" altLang="zh-CN" smtClean="0"/>
              <a:t>NTFS</a:t>
            </a:r>
            <a:r>
              <a:rPr lang="zh-CN" altLang="en-US" smtClean="0"/>
              <a:t>。</a:t>
            </a:r>
            <a:endParaRPr lang="en-US" altLang="zh-CN" smtClean="0"/>
          </a:p>
          <a:p>
            <a:pPr eaLnBrk="1" hangingPunct="1"/>
            <a:r>
              <a:rPr lang="en-US" altLang="zh-CN" smtClean="0"/>
              <a:t>Linux </a:t>
            </a:r>
            <a:r>
              <a:rPr lang="zh-CN" altLang="en-US" smtClean="0"/>
              <a:t>下常用的文件系统类型为：</a:t>
            </a:r>
            <a:r>
              <a:rPr lang="en-US" altLang="zh-CN" smtClean="0"/>
              <a:t>ext2/3/4</a:t>
            </a:r>
            <a:r>
              <a:rPr lang="zh-CN" altLang="en-US" smtClean="0"/>
              <a:t>、</a:t>
            </a:r>
            <a:r>
              <a:rPr lang="en-US" altLang="zh-CN" smtClean="0"/>
              <a:t>XFS</a:t>
            </a:r>
            <a:r>
              <a:rPr lang="zh-CN" altLang="en-US" smtClean="0"/>
              <a:t>、</a:t>
            </a:r>
            <a:r>
              <a:rPr lang="en-US" altLang="zh-CN" smtClean="0"/>
              <a:t>JFS</a:t>
            </a:r>
            <a:r>
              <a:rPr lang="zh-CN" altLang="en-US" smtClean="0"/>
              <a:t>、</a:t>
            </a:r>
            <a:r>
              <a:rPr lang="en-US" altLang="zh-CN" smtClean="0"/>
              <a:t>ReiserFS </a:t>
            </a:r>
            <a:r>
              <a:rPr lang="zh-CN" altLang="en-US" smtClean="0"/>
              <a:t>等。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B071763F-EE5B-4091-8C74-AF11C495746C}" type="slidenum">
              <a:rPr lang="en-US" altLang="zh-CN" sz="1200">
                <a:latin typeface="+mj-lt"/>
              </a:rPr>
              <a:pPr algn="r">
                <a:defRPr/>
              </a:pPr>
              <a:t>34</a:t>
            </a:fld>
            <a:endParaRPr lang="en-US" altLang="zh-CN" sz="1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US" altLang="zh-CN" sz="4100" smtClean="0"/>
              <a:t>Linux</a:t>
            </a:r>
            <a:r>
              <a:rPr lang="zh-CN" altLang="en-US" sz="4100" smtClean="0"/>
              <a:t>与</a:t>
            </a:r>
            <a:r>
              <a:rPr lang="en-US" altLang="zh-CN" sz="4100" smtClean="0"/>
              <a:t>Windows</a:t>
            </a:r>
            <a:r>
              <a:rPr lang="zh-CN" altLang="en-US" sz="4100" smtClean="0"/>
              <a:t>分区对比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160FC7C-119D-47DD-B407-6F658F18A590}" type="slidenum">
              <a:rPr lang="en-US" altLang="zh-CN" sz="1200">
                <a:latin typeface="+mj-lt"/>
              </a:rPr>
              <a:pPr algn="r">
                <a:defRPr/>
              </a:pPr>
              <a:t>35</a:t>
            </a:fld>
            <a:endParaRPr lang="en-US" altLang="zh-CN" sz="1200" dirty="0">
              <a:latin typeface="+mj-lt"/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468313" y="2808288"/>
          <a:ext cx="8137525" cy="2562225"/>
        </p:xfrm>
        <a:graphic>
          <a:graphicData uri="http://schemas.openxmlformats.org/presentationml/2006/ole">
            <p:oleObj spid="_x0000_s5122" name="Visio" r:id="rId3" imgW="3765194" imgH="138318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US" altLang="zh-CN" sz="4100" smtClean="0"/>
              <a:t>Linux</a:t>
            </a:r>
            <a:r>
              <a:rPr lang="zh-CN" altLang="en-US" sz="4100" smtClean="0"/>
              <a:t>与</a:t>
            </a:r>
            <a:r>
              <a:rPr lang="en-US" altLang="zh-CN" sz="4100" smtClean="0"/>
              <a:t>Windows</a:t>
            </a:r>
            <a:br>
              <a:rPr lang="en-US" altLang="zh-CN" sz="4100" smtClean="0"/>
            </a:br>
            <a:r>
              <a:rPr lang="zh-CN" altLang="en-US" sz="4100" smtClean="0"/>
              <a:t>系统共存的磁盘分区情况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BFDC1BA3-D4A5-4FDA-BA38-8B86D26DD6CF}" type="slidenum">
              <a:rPr lang="en-US" altLang="zh-CN" sz="1200">
                <a:latin typeface="+mj-lt"/>
              </a:rPr>
              <a:pPr algn="r">
                <a:defRPr/>
              </a:pPr>
              <a:t>36</a:t>
            </a:fld>
            <a:endParaRPr lang="en-US" altLang="zh-CN" sz="1200" dirty="0">
              <a:latin typeface="+mj-lt"/>
            </a:endParaRP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395288" y="2060575"/>
          <a:ext cx="8208962" cy="3590925"/>
        </p:xfrm>
        <a:graphic>
          <a:graphicData uri="http://schemas.openxmlformats.org/presentationml/2006/ole">
            <p:oleObj spid="_x0000_s6146" name="Visio" r:id="rId3" imgW="3893820" imgH="170322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US" altLang="zh-CN" smtClean="0"/>
              <a:t>Linux</a:t>
            </a:r>
            <a:r>
              <a:rPr lang="zh-CN" altLang="en-US" smtClean="0"/>
              <a:t>如何使用分区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BF06330-DE32-41F3-8091-EBE086D49305}" type="slidenum">
              <a:rPr lang="en-US" altLang="zh-CN" sz="1200">
                <a:latin typeface="+mj-lt"/>
              </a:rPr>
              <a:pPr algn="r">
                <a:defRPr/>
              </a:pPr>
              <a:t>37</a:t>
            </a:fld>
            <a:endParaRPr lang="en-US" altLang="zh-CN" sz="1200" dirty="0">
              <a:latin typeface="+mj-lt"/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539750" y="1358900"/>
          <a:ext cx="8018463" cy="4806950"/>
        </p:xfrm>
        <a:graphic>
          <a:graphicData uri="http://schemas.openxmlformats.org/presentationml/2006/ole">
            <p:oleObj spid="_x0000_s4098" name="Visio" r:id="rId3" imgW="11185920" imgH="6666201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US" altLang="zh-CN" smtClean="0"/>
              <a:t>Linux</a:t>
            </a:r>
            <a:r>
              <a:rPr lang="zh-CN" altLang="en-US" smtClean="0"/>
              <a:t>的目录结构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8863FF68-3F32-4788-8671-64F2DB702119}" type="slidenum">
              <a:rPr lang="en-US" altLang="zh-CN" sz="1200">
                <a:latin typeface="+mj-lt"/>
              </a:rPr>
              <a:pPr algn="r">
                <a:defRPr/>
              </a:pPr>
              <a:t>38</a:t>
            </a:fld>
            <a:endParaRPr lang="en-US" altLang="zh-CN" sz="1200" dirty="0">
              <a:latin typeface="+mj-lt"/>
            </a:endParaRPr>
          </a:p>
        </p:txBody>
      </p:sp>
      <p:grpSp>
        <p:nvGrpSpPr>
          <p:cNvPr id="57349" name="Group 69"/>
          <p:cNvGrpSpPr>
            <a:grpSpLocks noGrp="1"/>
          </p:cNvGrpSpPr>
          <p:nvPr>
            <p:ph idx="4294967295"/>
          </p:nvPr>
        </p:nvGrpSpPr>
        <p:grpSpPr bwMode="auto">
          <a:xfrm>
            <a:off x="463550" y="1557338"/>
            <a:ext cx="8237538" cy="4414837"/>
            <a:chOff x="-26" y="1388"/>
            <a:chExt cx="5230" cy="2056"/>
          </a:xfrm>
        </p:grpSpPr>
        <p:sp>
          <p:nvSpPr>
            <p:cNvPr id="57350" name="Line 24"/>
            <p:cNvSpPr>
              <a:spLocks noChangeShapeType="1"/>
            </p:cNvSpPr>
            <p:nvPr/>
          </p:nvSpPr>
          <p:spPr bwMode="auto">
            <a:xfrm>
              <a:off x="424" y="2038"/>
              <a:ext cx="476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51" name="Line 25"/>
            <p:cNvSpPr>
              <a:spLocks noChangeShapeType="1"/>
            </p:cNvSpPr>
            <p:nvPr/>
          </p:nvSpPr>
          <p:spPr bwMode="auto">
            <a:xfrm>
              <a:off x="416" y="2038"/>
              <a:ext cx="0" cy="35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52" name="Line 26"/>
            <p:cNvSpPr>
              <a:spLocks noChangeShapeType="1"/>
            </p:cNvSpPr>
            <p:nvPr/>
          </p:nvSpPr>
          <p:spPr bwMode="auto">
            <a:xfrm>
              <a:off x="841" y="2038"/>
              <a:ext cx="0" cy="35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53" name="Line 27"/>
            <p:cNvSpPr>
              <a:spLocks noChangeShapeType="1"/>
            </p:cNvSpPr>
            <p:nvPr/>
          </p:nvSpPr>
          <p:spPr bwMode="auto">
            <a:xfrm>
              <a:off x="1259" y="2038"/>
              <a:ext cx="0" cy="35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54" name="Line 28"/>
            <p:cNvSpPr>
              <a:spLocks noChangeShapeType="1"/>
            </p:cNvSpPr>
            <p:nvPr/>
          </p:nvSpPr>
          <p:spPr bwMode="auto">
            <a:xfrm>
              <a:off x="1685" y="2038"/>
              <a:ext cx="0" cy="35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55" name="Line 29"/>
            <p:cNvSpPr>
              <a:spLocks noChangeShapeType="1"/>
            </p:cNvSpPr>
            <p:nvPr/>
          </p:nvSpPr>
          <p:spPr bwMode="auto">
            <a:xfrm>
              <a:off x="2095" y="2038"/>
              <a:ext cx="0" cy="35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56" name="Line 30"/>
            <p:cNvSpPr>
              <a:spLocks noChangeShapeType="1"/>
            </p:cNvSpPr>
            <p:nvPr/>
          </p:nvSpPr>
          <p:spPr bwMode="auto">
            <a:xfrm>
              <a:off x="2520" y="2038"/>
              <a:ext cx="0" cy="35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57" name="Line 31"/>
            <p:cNvSpPr>
              <a:spLocks noChangeShapeType="1"/>
            </p:cNvSpPr>
            <p:nvPr/>
          </p:nvSpPr>
          <p:spPr bwMode="auto">
            <a:xfrm>
              <a:off x="2939" y="2038"/>
              <a:ext cx="0" cy="35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58" name="Line 32"/>
            <p:cNvSpPr>
              <a:spLocks noChangeShapeType="1"/>
            </p:cNvSpPr>
            <p:nvPr/>
          </p:nvSpPr>
          <p:spPr bwMode="auto">
            <a:xfrm>
              <a:off x="3364" y="2038"/>
              <a:ext cx="0" cy="35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59" name="Line 33"/>
            <p:cNvSpPr>
              <a:spLocks noChangeShapeType="1"/>
            </p:cNvSpPr>
            <p:nvPr/>
          </p:nvSpPr>
          <p:spPr bwMode="auto">
            <a:xfrm>
              <a:off x="3767" y="2038"/>
              <a:ext cx="0" cy="35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60" name="Line 34"/>
            <p:cNvSpPr>
              <a:spLocks noChangeShapeType="1"/>
            </p:cNvSpPr>
            <p:nvPr/>
          </p:nvSpPr>
          <p:spPr bwMode="auto">
            <a:xfrm>
              <a:off x="4192" y="2038"/>
              <a:ext cx="0" cy="35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61" name="Line 35"/>
            <p:cNvSpPr>
              <a:spLocks noChangeShapeType="1"/>
            </p:cNvSpPr>
            <p:nvPr/>
          </p:nvSpPr>
          <p:spPr bwMode="auto">
            <a:xfrm>
              <a:off x="4611" y="2038"/>
              <a:ext cx="0" cy="35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62" name="Rectangle 36"/>
            <p:cNvSpPr>
              <a:spLocks noChangeArrowheads="1"/>
            </p:cNvSpPr>
            <p:nvPr/>
          </p:nvSpPr>
          <p:spPr bwMode="auto">
            <a:xfrm>
              <a:off x="203" y="2327"/>
              <a:ext cx="404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/root</a:t>
              </a:r>
            </a:p>
          </p:txBody>
        </p:sp>
        <p:sp>
          <p:nvSpPr>
            <p:cNvPr id="57363" name="Rectangle 37"/>
            <p:cNvSpPr>
              <a:spLocks noChangeArrowheads="1"/>
            </p:cNvSpPr>
            <p:nvPr/>
          </p:nvSpPr>
          <p:spPr bwMode="auto">
            <a:xfrm>
              <a:off x="665" y="2327"/>
              <a:ext cx="347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/bin</a:t>
              </a:r>
            </a:p>
          </p:txBody>
        </p:sp>
        <p:sp>
          <p:nvSpPr>
            <p:cNvPr id="57364" name="Rectangle 38"/>
            <p:cNvSpPr>
              <a:spLocks noChangeArrowheads="1"/>
            </p:cNvSpPr>
            <p:nvPr/>
          </p:nvSpPr>
          <p:spPr bwMode="auto">
            <a:xfrm>
              <a:off x="1038" y="2327"/>
              <a:ext cx="433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/boot</a:t>
              </a:r>
            </a:p>
          </p:txBody>
        </p:sp>
        <p:sp>
          <p:nvSpPr>
            <p:cNvPr id="57365" name="Rectangle 39"/>
            <p:cNvSpPr>
              <a:spLocks noChangeArrowheads="1"/>
            </p:cNvSpPr>
            <p:nvPr/>
          </p:nvSpPr>
          <p:spPr bwMode="auto">
            <a:xfrm>
              <a:off x="1497" y="2327"/>
              <a:ext cx="375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/dev</a:t>
              </a:r>
            </a:p>
          </p:txBody>
        </p:sp>
        <p:sp>
          <p:nvSpPr>
            <p:cNvPr id="57366" name="Rectangle 40"/>
            <p:cNvSpPr>
              <a:spLocks noChangeArrowheads="1"/>
            </p:cNvSpPr>
            <p:nvPr/>
          </p:nvSpPr>
          <p:spPr bwMode="auto">
            <a:xfrm>
              <a:off x="1922" y="2327"/>
              <a:ext cx="340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/etc</a:t>
              </a:r>
            </a:p>
          </p:txBody>
        </p:sp>
        <p:sp>
          <p:nvSpPr>
            <p:cNvPr id="57367" name="Rectangle 41"/>
            <p:cNvSpPr>
              <a:spLocks noChangeArrowheads="1"/>
            </p:cNvSpPr>
            <p:nvPr/>
          </p:nvSpPr>
          <p:spPr bwMode="auto">
            <a:xfrm>
              <a:off x="2270" y="2327"/>
              <a:ext cx="497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/home</a:t>
              </a:r>
            </a:p>
          </p:txBody>
        </p:sp>
        <p:sp>
          <p:nvSpPr>
            <p:cNvPr id="57368" name="Rectangle 42"/>
            <p:cNvSpPr>
              <a:spLocks noChangeArrowheads="1"/>
            </p:cNvSpPr>
            <p:nvPr/>
          </p:nvSpPr>
          <p:spPr bwMode="auto">
            <a:xfrm>
              <a:off x="2766" y="2327"/>
              <a:ext cx="347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/var</a:t>
              </a:r>
            </a:p>
          </p:txBody>
        </p:sp>
        <p:sp>
          <p:nvSpPr>
            <p:cNvPr id="57369" name="Rectangle 43"/>
            <p:cNvSpPr>
              <a:spLocks noChangeArrowheads="1"/>
            </p:cNvSpPr>
            <p:nvPr/>
          </p:nvSpPr>
          <p:spPr bwMode="auto">
            <a:xfrm>
              <a:off x="3212" y="2327"/>
              <a:ext cx="305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/lib</a:t>
              </a:r>
            </a:p>
          </p:txBody>
        </p:sp>
        <p:sp>
          <p:nvSpPr>
            <p:cNvPr id="57370" name="Rectangle 44"/>
            <p:cNvSpPr>
              <a:spLocks noChangeArrowheads="1"/>
            </p:cNvSpPr>
            <p:nvPr/>
          </p:nvSpPr>
          <p:spPr bwMode="auto">
            <a:xfrm>
              <a:off x="3590" y="2327"/>
              <a:ext cx="354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/usr</a:t>
              </a:r>
            </a:p>
          </p:txBody>
        </p:sp>
        <p:sp>
          <p:nvSpPr>
            <p:cNvPr id="57371" name="Rectangle 45"/>
            <p:cNvSpPr>
              <a:spLocks noChangeArrowheads="1"/>
            </p:cNvSpPr>
            <p:nvPr/>
          </p:nvSpPr>
          <p:spPr bwMode="auto">
            <a:xfrm>
              <a:off x="3933" y="2327"/>
              <a:ext cx="526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/media</a:t>
              </a:r>
            </a:p>
          </p:txBody>
        </p:sp>
        <p:sp>
          <p:nvSpPr>
            <p:cNvPr id="57372" name="Rectangle 46"/>
            <p:cNvSpPr>
              <a:spLocks noChangeArrowheads="1"/>
            </p:cNvSpPr>
            <p:nvPr/>
          </p:nvSpPr>
          <p:spPr bwMode="auto">
            <a:xfrm>
              <a:off x="4416" y="2329"/>
              <a:ext cx="390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/tmp</a:t>
              </a:r>
            </a:p>
          </p:txBody>
        </p:sp>
        <p:sp>
          <p:nvSpPr>
            <p:cNvPr id="57373" name="Line 47"/>
            <p:cNvSpPr>
              <a:spLocks noChangeShapeType="1"/>
            </p:cNvSpPr>
            <p:nvPr/>
          </p:nvSpPr>
          <p:spPr bwMode="auto">
            <a:xfrm>
              <a:off x="2699" y="1679"/>
              <a:ext cx="0" cy="35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74" name="Rectangle 48"/>
            <p:cNvSpPr>
              <a:spLocks noChangeArrowheads="1"/>
            </p:cNvSpPr>
            <p:nvPr/>
          </p:nvSpPr>
          <p:spPr bwMode="auto">
            <a:xfrm>
              <a:off x="2410" y="1388"/>
              <a:ext cx="577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zh-CN" altLang="en-US" sz="1600" b="1"/>
                <a:t>根目录 </a:t>
              </a:r>
              <a:r>
                <a:rPr lang="en-US" altLang="zh-CN" sz="1600" b="1"/>
                <a:t>/</a:t>
              </a:r>
            </a:p>
          </p:txBody>
        </p:sp>
        <p:sp>
          <p:nvSpPr>
            <p:cNvPr id="57375" name="Line 49"/>
            <p:cNvSpPr>
              <a:spLocks noChangeShapeType="1"/>
            </p:cNvSpPr>
            <p:nvPr/>
          </p:nvSpPr>
          <p:spPr bwMode="auto">
            <a:xfrm>
              <a:off x="3265" y="2960"/>
              <a:ext cx="0" cy="36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76" name="Line 50"/>
            <p:cNvSpPr>
              <a:spLocks noChangeShapeType="1"/>
            </p:cNvSpPr>
            <p:nvPr/>
          </p:nvSpPr>
          <p:spPr bwMode="auto">
            <a:xfrm>
              <a:off x="3874" y="2960"/>
              <a:ext cx="0" cy="36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77" name="Line 51"/>
            <p:cNvSpPr>
              <a:spLocks noChangeShapeType="1"/>
            </p:cNvSpPr>
            <p:nvPr/>
          </p:nvSpPr>
          <p:spPr bwMode="auto">
            <a:xfrm>
              <a:off x="4472" y="2960"/>
              <a:ext cx="0" cy="36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78" name="Rectangle 52"/>
            <p:cNvSpPr>
              <a:spLocks noChangeArrowheads="1"/>
            </p:cNvSpPr>
            <p:nvPr/>
          </p:nvSpPr>
          <p:spPr bwMode="auto">
            <a:xfrm>
              <a:off x="2975" y="3287"/>
              <a:ext cx="583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/usr/bin</a:t>
              </a:r>
            </a:p>
          </p:txBody>
        </p:sp>
        <p:sp>
          <p:nvSpPr>
            <p:cNvPr id="57379" name="Rectangle 53"/>
            <p:cNvSpPr>
              <a:spLocks noChangeArrowheads="1"/>
            </p:cNvSpPr>
            <p:nvPr/>
          </p:nvSpPr>
          <p:spPr bwMode="auto">
            <a:xfrm>
              <a:off x="3607" y="3287"/>
              <a:ext cx="542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/usr/lib</a:t>
              </a:r>
            </a:p>
          </p:txBody>
        </p:sp>
        <p:sp>
          <p:nvSpPr>
            <p:cNvPr id="57380" name="Rectangle 54"/>
            <p:cNvSpPr>
              <a:spLocks noChangeArrowheads="1"/>
            </p:cNvSpPr>
            <p:nvPr/>
          </p:nvSpPr>
          <p:spPr bwMode="auto">
            <a:xfrm>
              <a:off x="4283" y="3287"/>
              <a:ext cx="375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……</a:t>
              </a:r>
            </a:p>
          </p:txBody>
        </p:sp>
        <p:sp>
          <p:nvSpPr>
            <p:cNvPr id="57381" name="Line 55"/>
            <p:cNvSpPr>
              <a:spLocks noChangeShapeType="1"/>
            </p:cNvSpPr>
            <p:nvPr/>
          </p:nvSpPr>
          <p:spPr bwMode="auto">
            <a:xfrm>
              <a:off x="3767" y="2601"/>
              <a:ext cx="0" cy="35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82" name="Line 56"/>
            <p:cNvSpPr>
              <a:spLocks noChangeShapeType="1"/>
            </p:cNvSpPr>
            <p:nvPr/>
          </p:nvSpPr>
          <p:spPr bwMode="auto">
            <a:xfrm>
              <a:off x="3271" y="2960"/>
              <a:ext cx="1440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83" name="Line 57"/>
            <p:cNvSpPr>
              <a:spLocks noChangeShapeType="1"/>
            </p:cNvSpPr>
            <p:nvPr/>
          </p:nvSpPr>
          <p:spPr bwMode="auto">
            <a:xfrm>
              <a:off x="229" y="2958"/>
              <a:ext cx="0" cy="35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84" name="Line 58"/>
            <p:cNvSpPr>
              <a:spLocks noChangeShapeType="1"/>
            </p:cNvSpPr>
            <p:nvPr/>
          </p:nvSpPr>
          <p:spPr bwMode="auto">
            <a:xfrm>
              <a:off x="1156" y="2958"/>
              <a:ext cx="0" cy="35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85" name="Line 59"/>
            <p:cNvSpPr>
              <a:spLocks noChangeShapeType="1"/>
            </p:cNvSpPr>
            <p:nvPr/>
          </p:nvSpPr>
          <p:spPr bwMode="auto">
            <a:xfrm>
              <a:off x="1987" y="2958"/>
              <a:ext cx="0" cy="35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86" name="Text Box 60"/>
            <p:cNvSpPr txBox="1">
              <a:spLocks noChangeArrowheads="1"/>
            </p:cNvSpPr>
            <p:nvPr/>
          </p:nvSpPr>
          <p:spPr bwMode="auto">
            <a:xfrm>
              <a:off x="1752" y="3284"/>
              <a:ext cx="447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  ……</a:t>
              </a:r>
            </a:p>
          </p:txBody>
        </p:sp>
        <p:sp>
          <p:nvSpPr>
            <p:cNvPr id="57387" name="Rectangle 61"/>
            <p:cNvSpPr>
              <a:spLocks noChangeArrowheads="1"/>
            </p:cNvSpPr>
            <p:nvPr/>
          </p:nvSpPr>
          <p:spPr bwMode="auto">
            <a:xfrm>
              <a:off x="-26" y="3284"/>
              <a:ext cx="948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/root/Desktop</a:t>
              </a:r>
            </a:p>
          </p:txBody>
        </p:sp>
        <p:sp>
          <p:nvSpPr>
            <p:cNvPr id="57388" name="Rectangle 62"/>
            <p:cNvSpPr>
              <a:spLocks noChangeArrowheads="1"/>
            </p:cNvSpPr>
            <p:nvPr/>
          </p:nvSpPr>
          <p:spPr bwMode="auto">
            <a:xfrm>
              <a:off x="938" y="3284"/>
              <a:ext cx="857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/root/Maildir</a:t>
              </a:r>
            </a:p>
          </p:txBody>
        </p:sp>
        <p:sp>
          <p:nvSpPr>
            <p:cNvPr id="57389" name="Line 63"/>
            <p:cNvSpPr>
              <a:spLocks noChangeShapeType="1"/>
            </p:cNvSpPr>
            <p:nvPr/>
          </p:nvSpPr>
          <p:spPr bwMode="auto">
            <a:xfrm>
              <a:off x="408" y="2598"/>
              <a:ext cx="0" cy="36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90" name="Line 64"/>
            <p:cNvSpPr>
              <a:spLocks noChangeShapeType="1"/>
            </p:cNvSpPr>
            <p:nvPr/>
          </p:nvSpPr>
          <p:spPr bwMode="auto">
            <a:xfrm>
              <a:off x="229" y="2958"/>
              <a:ext cx="1986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91" name="Text Box 65"/>
            <p:cNvSpPr txBox="1">
              <a:spLocks noChangeArrowheads="1"/>
            </p:cNvSpPr>
            <p:nvPr/>
          </p:nvSpPr>
          <p:spPr bwMode="auto">
            <a:xfrm>
              <a:off x="2358" y="3280"/>
              <a:ext cx="447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  ……</a:t>
              </a:r>
            </a:p>
          </p:txBody>
        </p:sp>
        <p:sp>
          <p:nvSpPr>
            <p:cNvPr id="57392" name="Line 67"/>
            <p:cNvSpPr>
              <a:spLocks noChangeShapeType="1"/>
            </p:cNvSpPr>
            <p:nvPr/>
          </p:nvSpPr>
          <p:spPr bwMode="auto">
            <a:xfrm>
              <a:off x="5017" y="2046"/>
              <a:ext cx="0" cy="35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 anchorCtr="1"/>
            <a:lstStyle/>
            <a:p>
              <a:endParaRPr lang="zh-CN" altLang="en-US"/>
            </a:p>
          </p:txBody>
        </p:sp>
        <p:sp>
          <p:nvSpPr>
            <p:cNvPr id="57393" name="Rectangle 68"/>
            <p:cNvSpPr>
              <a:spLocks noChangeArrowheads="1"/>
            </p:cNvSpPr>
            <p:nvPr/>
          </p:nvSpPr>
          <p:spPr bwMode="auto">
            <a:xfrm>
              <a:off x="4829" y="2337"/>
              <a:ext cx="375" cy="15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Ctr="1">
              <a:spAutoFit/>
            </a:bodyPr>
            <a:lstStyle/>
            <a:p>
              <a:pPr algn="r"/>
              <a:r>
                <a:rPr lang="en-US" altLang="zh-CN" sz="1600" b="1"/>
                <a:t>……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zh-CN" altLang="en-US" b="0" smtClean="0"/>
              <a:t>静态分区的缺点</a:t>
            </a:r>
            <a:endParaRPr lang="zh-CN" altLang="en-US" smtClean="0"/>
          </a:p>
        </p:txBody>
      </p:sp>
      <p:sp>
        <p:nvSpPr>
          <p:cNvPr id="58370" name="内容占位符 2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CN" altLang="en-US" sz="2800" smtClean="0"/>
              <a:t>在安装 </a:t>
            </a:r>
            <a:r>
              <a:rPr lang="en-US" altLang="zh-CN" sz="2800" smtClean="0"/>
              <a:t>Linux </a:t>
            </a:r>
            <a:r>
              <a:rPr lang="zh-CN" altLang="en-US" sz="2800" smtClean="0"/>
              <a:t>的过程中如何正确地评估各分区大小是一个难题，因为系统管理员不但要考虑到当前某个分区需要的容量，还要预见该分区以后可能需要的容量的最大值。 </a:t>
            </a:r>
          </a:p>
          <a:p>
            <a:pPr eaLnBrk="1" hangingPunct="1">
              <a:lnSpc>
                <a:spcPct val="80000"/>
              </a:lnSpc>
            </a:pPr>
            <a:r>
              <a:rPr lang="zh-CN" altLang="en-US" sz="2800" smtClean="0"/>
              <a:t>某个分区空间耗尽时，通常的解决方法是：</a:t>
            </a:r>
          </a:p>
          <a:p>
            <a:pPr lvl="1" eaLnBrk="1" hangingPunct="1">
              <a:lnSpc>
                <a:spcPct val="80000"/>
              </a:lnSpc>
            </a:pPr>
            <a:r>
              <a:rPr lang="zh-CN" altLang="en-US" sz="2400" smtClean="0"/>
              <a:t>使用符号链接 </a:t>
            </a:r>
            <a:r>
              <a:rPr lang="en-US" altLang="zh-CN" sz="2400" smtClean="0"/>
              <a:t>—— </a:t>
            </a:r>
            <a:r>
              <a:rPr lang="zh-CN" altLang="en-US" sz="2400" smtClean="0"/>
              <a:t>破坏了 </a:t>
            </a:r>
            <a:r>
              <a:rPr lang="en-US" altLang="zh-CN" sz="2400" smtClean="0"/>
              <a:t>Linux </a:t>
            </a:r>
            <a:r>
              <a:rPr lang="zh-CN" altLang="en-US" sz="2400" smtClean="0"/>
              <a:t>文件系统的标准结构</a:t>
            </a:r>
          </a:p>
          <a:p>
            <a:pPr lvl="1" eaLnBrk="1" hangingPunct="1">
              <a:lnSpc>
                <a:spcPct val="80000"/>
              </a:lnSpc>
            </a:pPr>
            <a:r>
              <a:rPr lang="zh-CN" altLang="en-US" sz="2400" smtClean="0"/>
              <a:t>使用调整分区大小的工具 </a:t>
            </a:r>
            <a:r>
              <a:rPr lang="en-US" altLang="zh-CN" sz="2400" smtClean="0"/>
              <a:t>(</a:t>
            </a:r>
            <a:r>
              <a:rPr lang="zh-CN" altLang="en-US" sz="2400" smtClean="0"/>
              <a:t>如：</a:t>
            </a:r>
            <a:r>
              <a:rPr lang="en-US" altLang="zh-CN" sz="2400" smtClean="0"/>
              <a:t>Patition Magic </a:t>
            </a:r>
            <a:r>
              <a:rPr lang="zh-CN" altLang="en-US" sz="2400" smtClean="0"/>
              <a:t>等</a:t>
            </a:r>
            <a:r>
              <a:rPr lang="en-US" altLang="zh-CN" sz="2400" smtClean="0"/>
              <a:t>) —— </a:t>
            </a:r>
            <a:r>
              <a:rPr lang="zh-CN" altLang="en-US" sz="2400" smtClean="0"/>
              <a:t>必须停机一段时间进行调整</a:t>
            </a:r>
          </a:p>
          <a:p>
            <a:pPr lvl="1" eaLnBrk="1" hangingPunct="1">
              <a:lnSpc>
                <a:spcPct val="80000"/>
              </a:lnSpc>
            </a:pPr>
            <a:r>
              <a:rPr lang="zh-CN" altLang="en-US" sz="2400" smtClean="0"/>
              <a:t>备份整个系统、清除硬盘、重新对硬盘分区，然后恢复数据到新分区 </a:t>
            </a:r>
            <a:r>
              <a:rPr lang="en-US" altLang="zh-CN" sz="2400" smtClean="0"/>
              <a:t>—— </a:t>
            </a:r>
            <a:r>
              <a:rPr lang="zh-CN" altLang="en-US" sz="2400" smtClean="0"/>
              <a:t>必须停机一段时间进行恢复操作 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2D69DFC3-C7DC-469F-ACBB-F9AF67FBB74D}" type="slidenum">
              <a:rPr lang="en-US" altLang="zh-CN" sz="1200">
                <a:latin typeface="+mj-lt"/>
              </a:rPr>
              <a:pPr algn="r">
                <a:defRPr/>
              </a:pPr>
              <a:t>39</a:t>
            </a:fld>
            <a:endParaRPr lang="en-US" altLang="zh-CN" sz="1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/>
          </p:cNvSpPr>
          <p:nvPr>
            <p:ph type="title" idx="4294967295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/>
          <a:p>
            <a:pPr eaLnBrk="1" hangingPunct="1"/>
            <a:r>
              <a:rPr lang="zh-CN" altLang="en-US" sz="3700" b="0" smtClean="0"/>
              <a:t>自由软件与</a:t>
            </a:r>
            <a:r>
              <a:rPr lang="en-US" altLang="zh-CN" sz="3700" b="0" smtClean="0"/>
              <a:t>LINUX</a:t>
            </a:r>
            <a:endParaRPr lang="zh-CN" altLang="en-US" sz="3700" b="0" smtClean="0"/>
          </a:p>
        </p:txBody>
      </p:sp>
      <p:sp>
        <p:nvSpPr>
          <p:cNvPr id="18434" name="文本占位符 2"/>
          <p:cNvSpPr>
            <a:spLocks noGrp="1"/>
          </p:cNvSpPr>
          <p:nvPr>
            <p:ph type="body" idx="4294967295"/>
          </p:nvPr>
        </p:nvSpPr>
        <p:spPr>
          <a:xfrm>
            <a:off x="722313" y="2990850"/>
            <a:ext cx="7772400" cy="1462088"/>
          </a:xfrm>
        </p:spPr>
        <p:txBody>
          <a:bodyPr anchor="b"/>
          <a:lstStyle/>
          <a:p>
            <a:pPr marL="0" indent="0" eaLnBrk="1" hangingPunct="1">
              <a:buFont typeface="Wingdings" pitchFamily="2" charset="2"/>
              <a:buNone/>
            </a:pPr>
            <a:endParaRPr lang="zh-CN" altLang="en-US" sz="200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B8C40DAD-E20B-41EC-B788-3EAE527B1E0B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0E27633F-4CC3-46B0-9B21-65BA65527FA1}" type="slidenum">
              <a:rPr lang="en-US" altLang="zh-CN" sz="1200">
                <a:latin typeface="+mj-lt"/>
              </a:rPr>
              <a:pPr algn="r">
                <a:defRPr/>
              </a:pPr>
              <a:t>4</a:t>
            </a:fld>
            <a:endParaRPr lang="en-US" altLang="zh-CN" sz="12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US" altLang="zh-CN" b="0" smtClean="0"/>
              <a:t>LVM</a:t>
            </a:r>
            <a:r>
              <a:rPr lang="zh-CN" altLang="en-US" b="0" smtClean="0"/>
              <a:t>的引入</a:t>
            </a:r>
            <a:endParaRPr lang="zh-CN" altLang="en-US" smtClean="0"/>
          </a:p>
        </p:txBody>
      </p:sp>
      <p:sp>
        <p:nvSpPr>
          <p:cNvPr id="59394" name="内容占位符 2"/>
          <p:cNvSpPr>
            <a:spLocks noGrp="1"/>
          </p:cNvSpPr>
          <p:nvPr>
            <p:ph idx="4294967295"/>
          </p:nvPr>
        </p:nvSpPr>
        <p:spPr>
          <a:xfrm>
            <a:off x="457200" y="1196975"/>
            <a:ext cx="8229600" cy="4933950"/>
          </a:xfrm>
        </p:spPr>
        <p:txBody>
          <a:bodyPr/>
          <a:lstStyle/>
          <a:p>
            <a:pPr eaLnBrk="1" hangingPunct="1"/>
            <a:r>
              <a:rPr lang="zh-CN" altLang="en-US" smtClean="0"/>
              <a:t>使用静态分区，当某个分区空间耗尽时，只能暂时解决问题，而没有从根本上解决问题。</a:t>
            </a:r>
            <a:endParaRPr lang="en-US" altLang="zh-CN" smtClean="0"/>
          </a:p>
          <a:p>
            <a:pPr eaLnBrk="1" hangingPunct="1"/>
            <a:r>
              <a:rPr lang="zh-CN" altLang="en-US" smtClean="0"/>
              <a:t>使用 </a:t>
            </a:r>
            <a:r>
              <a:rPr lang="en-US" altLang="zh-CN" smtClean="0"/>
              <a:t>Linux </a:t>
            </a:r>
            <a:r>
              <a:rPr lang="zh-CN" altLang="en-US" smtClean="0"/>
              <a:t>的逻辑盘卷管理可以从根本上解决静态分区的问题，使得用户在无需停机的情况下可以方便地调整各个分区大小。</a:t>
            </a:r>
            <a:endParaRPr lang="en-US" altLang="zh-CN" smtClean="0"/>
          </a:p>
          <a:p>
            <a:pPr lvl="1" eaLnBrk="1" hangingPunct="1">
              <a:lnSpc>
                <a:spcPct val="90000"/>
              </a:lnSpc>
            </a:pPr>
            <a:r>
              <a:rPr lang="en-US" altLang="zh-CN" sz="2800" smtClean="0"/>
              <a:t>LVM </a:t>
            </a:r>
            <a:r>
              <a:rPr lang="zh-CN" altLang="en-US" sz="2800" smtClean="0"/>
              <a:t>是逻辑盘卷管理（</a:t>
            </a:r>
            <a:r>
              <a:rPr lang="en-US" altLang="zh-CN" sz="2800" smtClean="0"/>
              <a:t>Logical Volume Manager</a:t>
            </a:r>
            <a:r>
              <a:rPr lang="zh-CN" altLang="en-US" sz="2800" smtClean="0"/>
              <a:t>）的简称，它是 </a:t>
            </a:r>
            <a:r>
              <a:rPr lang="en-US" altLang="zh-CN" sz="2800" smtClean="0"/>
              <a:t>Linux </a:t>
            </a:r>
            <a:r>
              <a:rPr lang="zh-CN" altLang="en-US" sz="2800" smtClean="0"/>
              <a:t>环境下对磁盘分区进行管理的一种机制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zh-CN" sz="2800" smtClean="0"/>
              <a:t>LVM </a:t>
            </a:r>
            <a:r>
              <a:rPr lang="zh-CN" altLang="en-US" sz="2800" smtClean="0"/>
              <a:t>是建立在硬盘和分区之上的一个逻辑层，来为文件系统屏蔽下层磁盘分区布局，从而提高磁盘分区管理的灵活性。</a:t>
            </a:r>
            <a:r>
              <a:rPr lang="zh-CN" altLang="en-US" smtClean="0"/>
              <a:t> </a:t>
            </a:r>
          </a:p>
          <a:p>
            <a:pPr eaLnBrk="1" hangingPunct="1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327DA0E4-2430-4FEC-873F-3914BD521B9C}" type="slidenum">
              <a:rPr lang="en-US" altLang="zh-CN" sz="1200">
                <a:latin typeface="+mj-lt"/>
              </a:rPr>
              <a:pPr algn="r">
                <a:defRPr/>
              </a:pPr>
              <a:t>40</a:t>
            </a:fld>
            <a:endParaRPr lang="en-US" altLang="zh-CN" sz="1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zh-CN" altLang="en-US" smtClean="0"/>
              <a:t>如何使用 </a:t>
            </a:r>
            <a:r>
              <a:rPr lang="en-US" altLang="zh-CN" smtClean="0"/>
              <a:t>LVM</a:t>
            </a:r>
            <a:endParaRPr lang="zh-CN" altLang="en-US" smtClean="0"/>
          </a:p>
        </p:txBody>
      </p:sp>
      <p:sp>
        <p:nvSpPr>
          <p:cNvPr id="60418" name="内容占位符 2"/>
          <p:cNvSpPr>
            <a:spLocks noGrp="1"/>
          </p:cNvSpPr>
          <p:nvPr>
            <p:ph idx="4294967295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sz="3200" smtClean="0"/>
              <a:t>将若干个磁盘分区连接为一个整块的卷组（</a:t>
            </a:r>
            <a:r>
              <a:rPr lang="en-US" altLang="zh-CN" sz="3200" smtClean="0"/>
              <a:t>Volume Group</a:t>
            </a:r>
            <a:r>
              <a:rPr lang="zh-CN" altLang="en-US" sz="3200" smtClean="0"/>
              <a:t>），形成一个存储池。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3200" smtClean="0"/>
              <a:t>管理员可以在卷组上随意创建逻辑卷组（</a:t>
            </a:r>
            <a:r>
              <a:rPr lang="en-US" altLang="zh-CN" sz="3200" smtClean="0"/>
              <a:t>Logical Volumes</a:t>
            </a:r>
            <a:r>
              <a:rPr lang="zh-CN" altLang="en-US" sz="3200" smtClean="0"/>
              <a:t>），并进一步在逻辑卷上创建文件系统。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3200" smtClean="0"/>
              <a:t>管理员通过 </a:t>
            </a:r>
            <a:r>
              <a:rPr lang="en-US" altLang="zh-CN" sz="3200" smtClean="0"/>
              <a:t>LVM </a:t>
            </a:r>
            <a:r>
              <a:rPr lang="zh-CN" altLang="en-US" sz="3200" smtClean="0"/>
              <a:t>可以方便的调整存储卷组的大小，并且可以对磁盘存储按照组的方式进行命名、管理和分配。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294967295"/>
          </p:nvPr>
        </p:nvSpPr>
        <p:spPr bwMode="auto">
          <a:xfrm>
            <a:off x="2195513" y="6237288"/>
            <a:ext cx="54006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8FD9F28C-1126-41F7-AFEF-67F116E7600F}" type="slidenum">
              <a:rPr lang="en-US" altLang="zh-CN" sz="1200">
                <a:latin typeface="+mj-lt"/>
              </a:rPr>
              <a:pPr algn="r">
                <a:defRPr/>
              </a:pPr>
              <a:t>41</a:t>
            </a:fld>
            <a:endParaRPr lang="en-US" altLang="zh-CN" sz="1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标题 1"/>
          <p:cNvSpPr>
            <a:spLocks noGrp="1"/>
          </p:cNvSpPr>
          <p:nvPr>
            <p:ph type="title" idx="4294967295"/>
          </p:nvPr>
        </p:nvSpPr>
        <p:spPr/>
        <p:txBody>
          <a:bodyPr anchor="t"/>
          <a:lstStyle/>
          <a:p>
            <a:pPr eaLnBrk="1" hangingPunct="1"/>
            <a:r>
              <a:rPr lang="en-US" altLang="zh-CN" b="0" smtClean="0"/>
              <a:t>LVM </a:t>
            </a:r>
            <a:r>
              <a:rPr lang="zh-CN" altLang="en-US" b="0" smtClean="0"/>
              <a:t>与文件系统</a:t>
            </a:r>
            <a:r>
              <a:rPr lang="en-US" altLang="zh-CN" b="0" smtClean="0"/>
              <a:t/>
            </a:r>
            <a:br>
              <a:rPr lang="en-US" altLang="zh-CN" b="0" smtClean="0"/>
            </a:br>
            <a:r>
              <a:rPr lang="zh-CN" altLang="en-US" b="0" smtClean="0"/>
              <a:t>之间的关系</a:t>
            </a:r>
            <a:endParaRPr lang="zh-CN" altLang="en-US" smtClean="0"/>
          </a:p>
        </p:txBody>
      </p:sp>
      <p:sp>
        <p:nvSpPr>
          <p:cNvPr id="61442" name="内容占位符 2"/>
          <p:cNvSpPr>
            <a:spLocks noGrp="1"/>
          </p:cNvSpPr>
          <p:nvPr>
            <p:ph sz="half" idx="4294967295"/>
          </p:nvPr>
        </p:nvSpPr>
        <p:spPr>
          <a:xfrm>
            <a:off x="457200" y="1719263"/>
            <a:ext cx="3178175" cy="4411662"/>
          </a:xfrm>
        </p:spPr>
        <p:txBody>
          <a:bodyPr/>
          <a:lstStyle/>
          <a:p>
            <a:pPr eaLnBrk="1" hangingPunct="1"/>
            <a:r>
              <a:rPr lang="en-US" altLang="zh-CN" sz="2800" smtClean="0"/>
              <a:t>/boot </a:t>
            </a:r>
            <a:r>
              <a:rPr lang="zh-CN" altLang="en-US" sz="2800" smtClean="0"/>
              <a:t>分区不能位于卷组中，因为引导装载程序无法从逻辑卷中读取。</a:t>
            </a:r>
            <a:endParaRPr lang="en-US" altLang="zh-CN" sz="2800" smtClean="0"/>
          </a:p>
          <a:p>
            <a:pPr eaLnBrk="1" hangingPunct="1"/>
            <a:r>
              <a:rPr lang="zh-CN" altLang="en-US" sz="2800" smtClean="0"/>
              <a:t>如果你想把 </a:t>
            </a:r>
            <a:r>
              <a:rPr lang="en-US" altLang="zh-CN" sz="2800" smtClean="0"/>
              <a:t>/ </a:t>
            </a:r>
            <a:r>
              <a:rPr lang="zh-CN" altLang="en-US" sz="2800" smtClean="0"/>
              <a:t>分区放在逻辑卷上，必须创建一个与卷组分离的 </a:t>
            </a:r>
            <a:r>
              <a:rPr lang="en-US" altLang="zh-CN" sz="2800" smtClean="0"/>
              <a:t>/boot </a:t>
            </a:r>
            <a:r>
              <a:rPr lang="zh-CN" altLang="en-US" sz="2800" smtClean="0"/>
              <a:t>分区。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1DD04BF8-6477-4AD8-AE76-E862F9A9539D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294967295"/>
          </p:nvPr>
        </p:nvSpPr>
        <p:spPr bwMode="auto">
          <a:xfrm>
            <a:off x="2411413" y="6248400"/>
            <a:ext cx="5329237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en-US" altLang="zh-CN" sz="1200"/>
          </a:p>
          <a:p>
            <a:pPr algn="ctr"/>
            <a:endParaRPr lang="en-US" altLang="zh-CN" sz="120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BF97B9C7-F2F4-48C7-BE41-7C3163F43035}" type="slidenum">
              <a:rPr lang="en-US" altLang="zh-CN" sz="1200">
                <a:latin typeface="+mj-lt"/>
              </a:rPr>
              <a:pPr algn="r">
                <a:defRPr/>
              </a:pPr>
              <a:t>42</a:t>
            </a:fld>
            <a:endParaRPr lang="en-US" altLang="zh-CN" sz="1200">
              <a:latin typeface="+mj-lt"/>
            </a:endParaRPr>
          </a:p>
        </p:txBody>
      </p:sp>
      <p:pic>
        <p:nvPicPr>
          <p:cNvPr id="61446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635375" y="1828800"/>
            <a:ext cx="5051425" cy="3705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zh-CN" altLang="en-US" smtClean="0"/>
              <a:t>三种软件模式</a:t>
            </a:r>
          </a:p>
        </p:txBody>
      </p:sp>
      <p:sp>
        <p:nvSpPr>
          <p:cNvPr id="19458" name="内容占位符 2"/>
          <p:cNvSpPr>
            <a:spLocks noGrp="1"/>
          </p:cNvSpPr>
          <p:nvPr>
            <p:ph idx="4294967295"/>
          </p:nvPr>
        </p:nvSpPr>
        <p:spPr>
          <a:xfrm>
            <a:off x="457200" y="1412875"/>
            <a:ext cx="8229600" cy="4718050"/>
          </a:xfrm>
        </p:spPr>
        <p:txBody>
          <a:bodyPr/>
          <a:lstStyle/>
          <a:p>
            <a:pPr eaLnBrk="1" hangingPunct="1"/>
            <a:r>
              <a:rPr lang="zh-CN" altLang="en-US" smtClean="0"/>
              <a:t>商业软件（</a:t>
            </a:r>
            <a:r>
              <a:rPr lang="en-US" altLang="zh-CN" smtClean="0"/>
              <a:t>Commercial Software</a:t>
            </a:r>
            <a:r>
              <a:rPr lang="zh-CN" altLang="en-US" smtClean="0"/>
              <a:t>）</a:t>
            </a:r>
          </a:p>
          <a:p>
            <a:pPr lvl="1" eaLnBrk="1" hangingPunct="1"/>
            <a:r>
              <a:rPr lang="zh-CN" altLang="en-US" smtClean="0"/>
              <a:t>由开发者出售拷贝并提供软件技术服务，用户只有使用权，但不得进行非法拷贝、扩散和修改</a:t>
            </a:r>
          </a:p>
          <a:p>
            <a:pPr eaLnBrk="1" hangingPunct="1"/>
            <a:r>
              <a:rPr lang="zh-CN" altLang="en-US" smtClean="0"/>
              <a:t>共享软件（</a:t>
            </a:r>
            <a:r>
              <a:rPr lang="en-US" altLang="zh-CN" smtClean="0"/>
              <a:t>Shareware</a:t>
            </a:r>
            <a:r>
              <a:rPr lang="zh-CN" altLang="en-US" smtClean="0"/>
              <a:t>）</a:t>
            </a:r>
          </a:p>
          <a:p>
            <a:pPr lvl="1" eaLnBrk="1" hangingPunct="1"/>
            <a:r>
              <a:rPr lang="zh-CN" altLang="en-US" smtClean="0"/>
              <a:t>共享软件由开发者提供软件试用程序拷贝授权，用户在使用该程序拷贝一段时间之后，必须向开发者缴纳使用费，开发者则提供相应的升级和技术服务</a:t>
            </a:r>
          </a:p>
          <a:p>
            <a:pPr eaLnBrk="1" hangingPunct="1"/>
            <a:r>
              <a:rPr lang="zh-CN" altLang="en-US" smtClean="0"/>
              <a:t>自由软件（</a:t>
            </a:r>
            <a:r>
              <a:rPr lang="en-US" altLang="zh-CN" smtClean="0"/>
              <a:t>Freeware </a:t>
            </a:r>
            <a:r>
              <a:rPr lang="zh-CN" altLang="en-US" smtClean="0"/>
              <a:t>或 </a:t>
            </a:r>
            <a:r>
              <a:rPr lang="en-US" altLang="zh-CN" smtClean="0"/>
              <a:t>Free Software</a:t>
            </a:r>
            <a:r>
              <a:rPr lang="zh-CN" altLang="en-US" smtClean="0"/>
              <a:t>）</a:t>
            </a:r>
          </a:p>
          <a:p>
            <a:pPr lvl="1" eaLnBrk="1" hangingPunct="1"/>
            <a:r>
              <a:rPr lang="zh-CN" altLang="en-US" smtClean="0"/>
              <a:t>自由软件所指称的软件，其使用者有使用、复制、散布、研究、改写、再利用该软件的自由。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3D7E1C3-7A75-42E7-9EEF-AD91CF0B139C}" type="slidenum">
              <a:rPr lang="en-US" altLang="zh-CN" sz="1200">
                <a:latin typeface="+mj-lt"/>
              </a:rPr>
              <a:pPr algn="r">
                <a:defRPr/>
              </a:pPr>
              <a:t>5</a:t>
            </a:fld>
            <a:endParaRPr lang="en-US" altLang="zh-CN" sz="1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zh-CN" altLang="en-US" b="0" smtClean="0"/>
              <a:t>自由软件创始人</a:t>
            </a:r>
            <a:endParaRPr lang="zh-CN" altLang="en-US" smtClean="0"/>
          </a:p>
        </p:txBody>
      </p:sp>
      <p:sp>
        <p:nvSpPr>
          <p:cNvPr id="20482" name="内容占位符 2"/>
          <p:cNvSpPr>
            <a:spLocks noGrp="1"/>
          </p:cNvSpPr>
          <p:nvPr>
            <p:ph idx="4294967295"/>
          </p:nvPr>
        </p:nvSpPr>
        <p:spPr>
          <a:xfrm>
            <a:off x="468313" y="1728788"/>
            <a:ext cx="8218487" cy="44307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mtClean="0"/>
              <a:t>Richard M. Stallman </a:t>
            </a:r>
            <a:r>
              <a:rPr lang="zh-CN" altLang="en-US" smtClean="0"/>
              <a:t>是自由软件的创始人。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mtClean="0"/>
              <a:t>Richard M. Stallman </a:t>
            </a:r>
            <a:r>
              <a:rPr lang="zh-CN" altLang="en-US" smtClean="0"/>
              <a:t>是</a:t>
            </a:r>
            <a:r>
              <a:rPr lang="en-US" altLang="zh-CN" smtClean="0"/>
              <a:t>GNU Project </a:t>
            </a:r>
            <a:r>
              <a:rPr lang="zh-CN" altLang="en-US" smtClean="0"/>
              <a:t>和 </a:t>
            </a:r>
            <a:r>
              <a:rPr lang="en-US" altLang="zh-CN" smtClean="0"/>
              <a:t>FSF </a:t>
            </a:r>
            <a:r>
              <a:rPr lang="zh-CN" altLang="en-US" smtClean="0"/>
              <a:t>的创始人。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mtClean="0"/>
              <a:t>Richard M. Stallman </a:t>
            </a:r>
            <a:r>
              <a:rPr lang="zh-CN" altLang="en-US" smtClean="0"/>
              <a:t>是黑客历史上最伟大的黑客，黑客中的圣者。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mtClean="0"/>
              <a:t>FSF</a:t>
            </a:r>
            <a:r>
              <a:rPr lang="zh-CN" altLang="en-US" smtClean="0"/>
              <a:t>开展的 “</a:t>
            </a:r>
            <a:r>
              <a:rPr lang="en-US" altLang="zh-CN" smtClean="0"/>
              <a:t>GNU</a:t>
            </a:r>
            <a:r>
              <a:rPr lang="zh-CN" altLang="en-US" smtClean="0"/>
              <a:t>计划”催生出数量众多的免费软件，过去</a:t>
            </a:r>
            <a:r>
              <a:rPr lang="en-US" altLang="zh-CN" smtClean="0"/>
              <a:t>20</a:t>
            </a:r>
            <a:r>
              <a:rPr lang="zh-CN" altLang="en-US" smtClean="0"/>
              <a:t>年间在计算机领域影响巨大。该计划所倡导的“</a:t>
            </a:r>
            <a:r>
              <a:rPr lang="en-US" altLang="zh-CN" smtClean="0"/>
              <a:t>GPL</a:t>
            </a:r>
            <a:r>
              <a:rPr lang="zh-CN" altLang="en-US" smtClean="0"/>
              <a:t>（</a:t>
            </a:r>
            <a:r>
              <a:rPr lang="en-US" altLang="zh-CN" smtClean="0"/>
              <a:t>GNU</a:t>
            </a:r>
            <a:r>
              <a:rPr lang="zh-CN" altLang="en-US" smtClean="0"/>
              <a:t>通用公共许可）”授权方式是一种 </a:t>
            </a:r>
            <a:r>
              <a:rPr lang="en-US" altLang="zh-CN" smtClean="0"/>
              <a:t>Linux</a:t>
            </a:r>
            <a:r>
              <a:rPr lang="zh-CN" altLang="en-US" smtClean="0"/>
              <a:t>系统内核所采用的著名授权方式。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5500EBB-743C-4CA3-A298-BC347C6C0363}" type="slidenum">
              <a:rPr lang="en-US" altLang="zh-CN" sz="1200">
                <a:latin typeface="+mj-lt"/>
              </a:rPr>
              <a:pPr algn="r">
                <a:defRPr/>
              </a:pPr>
              <a:t>6</a:t>
            </a:fld>
            <a:endParaRPr lang="en-US" altLang="zh-CN" sz="1200" dirty="0">
              <a:latin typeface="+mj-lt"/>
            </a:endParaRPr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363" y="0"/>
            <a:ext cx="157162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zh-CN" altLang="en-US" b="0" smtClean="0"/>
              <a:t>自由软件基金会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28A301F-F32C-464D-9249-E096367D644A}" type="slidenum">
              <a:rPr lang="en-US" altLang="zh-CN" sz="1200">
                <a:latin typeface="+mj-lt"/>
              </a:rPr>
              <a:pPr algn="r">
                <a:defRPr/>
              </a:pPr>
              <a:t>7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sz="2800" smtClean="0"/>
              <a:t>自由软件基金会 （</a:t>
            </a:r>
            <a:r>
              <a:rPr lang="en-US" altLang="zh-CN" sz="2800" smtClean="0"/>
              <a:t>Free Software Foundation</a:t>
            </a:r>
            <a:r>
              <a:rPr lang="zh-CN" altLang="en-US" sz="2800" smtClean="0"/>
              <a:t>，</a:t>
            </a:r>
            <a:r>
              <a:rPr lang="en-US" altLang="zh-CN" sz="2800" smtClean="0"/>
              <a:t>FSF</a:t>
            </a:r>
            <a:r>
              <a:rPr lang="zh-CN" altLang="en-US" sz="2800" smtClean="0"/>
              <a:t>）是倡导自由软件和开源软件的国际性非盈利组织，对于国际开源社区的形成和发展起到了重要的推动作用。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sz="2800" smtClean="0"/>
              <a:t>自由软件基金会的网址为 </a:t>
            </a:r>
            <a:r>
              <a:rPr lang="en-US" altLang="zh-CN" sz="2800" smtClean="0">
                <a:hlinkClick r:id="rId2" tooltip="http://www.fsf.org"/>
              </a:rPr>
              <a:t>http://www.fsf.org</a:t>
            </a:r>
            <a:r>
              <a:rPr lang="en-US" altLang="zh-CN" sz="2800" smtClean="0"/>
              <a:t> </a:t>
            </a:r>
            <a:r>
              <a:rPr lang="zh-CN" altLang="en-US" sz="2800" smtClean="0"/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en-US" altLang="zh-CN" b="0" smtClean="0"/>
              <a:t>GNU </a:t>
            </a:r>
            <a:r>
              <a:rPr lang="zh-CN" altLang="en-US" b="0" smtClean="0"/>
              <a:t>和 </a:t>
            </a:r>
            <a:r>
              <a:rPr lang="en-US" altLang="zh-CN" b="0" smtClean="0"/>
              <a:t>GNU Project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279FD4B9-021F-4B5B-AB56-B7155EE7632F}" type="slidenum">
              <a:rPr lang="en-US" altLang="zh-CN" sz="1200">
                <a:latin typeface="+mj-lt"/>
              </a:rPr>
              <a:pPr algn="r">
                <a:defRPr/>
              </a:pPr>
              <a:t>8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557338"/>
            <a:ext cx="822960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altLang="zh-CN" sz="2400" kern="0">
                <a:latin typeface="+mn-lt"/>
                <a:ea typeface="+mn-ea"/>
              </a:rPr>
              <a:t>GNU </a:t>
            </a:r>
            <a:r>
              <a:rPr lang="zh-CN" altLang="en-US" sz="2400" kern="0">
                <a:latin typeface="+mn-lt"/>
                <a:ea typeface="+mn-ea"/>
              </a:rPr>
              <a:t>是由“</a:t>
            </a:r>
            <a:r>
              <a:rPr lang="en-US" altLang="zh-CN" sz="2400" kern="0">
                <a:latin typeface="+mn-lt"/>
                <a:ea typeface="+mn-ea"/>
              </a:rPr>
              <a:t>GNU's Not Unix”</a:t>
            </a:r>
            <a:r>
              <a:rPr lang="zh-CN" altLang="en-US" sz="2400" kern="0">
                <a:latin typeface="+mn-lt"/>
                <a:ea typeface="+mn-ea"/>
              </a:rPr>
              <a:t>所递归定义出的首字母缩写语。</a:t>
            </a:r>
            <a:r>
              <a:rPr lang="en-US" altLang="zh-CN" sz="2400" kern="0">
                <a:latin typeface="+mn-lt"/>
                <a:ea typeface="+mn-ea"/>
              </a:rPr>
              <a:t>GNU </a:t>
            </a:r>
            <a:r>
              <a:rPr lang="zh-CN" altLang="en-US" sz="2400" kern="0">
                <a:latin typeface="+mn-lt"/>
                <a:ea typeface="+mn-ea"/>
              </a:rPr>
              <a:t>的首要目标是作为自由软件。即便 </a:t>
            </a:r>
            <a:r>
              <a:rPr lang="en-US" altLang="zh-CN" sz="2400" kern="0">
                <a:latin typeface="+mn-lt"/>
                <a:ea typeface="+mn-ea"/>
              </a:rPr>
              <a:t>GNU </a:t>
            </a:r>
            <a:r>
              <a:rPr lang="zh-CN" altLang="en-US" sz="2400" kern="0">
                <a:latin typeface="+mn-lt"/>
                <a:ea typeface="+mn-ea"/>
              </a:rPr>
              <a:t>不比 </a:t>
            </a:r>
            <a:r>
              <a:rPr lang="en-US" altLang="zh-CN" sz="2400" kern="0">
                <a:latin typeface="+mn-lt"/>
                <a:ea typeface="+mn-ea"/>
              </a:rPr>
              <a:t>UNIX </a:t>
            </a:r>
            <a:r>
              <a:rPr lang="zh-CN" altLang="en-US" sz="2400" kern="0">
                <a:latin typeface="+mn-lt"/>
                <a:ea typeface="+mn-ea"/>
              </a:rPr>
              <a:t>有技术优势，它却有一个允许用户合作的社会优点，和一个与道德有关的优点，也就是尊重用户的自由。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altLang="zh-CN" sz="2400" kern="0">
                <a:latin typeface="+mn-lt"/>
                <a:ea typeface="+mn-ea"/>
              </a:rPr>
              <a:t>GNU </a:t>
            </a:r>
            <a:r>
              <a:rPr lang="zh-CN" altLang="en-US" sz="2400" kern="0">
                <a:latin typeface="+mn-lt"/>
                <a:ea typeface="+mn-ea"/>
              </a:rPr>
              <a:t>项目 </a:t>
            </a:r>
            <a:r>
              <a:rPr lang="en-US" altLang="zh-CN" sz="2400" kern="0">
                <a:latin typeface="+mn-lt"/>
                <a:ea typeface="+mn-ea"/>
              </a:rPr>
              <a:t>(GNU Project) </a:t>
            </a:r>
            <a:r>
              <a:rPr lang="zh-CN" altLang="en-US" sz="2400" kern="0">
                <a:latin typeface="+mn-lt"/>
                <a:ea typeface="+mn-ea"/>
              </a:rPr>
              <a:t>是 </a:t>
            </a:r>
            <a:r>
              <a:rPr lang="en-US" altLang="zh-CN" sz="2400" kern="0">
                <a:latin typeface="+mn-lt"/>
                <a:ea typeface="+mn-ea"/>
              </a:rPr>
              <a:t>FSF </a:t>
            </a:r>
            <a:r>
              <a:rPr lang="zh-CN" altLang="en-US" sz="2400" kern="0">
                <a:latin typeface="+mn-lt"/>
                <a:ea typeface="+mn-ea"/>
              </a:rPr>
              <a:t>支持的最著名的开源软件项目，其“角马”形象和“</a:t>
            </a:r>
            <a:r>
              <a:rPr lang="en-US" altLang="zh-CN" sz="2400" kern="0">
                <a:latin typeface="+mn-lt"/>
                <a:ea typeface="+mn-ea"/>
              </a:rPr>
              <a:t>Free as in Freedom”</a:t>
            </a:r>
            <a:r>
              <a:rPr lang="zh-CN" altLang="en-US" sz="2400" kern="0">
                <a:latin typeface="+mn-lt"/>
                <a:ea typeface="+mn-ea"/>
              </a:rPr>
              <a:t>的哲学理念早已在国际开源社区中广为流传。</a:t>
            </a:r>
            <a:r>
              <a:rPr lang="zh-CN" altLang="en-US" sz="2400" kern="0">
                <a:latin typeface="+mn-lt"/>
                <a:ea typeface="+mn-ea"/>
                <a:hlinkClick r:id="rId2" tooltip="ubuntuslide:gnu-head-banner.png"/>
              </a:rPr>
              <a:t> </a:t>
            </a:r>
            <a:endParaRPr lang="zh-CN" altLang="en-US" sz="2400" kern="0">
              <a:latin typeface="+mn-lt"/>
              <a:ea typeface="+mn-ea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altLang="zh-CN" sz="2400" kern="0">
                <a:latin typeface="+mn-lt"/>
                <a:ea typeface="+mn-ea"/>
              </a:rPr>
              <a:t>GNU </a:t>
            </a:r>
            <a:r>
              <a:rPr lang="zh-CN" altLang="en-US" sz="2400" kern="0">
                <a:latin typeface="+mn-lt"/>
                <a:ea typeface="+mn-ea"/>
              </a:rPr>
              <a:t>项目开始于一九八四年，旨在发展一个类似 </a:t>
            </a:r>
            <a:r>
              <a:rPr lang="en-US" altLang="zh-CN" sz="2400" kern="0">
                <a:latin typeface="+mn-lt"/>
                <a:ea typeface="+mn-ea"/>
              </a:rPr>
              <a:t>UNIX </a:t>
            </a:r>
            <a:r>
              <a:rPr lang="zh-CN" altLang="en-US" sz="2400" kern="0">
                <a:latin typeface="+mn-lt"/>
                <a:ea typeface="+mn-ea"/>
              </a:rPr>
              <a:t>，且为自由软件的完整操作系统。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altLang="zh-CN" sz="2400" kern="0">
                <a:latin typeface="+mn-lt"/>
                <a:ea typeface="+mn-ea"/>
              </a:rPr>
              <a:t>GNU </a:t>
            </a:r>
            <a:r>
              <a:rPr lang="zh-CN" altLang="en-US" sz="2400" kern="0">
                <a:latin typeface="+mn-lt"/>
                <a:ea typeface="+mn-ea"/>
              </a:rPr>
              <a:t>项目由很多独立的自由</a:t>
            </a:r>
            <a:r>
              <a:rPr lang="en-US" altLang="zh-CN" sz="2400" kern="0">
                <a:latin typeface="+mn-lt"/>
                <a:ea typeface="+mn-ea"/>
              </a:rPr>
              <a:t>/</a:t>
            </a:r>
            <a:r>
              <a:rPr lang="zh-CN" altLang="en-US" sz="2400" kern="0">
                <a:latin typeface="+mn-lt"/>
                <a:ea typeface="+mn-ea"/>
              </a:rPr>
              <a:t>开源软件项目组成。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altLang="zh-CN" sz="2400" kern="0">
                <a:latin typeface="+mn-lt"/>
                <a:ea typeface="+mn-ea"/>
              </a:rPr>
              <a:t>GNU </a:t>
            </a:r>
            <a:r>
              <a:rPr lang="zh-CN" altLang="en-US" sz="2400" kern="0">
                <a:latin typeface="+mn-lt"/>
                <a:ea typeface="+mn-ea"/>
              </a:rPr>
              <a:t>项目的官方站点为 </a:t>
            </a:r>
            <a:r>
              <a:rPr lang="en-US" altLang="zh-CN" sz="2400" kern="0">
                <a:latin typeface="+mn-lt"/>
                <a:ea typeface="+mn-ea"/>
                <a:hlinkClick r:id="rId3" tooltip="http://www.gnu.org"/>
              </a:rPr>
              <a:t>http://www.gnu.org</a:t>
            </a:r>
            <a:r>
              <a:rPr lang="en-US" altLang="zh-CN" sz="2400" kern="0">
                <a:latin typeface="+mn-lt"/>
                <a:ea typeface="+mn-ea"/>
              </a:rPr>
              <a:t> </a:t>
            </a:r>
            <a:endParaRPr lang="en-US" altLang="zh-CN" sz="2400" kern="0" dirty="0">
              <a:latin typeface="+mn-lt"/>
              <a:ea typeface="+mn-ea"/>
            </a:endParaRPr>
          </a:p>
        </p:txBody>
      </p:sp>
      <p:pic>
        <p:nvPicPr>
          <p:cNvPr id="22533" name="Picture 6" descr="gn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02500" y="4868863"/>
            <a:ext cx="18415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 anchor="t"/>
          <a:lstStyle/>
          <a:p>
            <a:pPr eaLnBrk="1" hangingPunct="1"/>
            <a:r>
              <a:rPr lang="zh-CN" altLang="en-US" b="0" smtClean="0"/>
              <a:t>自由软件协议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4294967295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fld id="{0D3B9178-496E-49B4-BBFB-87BA11AA6CC7}" type="datetime2">
              <a:rPr lang="zh-CN" altLang="en-US" sz="1200">
                <a:latin typeface="+mj-lt"/>
              </a:rPr>
              <a:pPr>
                <a:defRPr/>
              </a:pPr>
              <a:t>2014年5月21日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817A97B-1925-4926-91C9-DB003B1E1D8C}" type="slidenum">
              <a:rPr lang="en-US" altLang="zh-CN" sz="1200">
                <a:latin typeface="+mj-lt"/>
              </a:rPr>
              <a:pPr algn="r">
                <a:defRPr/>
              </a:pPr>
              <a:t>9</a:t>
            </a:fld>
            <a:endParaRPr lang="en-US" altLang="zh-CN" sz="1200" dirty="0">
              <a:latin typeface="+mj-lt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484313"/>
            <a:ext cx="82296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zh-CN" altLang="en-US" sz="2400" kern="0">
                <a:latin typeface="+mn-lt"/>
                <a:ea typeface="+mn-ea"/>
              </a:rPr>
              <a:t>在 </a:t>
            </a:r>
            <a:r>
              <a:rPr lang="en-US" altLang="zh-CN" sz="2400" kern="0">
                <a:latin typeface="+mn-lt"/>
                <a:ea typeface="+mn-ea"/>
              </a:rPr>
              <a:t>GNU </a:t>
            </a:r>
            <a:r>
              <a:rPr lang="zh-CN" altLang="en-US" sz="2400" kern="0">
                <a:latin typeface="+mn-lt"/>
                <a:ea typeface="+mn-ea"/>
              </a:rPr>
              <a:t>工程中，通常使用 </a:t>
            </a:r>
            <a:r>
              <a:rPr lang="en-US" altLang="zh-CN" sz="2400" kern="0">
                <a:latin typeface="+mn-lt"/>
                <a:ea typeface="+mn-ea"/>
              </a:rPr>
              <a:t>copyleft </a:t>
            </a:r>
            <a:r>
              <a:rPr lang="zh-CN" altLang="en-US" sz="2400" kern="0">
                <a:latin typeface="+mn-lt"/>
                <a:ea typeface="+mn-ea"/>
              </a:rPr>
              <a:t>授权。</a:t>
            </a:r>
            <a:r>
              <a:rPr lang="en-US" altLang="zh-CN" sz="2400" kern="0">
                <a:latin typeface="+mn-lt"/>
                <a:ea typeface="+mn-ea"/>
              </a:rPr>
              <a:t>Copyleft </a:t>
            </a:r>
            <a:r>
              <a:rPr lang="zh-CN" altLang="en-US" sz="2400" kern="0">
                <a:latin typeface="+mn-lt"/>
                <a:ea typeface="+mn-ea"/>
              </a:rPr>
              <a:t>是将一个程序成为自由软件的通用方法，同时也使得这个程序的修改和扩展版本成为自由软件。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en-US" altLang="zh-CN" sz="2400" kern="0">
                <a:latin typeface="+mn-lt"/>
                <a:ea typeface="+mn-ea"/>
              </a:rPr>
              <a:t>Copyleft </a:t>
            </a:r>
            <a:r>
              <a:rPr lang="zh-CN" altLang="en-US" sz="2400" kern="0">
                <a:latin typeface="+mn-lt"/>
                <a:ea typeface="+mn-ea"/>
              </a:rPr>
              <a:t>是一个广义的概念；有许多形式可以将其细化。在 </a:t>
            </a:r>
            <a:r>
              <a:rPr lang="en-US" altLang="zh-CN" sz="2400" kern="0">
                <a:latin typeface="+mn-lt"/>
                <a:ea typeface="+mn-ea"/>
              </a:rPr>
              <a:t>GNU </a:t>
            </a:r>
            <a:r>
              <a:rPr lang="zh-CN" altLang="en-US" sz="2400" kern="0">
                <a:latin typeface="+mn-lt"/>
                <a:ea typeface="+mn-ea"/>
              </a:rPr>
              <a:t>工程中</a:t>
            </a:r>
            <a:r>
              <a:rPr lang="en-US" altLang="zh-CN" sz="2400" kern="0">
                <a:latin typeface="+mn-lt"/>
                <a:ea typeface="+mn-ea"/>
              </a:rPr>
              <a:t>, </a:t>
            </a:r>
            <a:r>
              <a:rPr lang="zh-CN" altLang="en-US" sz="2400" kern="0">
                <a:latin typeface="+mn-lt"/>
                <a:ea typeface="+mn-ea"/>
              </a:rPr>
              <a:t>具体的发布条款包含在 </a:t>
            </a:r>
            <a:r>
              <a:rPr lang="en-US" altLang="zh-CN" sz="2400" kern="0">
                <a:latin typeface="+mn-lt"/>
                <a:ea typeface="+mn-ea"/>
              </a:rPr>
              <a:t>GNU </a:t>
            </a:r>
            <a:r>
              <a:rPr lang="zh-CN" altLang="en-US" sz="2400" kern="0">
                <a:latin typeface="+mn-lt"/>
                <a:ea typeface="+mn-ea"/>
              </a:rPr>
              <a:t>通用公共许可证， </a:t>
            </a:r>
            <a:r>
              <a:rPr lang="en-US" altLang="zh-CN" sz="2400" kern="0">
                <a:latin typeface="+mn-lt"/>
                <a:ea typeface="+mn-ea"/>
              </a:rPr>
              <a:t>GNU </a:t>
            </a:r>
            <a:r>
              <a:rPr lang="zh-CN" altLang="en-US" sz="2400" kern="0">
                <a:latin typeface="+mn-lt"/>
                <a:ea typeface="+mn-ea"/>
              </a:rPr>
              <a:t>宽通用公共许可证 和 </a:t>
            </a:r>
            <a:r>
              <a:rPr lang="en-US" altLang="zh-CN" sz="2400" kern="0">
                <a:latin typeface="+mn-lt"/>
                <a:ea typeface="+mn-ea"/>
              </a:rPr>
              <a:t>GNU </a:t>
            </a:r>
            <a:r>
              <a:rPr lang="zh-CN" altLang="en-US" sz="2400" kern="0">
                <a:latin typeface="+mn-lt"/>
                <a:ea typeface="+mn-ea"/>
              </a:rPr>
              <a:t>自由文档许可证里。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zh-CN" altLang="en-US" sz="2400" kern="0">
                <a:latin typeface="+mn-lt"/>
                <a:ea typeface="+mn-ea"/>
              </a:rPr>
              <a:t>关于 </a:t>
            </a:r>
            <a:r>
              <a:rPr lang="en-US" altLang="zh-CN" sz="2400" kern="0">
                <a:latin typeface="+mn-lt"/>
                <a:ea typeface="+mn-ea"/>
              </a:rPr>
              <a:t>copyleft </a:t>
            </a:r>
            <a:r>
              <a:rPr lang="zh-CN" altLang="en-US" sz="2400" kern="0">
                <a:latin typeface="+mn-lt"/>
                <a:ea typeface="+mn-ea"/>
              </a:rPr>
              <a:t>的官方解释见：</a:t>
            </a:r>
            <a:r>
              <a:rPr lang="en-US" altLang="zh-CN" sz="2400" kern="0">
                <a:latin typeface="+mn-lt"/>
                <a:ea typeface="+mn-ea"/>
                <a:hlinkClick r:id="rId2" tooltip="http://www.gnu.org/copyleft/copyleft.html"/>
              </a:rPr>
              <a:t>http://www.gnu.org/copyleft/copyleft.html</a:t>
            </a:r>
            <a:r>
              <a:rPr lang="en-US" altLang="zh-CN" sz="2400" kern="0">
                <a:latin typeface="+mn-lt"/>
                <a:ea typeface="+mn-ea"/>
              </a:rPr>
              <a:t>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/>
            </a:pPr>
            <a:r>
              <a:rPr lang="zh-CN" altLang="en-US" sz="2400" kern="0">
                <a:latin typeface="+mn-lt"/>
                <a:ea typeface="+mn-ea"/>
              </a:rPr>
              <a:t>最知名的自由软件协议是 </a:t>
            </a:r>
            <a:r>
              <a:rPr lang="en-US" altLang="zh-CN" sz="2400" kern="0">
                <a:latin typeface="+mn-lt"/>
                <a:ea typeface="+mn-ea"/>
              </a:rPr>
              <a:t>GPL ( General Public License</a:t>
            </a:r>
            <a:r>
              <a:rPr lang="zh-CN" altLang="en-US" sz="2400" kern="0">
                <a:latin typeface="+mn-lt"/>
                <a:ea typeface="+mn-ea"/>
              </a:rPr>
              <a:t>，</a:t>
            </a:r>
            <a:r>
              <a:rPr lang="en-US" altLang="zh-CN" sz="2400" kern="0">
                <a:latin typeface="+mn-lt"/>
                <a:ea typeface="+mn-ea"/>
              </a:rPr>
              <a:t>GNU </a:t>
            </a:r>
            <a:r>
              <a:rPr lang="zh-CN" altLang="en-US" sz="2400" kern="0">
                <a:latin typeface="+mn-lt"/>
                <a:ea typeface="+mn-ea"/>
              </a:rPr>
              <a:t>通用公共许可证 </a:t>
            </a:r>
            <a:r>
              <a:rPr lang="en-US" altLang="zh-CN" sz="2400" kern="0">
                <a:latin typeface="+mn-lt"/>
                <a:ea typeface="+mn-ea"/>
              </a:rPr>
              <a:t>) </a:t>
            </a:r>
            <a:r>
              <a:rPr lang="zh-CN" altLang="en-US" sz="2400" kern="0">
                <a:latin typeface="+mn-lt"/>
                <a:ea typeface="+mn-ea"/>
              </a:rPr>
              <a:t>，她是自由软件基金会（</a:t>
            </a:r>
            <a:r>
              <a:rPr lang="en-US" altLang="zh-CN" sz="2400" kern="0">
                <a:latin typeface="+mn-lt"/>
                <a:ea typeface="+mn-ea"/>
              </a:rPr>
              <a:t>FSF</a:t>
            </a:r>
            <a:r>
              <a:rPr lang="zh-CN" altLang="en-US" sz="2400" kern="0">
                <a:latin typeface="+mn-lt"/>
                <a:ea typeface="+mn-ea"/>
              </a:rPr>
              <a:t>）制定的。详细内容参见 </a:t>
            </a:r>
            <a:r>
              <a:rPr lang="en-US" altLang="zh-CN" sz="2400" kern="0">
                <a:latin typeface="+mn-lt"/>
                <a:ea typeface="+mn-ea"/>
                <a:hlinkClick r:id="rId3" tooltip="http://www.gnu.org/licenses/gpl.html"/>
              </a:rPr>
              <a:t>http://www.gnu.org/licenses/gpl.html</a:t>
            </a:r>
            <a:endParaRPr lang="en-US" altLang="zh-CN" sz="2400" kern="0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590</TotalTime>
  <Words>4033</Words>
  <Application>Microsoft Office PowerPoint</Application>
  <PresentationFormat>全屏显示(4:3)</PresentationFormat>
  <Paragraphs>333</Paragraphs>
  <Slides>42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演示文稿设计模板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3" baseType="lpstr">
      <vt:lpstr>Arial</vt:lpstr>
      <vt:lpstr>宋体</vt:lpstr>
      <vt:lpstr>Wingdings</vt:lpstr>
      <vt:lpstr>Calibri</vt:lpstr>
      <vt:lpstr>Times New Roman</vt:lpstr>
      <vt:lpstr>Arial Narrow</vt:lpstr>
      <vt:lpstr>楷体_GB2312</vt:lpstr>
      <vt:lpstr>Verdana</vt:lpstr>
      <vt:lpstr>Network</vt:lpstr>
      <vt:lpstr>Network</vt:lpstr>
      <vt:lpstr>Visio</vt:lpstr>
      <vt:lpstr>第1章           Linux简介与安装</vt:lpstr>
      <vt:lpstr>本章内容要点</vt:lpstr>
      <vt:lpstr>本章学习目标 </vt:lpstr>
      <vt:lpstr>自由软件与LINUX</vt:lpstr>
      <vt:lpstr>三种软件模式</vt:lpstr>
      <vt:lpstr>自由软件创始人</vt:lpstr>
      <vt:lpstr>自由软件基金会</vt:lpstr>
      <vt:lpstr>GNU 和 GNU Project</vt:lpstr>
      <vt:lpstr>自由软件协议</vt:lpstr>
      <vt:lpstr>开源软件的特点</vt:lpstr>
      <vt:lpstr>什么是操作系统</vt:lpstr>
      <vt:lpstr>什么是 Linux</vt:lpstr>
      <vt:lpstr>Linux 的历史</vt:lpstr>
      <vt:lpstr>Linux 深受喜爱的原因</vt:lpstr>
      <vt:lpstr>LINUX的特点和组成</vt:lpstr>
      <vt:lpstr>Linux 系统的特点</vt:lpstr>
      <vt:lpstr>Linux的应用领域</vt:lpstr>
      <vt:lpstr>Linux 系统的组成</vt:lpstr>
      <vt:lpstr>LINUX的内核与发行套件</vt:lpstr>
      <vt:lpstr>Linux内核</vt:lpstr>
      <vt:lpstr>Linux内核版本</vt:lpstr>
      <vt:lpstr>Linux内核版本的更新</vt:lpstr>
      <vt:lpstr>Linux 发行版</vt:lpstr>
      <vt:lpstr>常见的Linux发行套件</vt:lpstr>
      <vt:lpstr>RED HAT 及其相关产品</vt:lpstr>
      <vt:lpstr>RedHat 公司</vt:lpstr>
      <vt:lpstr>RedHat Linux系列发行版</vt:lpstr>
      <vt:lpstr>CentOS Linux</vt:lpstr>
      <vt:lpstr>CentOS 与 RHEL</vt:lpstr>
      <vt:lpstr>硬盘结构与磁盘分区</vt:lpstr>
      <vt:lpstr>磁盘分区的设备名</vt:lpstr>
      <vt:lpstr>Linux中分区的设备名</vt:lpstr>
      <vt:lpstr>关于磁盘分区设备的说明</vt:lpstr>
      <vt:lpstr>Linux下的文件系统</vt:lpstr>
      <vt:lpstr>Linux与Windows分区对比</vt:lpstr>
      <vt:lpstr>Linux与Windows 系统共存的磁盘分区情况</vt:lpstr>
      <vt:lpstr>Linux如何使用分区</vt:lpstr>
      <vt:lpstr>Linux的目录结构</vt:lpstr>
      <vt:lpstr>静态分区的缺点</vt:lpstr>
      <vt:lpstr>LVM的引入</vt:lpstr>
      <vt:lpstr>如何使用 LVM</vt:lpstr>
      <vt:lpstr>LVM 与文件系统 之间的关系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电脑城装机专用版</cp:lastModifiedBy>
  <cp:revision>75</cp:revision>
  <dcterms:created xsi:type="dcterms:W3CDTF">2011-05-25T10:42:23Z</dcterms:created>
  <dcterms:modified xsi:type="dcterms:W3CDTF">2014-05-21T00:59:00Z</dcterms:modified>
</cp:coreProperties>
</file>