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1"/>
  </p:sldMasterIdLst>
  <p:notesMasterIdLst>
    <p:notesMasterId r:id="rId38"/>
  </p:notesMasterIdLst>
  <p:sldIdLst>
    <p:sldId id="256" r:id="rId2"/>
    <p:sldId id="271" r:id="rId3"/>
    <p:sldId id="266" r:id="rId4"/>
    <p:sldId id="372" r:id="rId5"/>
    <p:sldId id="368" r:id="rId6"/>
    <p:sldId id="369" r:id="rId7"/>
    <p:sldId id="370" r:id="rId8"/>
    <p:sldId id="373" r:id="rId9"/>
    <p:sldId id="375" r:id="rId10"/>
    <p:sldId id="374" r:id="rId11"/>
    <p:sldId id="376" r:id="rId12"/>
    <p:sldId id="377" r:id="rId13"/>
    <p:sldId id="378" r:id="rId14"/>
    <p:sldId id="379" r:id="rId15"/>
    <p:sldId id="380" r:id="rId16"/>
    <p:sldId id="381" r:id="rId17"/>
    <p:sldId id="386" r:id="rId18"/>
    <p:sldId id="383" r:id="rId19"/>
    <p:sldId id="384" r:id="rId20"/>
    <p:sldId id="385" r:id="rId21"/>
    <p:sldId id="387" r:id="rId22"/>
    <p:sldId id="388" r:id="rId23"/>
    <p:sldId id="389" r:id="rId24"/>
    <p:sldId id="390" r:id="rId25"/>
    <p:sldId id="391" r:id="rId26"/>
    <p:sldId id="392" r:id="rId27"/>
    <p:sldId id="394" r:id="rId28"/>
    <p:sldId id="416" r:id="rId29"/>
    <p:sldId id="396" r:id="rId30"/>
    <p:sldId id="421" r:id="rId31"/>
    <p:sldId id="418" r:id="rId32"/>
    <p:sldId id="419" r:id="rId33"/>
    <p:sldId id="417" r:id="rId34"/>
    <p:sldId id="422" r:id="rId35"/>
    <p:sldId id="397" r:id="rId36"/>
    <p:sldId id="398" r:id="rId37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主题样式 1 - 强调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主题样式 1 - 强调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88468" autoAdjust="0"/>
  </p:normalViewPr>
  <p:slideViewPr>
    <p:cSldViewPr>
      <p:cViewPr varScale="1">
        <p:scale>
          <a:sx n="82" d="100"/>
          <a:sy n="82" d="100"/>
        </p:scale>
        <p:origin x="-48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8" d="100"/>
          <a:sy n="58" d="100"/>
        </p:scale>
        <p:origin x="-2532" y="-7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1E17ACE0-64AF-4ABF-BE7D-F390CF4B378B}" type="datetimeFigureOut">
              <a:rPr lang="zh-CN" altLang="en-US"/>
              <a:pPr>
                <a:defRPr/>
              </a:pPr>
              <a:t>2014-5-22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CC303431-3F7B-430E-92E8-12D917BF681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3BF745-7BA1-4B43-93C0-9FDC6BDA17FA}" type="datetime2">
              <a:rPr lang="zh-CN" altLang="en-US"/>
              <a:pPr>
                <a:defRPr/>
              </a:pPr>
              <a:t>2014年5月22日</a:t>
            </a:fld>
            <a:endParaRPr lang="en-US" altLang="zh-CN" dirty="0"/>
          </a:p>
        </p:txBody>
      </p:sp>
      <p:sp>
        <p:nvSpPr>
          <p:cNvPr id="7" name="灯片编号占位符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FA1A6A-004D-4969-9962-04E43B767F3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260350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1" name="日期占位符 6"/>
          <p:cNvSpPr>
            <a:spLocks noGrp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+mj-lt"/>
              </a:defRPr>
            </a:lvl1pPr>
          </a:lstStyle>
          <a:p>
            <a:pPr>
              <a:defRPr/>
            </a:pPr>
            <a:fld id="{F9CF80F6-626B-4C04-8E3D-88CB87A14F22}" type="datetime2">
              <a:rPr lang="zh-CN" altLang="en-US"/>
              <a:pPr>
                <a:defRPr/>
              </a:pPr>
              <a:t>2014年5月22日</a:t>
            </a:fld>
            <a:endParaRPr lang="en-US" altLang="zh-CN" dirty="0"/>
          </a:p>
        </p:txBody>
      </p:sp>
      <p:sp>
        <p:nvSpPr>
          <p:cNvPr id="12" name="灯片编号占位符 7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j-lt"/>
              </a:defRPr>
            </a:lvl1pPr>
          </a:lstStyle>
          <a:p>
            <a:pPr>
              <a:defRPr/>
            </a:pPr>
            <a:fld id="{63B5554F-227F-4188-9351-B7F956E790E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ea typeface="宋体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ea typeface="宋体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ea typeface="宋体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ea typeface="宋体" charset="-122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ea typeface="宋体" charset="-122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ea typeface="宋体" charset="-122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ea typeface="宋体" charset="-122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3000">
          <a:solidFill>
            <a:schemeClr val="tx1"/>
          </a:solidFill>
          <a:latin typeface="Arial" charset="0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600">
          <a:solidFill>
            <a:schemeClr val="tx1"/>
          </a:solidFill>
          <a:latin typeface="Arial" charset="0"/>
          <a:ea typeface="+mn-ea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200">
          <a:solidFill>
            <a:schemeClr val="tx1"/>
          </a:solidFill>
          <a:latin typeface="Arial" charset="0"/>
          <a:ea typeface="+mn-ea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000">
          <a:solidFill>
            <a:schemeClr val="tx1"/>
          </a:solidFill>
          <a:latin typeface="Arial" charset="0"/>
          <a:ea typeface="+mn-ea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Arial" charset="0"/>
          <a:ea typeface="+mn-ea"/>
        </a:defRPr>
      </a:lvl5pPr>
      <a:lvl6pPr marL="2138363" indent="-3397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2595563" indent="-3397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052763" indent="-3397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509963" indent="-3397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684213" y="2060575"/>
            <a:ext cx="7991475" cy="1576388"/>
          </a:xfrm>
        </p:spPr>
        <p:txBody>
          <a:bodyPr/>
          <a:lstStyle/>
          <a:p>
            <a:pPr algn="r" eaLnBrk="1" hangingPunct="1"/>
            <a:r>
              <a:rPr lang="zh-CN" altLang="en-US" sz="4600" smtClean="0">
                <a:latin typeface="Garamond" pitchFamily="18" charset="0"/>
                <a:ea typeface="宋体" charset="-122"/>
              </a:rPr>
              <a:t>第</a:t>
            </a:r>
            <a:r>
              <a:rPr lang="en-US" altLang="zh-CN" sz="4600" smtClean="0">
                <a:latin typeface="Garamond" pitchFamily="18" charset="0"/>
                <a:ea typeface="宋体" charset="-122"/>
              </a:rPr>
              <a:t>5</a:t>
            </a:r>
            <a:r>
              <a:rPr lang="zh-CN" altLang="en-US" sz="4600" smtClean="0">
                <a:latin typeface="Garamond" pitchFamily="18" charset="0"/>
                <a:ea typeface="宋体" charset="-122"/>
              </a:rPr>
              <a:t>章</a:t>
            </a:r>
            <a:r>
              <a:rPr lang="en-US" altLang="zh-CN" sz="4600" smtClean="0">
                <a:latin typeface="Garamond" pitchFamily="18" charset="0"/>
                <a:ea typeface="宋体" charset="-122"/>
              </a:rPr>
              <a:t/>
            </a:r>
            <a:br>
              <a:rPr lang="en-US" altLang="zh-CN" sz="4600" smtClean="0">
                <a:latin typeface="Garamond" pitchFamily="18" charset="0"/>
                <a:ea typeface="宋体" charset="-122"/>
              </a:rPr>
            </a:br>
            <a:r>
              <a:rPr lang="en-US" altLang="zh-CN" sz="4600" smtClean="0">
                <a:latin typeface="Garamond" pitchFamily="18" charset="0"/>
                <a:ea typeface="宋体" charset="-122"/>
              </a:rPr>
              <a:t> </a:t>
            </a:r>
            <a:r>
              <a:rPr lang="zh-CN" altLang="en-US" sz="4600" smtClean="0">
                <a:latin typeface="Garamond" pitchFamily="18" charset="0"/>
                <a:ea typeface="宋体" charset="-122"/>
              </a:rPr>
              <a:t>网络配置与网络工具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标题 1"/>
          <p:cNvSpPr>
            <a:spLocks noGrp="1"/>
          </p:cNvSpPr>
          <p:nvPr>
            <p:ph type="title"/>
          </p:nvPr>
        </p:nvSpPr>
        <p:spPr>
          <a:xfrm>
            <a:off x="395288" y="260350"/>
            <a:ext cx="8229600" cy="1139825"/>
          </a:xfrm>
        </p:spPr>
        <p:txBody>
          <a:bodyPr/>
          <a:lstStyle/>
          <a:p>
            <a:pPr eaLnBrk="1" hangingPunct="1"/>
            <a:r>
              <a:rPr lang="zh-CN" altLang="en-US" sz="4200" b="0" cap="none" smtClean="0">
                <a:latin typeface="Garamond" pitchFamily="18" charset="0"/>
                <a:ea typeface="宋体" charset="-122"/>
              </a:rPr>
              <a:t>配置网络参数的方法</a:t>
            </a:r>
          </a:p>
        </p:txBody>
      </p:sp>
      <p:sp>
        <p:nvSpPr>
          <p:cNvPr id="13314" name="内容占位符 2"/>
          <p:cNvSpPr>
            <a:spLocks noGrp="1"/>
          </p:cNvSpPr>
          <p:nvPr>
            <p:ph idx="1"/>
          </p:nvPr>
        </p:nvSpPr>
        <p:spPr>
          <a:xfrm>
            <a:off x="457200" y="1341438"/>
            <a:ext cx="8229600" cy="4789487"/>
          </a:xfrm>
        </p:spPr>
        <p:txBody>
          <a:bodyPr anchor="t"/>
          <a:lstStyle/>
          <a:p>
            <a:pPr marL="342900" indent="-342900" eaLnBrk="1" hangingPunct="1">
              <a:buFont typeface="Wingdings" pitchFamily="2" charset="2"/>
              <a:buChar char="n"/>
            </a:pPr>
            <a:r>
              <a:rPr lang="zh-CN" altLang="en-US" sz="3000" smtClean="0">
                <a:ea typeface="宋体" charset="-122"/>
              </a:rPr>
              <a:t>临时性网络配置</a:t>
            </a:r>
            <a:endParaRPr lang="en-US" altLang="zh-CN" sz="3000" smtClean="0">
              <a:ea typeface="宋体" charset="-122"/>
            </a:endParaRPr>
          </a:p>
          <a:p>
            <a:pPr marL="669925" lvl="1" indent="-325438" eaLnBrk="1" hangingPunct="1">
              <a:buFont typeface="Wingdings" pitchFamily="2" charset="2"/>
              <a:buChar char="q"/>
            </a:pPr>
            <a:r>
              <a:rPr lang="zh-CN" altLang="en-US" sz="2600" smtClean="0">
                <a:ea typeface="宋体" charset="-122"/>
              </a:rPr>
              <a:t>通过命令修改当前内核中的网络相关参数实现</a:t>
            </a:r>
            <a:endParaRPr lang="en-US" altLang="zh-CN" sz="2600" smtClean="0">
              <a:ea typeface="宋体" charset="-122"/>
            </a:endParaRPr>
          </a:p>
          <a:p>
            <a:pPr marL="1022350" lvl="2" indent="-350838" eaLnBrk="1" hangingPunct="1">
              <a:buFont typeface="Wingdings" pitchFamily="2" charset="2"/>
              <a:buChar char="n"/>
            </a:pPr>
            <a:r>
              <a:rPr lang="en-US" altLang="zh-CN" sz="2200" smtClean="0">
                <a:solidFill>
                  <a:srgbClr val="28571F"/>
                </a:solidFill>
                <a:ea typeface="宋体" charset="-122"/>
              </a:rPr>
              <a:t>ifconfig</a:t>
            </a:r>
            <a:r>
              <a:rPr lang="zh-CN" altLang="en-US" sz="2200" smtClean="0">
                <a:solidFill>
                  <a:srgbClr val="28571F"/>
                </a:solidFill>
                <a:ea typeface="宋体" charset="-122"/>
              </a:rPr>
              <a:t>、</a:t>
            </a:r>
            <a:r>
              <a:rPr lang="en-US" altLang="zh-CN" sz="2200" smtClean="0">
                <a:solidFill>
                  <a:srgbClr val="28571F"/>
                </a:solidFill>
                <a:ea typeface="宋体" charset="-122"/>
              </a:rPr>
              <a:t>route</a:t>
            </a:r>
            <a:r>
              <a:rPr lang="zh-CN" altLang="en-US" sz="2200" smtClean="0">
                <a:solidFill>
                  <a:srgbClr val="28571F"/>
                </a:solidFill>
                <a:ea typeface="宋体" charset="-122"/>
              </a:rPr>
              <a:t>、</a:t>
            </a:r>
            <a:r>
              <a:rPr lang="en-US" altLang="zh-CN" sz="2200" smtClean="0">
                <a:solidFill>
                  <a:srgbClr val="28571F"/>
                </a:solidFill>
                <a:ea typeface="宋体" charset="-122"/>
              </a:rPr>
              <a:t>hostname</a:t>
            </a:r>
            <a:r>
              <a:rPr lang="zh-CN" altLang="en-US" sz="2200" smtClean="0">
                <a:solidFill>
                  <a:srgbClr val="28571F"/>
                </a:solidFill>
                <a:ea typeface="宋体" charset="-122"/>
              </a:rPr>
              <a:t>、 </a:t>
            </a:r>
            <a:r>
              <a:rPr lang="en-US" altLang="zh-CN" sz="2200" smtClean="0">
                <a:solidFill>
                  <a:srgbClr val="28571F"/>
                </a:solidFill>
                <a:ea typeface="宋体" charset="-122"/>
              </a:rPr>
              <a:t>sysctl -w</a:t>
            </a:r>
          </a:p>
          <a:p>
            <a:pPr marL="669925" lvl="1" indent="-325438" eaLnBrk="1" hangingPunct="1">
              <a:buFont typeface="Wingdings" pitchFamily="2" charset="2"/>
              <a:buChar char="q"/>
            </a:pPr>
            <a:r>
              <a:rPr lang="zh-CN" altLang="en-US" sz="2600" smtClean="0">
                <a:ea typeface="宋体" charset="-122"/>
              </a:rPr>
              <a:t>配置后立即生效</a:t>
            </a:r>
            <a:endParaRPr lang="en-US" altLang="zh-CN" sz="2600" smtClean="0">
              <a:ea typeface="宋体" charset="-122"/>
            </a:endParaRPr>
          </a:p>
          <a:p>
            <a:pPr marL="669925" lvl="1" indent="-325438" eaLnBrk="1" hangingPunct="1">
              <a:buFont typeface="Wingdings" pitchFamily="2" charset="2"/>
              <a:buChar char="q"/>
            </a:pPr>
            <a:r>
              <a:rPr lang="zh-CN" altLang="en-US" sz="2600" smtClean="0">
                <a:ea typeface="宋体" charset="-122"/>
              </a:rPr>
              <a:t>重新开机后失效</a:t>
            </a:r>
          </a:p>
          <a:p>
            <a:pPr marL="342900" indent="-342900" eaLnBrk="1" hangingPunct="1">
              <a:buFont typeface="Wingdings" pitchFamily="2" charset="2"/>
              <a:buChar char="n"/>
            </a:pPr>
            <a:r>
              <a:rPr lang="zh-CN" altLang="en-US" sz="3000" smtClean="0">
                <a:ea typeface="宋体" charset="-122"/>
              </a:rPr>
              <a:t>永久性网络配置</a:t>
            </a:r>
            <a:endParaRPr lang="en-US" altLang="zh-CN" sz="3000" smtClean="0">
              <a:ea typeface="宋体" charset="-122"/>
            </a:endParaRPr>
          </a:p>
          <a:p>
            <a:pPr marL="669925" lvl="1" indent="-325438" eaLnBrk="1" hangingPunct="1">
              <a:buFont typeface="Wingdings" pitchFamily="2" charset="2"/>
              <a:buChar char="q"/>
            </a:pPr>
            <a:r>
              <a:rPr lang="zh-CN" altLang="en-US" sz="2600" smtClean="0">
                <a:ea typeface="宋体" charset="-122"/>
              </a:rPr>
              <a:t>通过直接修改网络相关的配置文件实现</a:t>
            </a:r>
            <a:endParaRPr lang="en-US" altLang="zh-CN" sz="2600" smtClean="0">
              <a:ea typeface="宋体" charset="-122"/>
            </a:endParaRPr>
          </a:p>
          <a:p>
            <a:pPr marL="669925" lvl="1" indent="-325438" eaLnBrk="1" hangingPunct="1">
              <a:buFont typeface="Wingdings" pitchFamily="2" charset="2"/>
              <a:buChar char="q"/>
            </a:pPr>
            <a:r>
              <a:rPr lang="zh-CN" altLang="en-US" sz="2600" smtClean="0">
                <a:ea typeface="宋体" charset="-122"/>
              </a:rPr>
              <a:t>修改配置文件后，为了使之立即生效</a:t>
            </a:r>
            <a:endParaRPr lang="en-US" altLang="zh-CN" sz="2600" smtClean="0">
              <a:ea typeface="宋体" charset="-122"/>
            </a:endParaRPr>
          </a:p>
          <a:p>
            <a:pPr marL="1022350" lvl="2" indent="-350838" eaLnBrk="1" hangingPunct="1">
              <a:buFont typeface="Wingdings" pitchFamily="2" charset="2"/>
              <a:buChar char="n"/>
            </a:pPr>
            <a:r>
              <a:rPr lang="zh-CN" altLang="en-US" sz="2200" smtClean="0">
                <a:ea typeface="宋体" charset="-122"/>
              </a:rPr>
              <a:t>通过重新启动网络服务或指定的网络接口设备实现</a:t>
            </a:r>
            <a:endParaRPr lang="en-US" altLang="zh-CN" sz="2200" smtClean="0">
              <a:ea typeface="宋体" charset="-122"/>
            </a:endParaRPr>
          </a:p>
          <a:p>
            <a:pPr marL="669925" lvl="1" indent="-325438" eaLnBrk="1" hangingPunct="1">
              <a:buFont typeface="Wingdings" pitchFamily="2" charset="2"/>
              <a:buChar char="q"/>
            </a:pPr>
            <a:r>
              <a:rPr lang="zh-CN" altLang="en-US" sz="2600" smtClean="0">
                <a:ea typeface="宋体" charset="-122"/>
              </a:rPr>
              <a:t>重新开机后保留所有配置</a:t>
            </a:r>
            <a:endParaRPr lang="en-US" altLang="zh-CN" sz="2600" smtClean="0">
              <a:ea typeface="宋体" charset="-122"/>
            </a:endParaRPr>
          </a:p>
          <a:p>
            <a:pPr marL="669925" lvl="1" indent="-325438" eaLnBrk="1" hangingPunct="1">
              <a:buFont typeface="Wingdings" pitchFamily="2" charset="2"/>
              <a:buChar char="q"/>
            </a:pPr>
            <a:endParaRPr lang="zh-CN" altLang="en-US" sz="2600" smtClean="0">
              <a:ea typeface="宋体" charset="-122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0D3B9178-496E-49B4-BBFB-87BA11AA6CC7}" type="datetime2">
              <a:rPr lang="zh-CN" altLang="en-US"/>
              <a:pPr>
                <a:defRPr/>
              </a:pPr>
              <a:t>2014年5月22日</a:t>
            </a:fld>
            <a:endParaRPr lang="en-US" altLang="zh-CN" dirty="0"/>
          </a:p>
        </p:txBody>
      </p:sp>
      <p:sp>
        <p:nvSpPr>
          <p:cNvPr id="13316" name="页脚占位符 4"/>
          <p:cNvSpPr>
            <a:spLocks noGrp="1"/>
          </p:cNvSpPr>
          <p:nvPr>
            <p:ph type="ftr" sz="quarter" idx="4294967295"/>
          </p:nvPr>
        </p:nvSpPr>
        <p:spPr bwMode="auto">
          <a:xfrm>
            <a:off x="2195513" y="6237288"/>
            <a:ext cx="5400675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/>
            <a:endParaRPr lang="en-US" altLang="zh-CN" sz="1200">
              <a:latin typeface="Garamond" pitchFamily="18" charset="0"/>
            </a:endParaRPr>
          </a:p>
          <a:p>
            <a:pPr algn="ctr"/>
            <a:endParaRPr lang="en-US" altLang="zh-CN" sz="1200">
              <a:latin typeface="Garamond" pitchFamily="18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BE77D3C-4DCE-4A20-8D67-E9AE47BB1022}" type="slidenum">
              <a:rPr lang="en-US" altLang="zh-CN"/>
              <a:pPr>
                <a:defRPr/>
              </a:pPr>
              <a:t>10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标题 1"/>
          <p:cNvSpPr>
            <a:spLocks noGrp="1"/>
          </p:cNvSpPr>
          <p:nvPr>
            <p:ph type="title"/>
          </p:nvPr>
        </p:nvSpPr>
        <p:spPr>
          <a:xfrm>
            <a:off x="395288" y="260350"/>
            <a:ext cx="8229600" cy="1139825"/>
          </a:xfrm>
        </p:spPr>
        <p:txBody>
          <a:bodyPr/>
          <a:lstStyle/>
          <a:p>
            <a:pPr eaLnBrk="1" hangingPunct="1"/>
            <a:r>
              <a:rPr lang="zh-CN" altLang="en-US" sz="4200" b="0" cap="none" smtClean="0">
                <a:latin typeface="Garamond" pitchFamily="18" charset="0"/>
                <a:ea typeface="宋体" charset="-122"/>
              </a:rPr>
              <a:t>管理以太网接口</a:t>
            </a:r>
          </a:p>
        </p:txBody>
      </p:sp>
      <p:sp>
        <p:nvSpPr>
          <p:cNvPr id="14338" name="内容占位符 2"/>
          <p:cNvSpPr>
            <a:spLocks noGrp="1"/>
          </p:cNvSpPr>
          <p:nvPr>
            <p:ph idx="1"/>
          </p:nvPr>
        </p:nvSpPr>
        <p:spPr>
          <a:xfrm>
            <a:off x="457200" y="1125538"/>
            <a:ext cx="8229600" cy="5005387"/>
          </a:xfrm>
        </p:spPr>
        <p:txBody>
          <a:bodyPr anchor="t"/>
          <a:lstStyle/>
          <a:p>
            <a:pPr marL="342900" indent="-342900" eaLnBrk="1" hangingPunct="1">
              <a:buFont typeface="Wingdings" pitchFamily="2" charset="2"/>
              <a:buChar char="n"/>
            </a:pPr>
            <a:r>
              <a:rPr lang="zh-CN" altLang="en-US" sz="3000" smtClean="0">
                <a:ea typeface="宋体" charset="-122"/>
              </a:rPr>
              <a:t>网络接口命名：</a:t>
            </a:r>
            <a:r>
              <a:rPr lang="en-US" altLang="zh-CN" sz="3000" smtClean="0">
                <a:ea typeface="宋体" charset="-122"/>
              </a:rPr>
              <a:t>eth0</a:t>
            </a:r>
            <a:r>
              <a:rPr lang="zh-CN" altLang="en-US" sz="3000" smtClean="0">
                <a:ea typeface="宋体" charset="-122"/>
              </a:rPr>
              <a:t>、</a:t>
            </a:r>
            <a:r>
              <a:rPr lang="en-US" altLang="zh-CN" sz="3000" smtClean="0">
                <a:ea typeface="宋体" charset="-122"/>
              </a:rPr>
              <a:t>eth1 </a:t>
            </a:r>
            <a:r>
              <a:rPr lang="zh-CN" altLang="en-US" sz="3000" smtClean="0">
                <a:ea typeface="宋体" charset="-122"/>
              </a:rPr>
              <a:t>等等</a:t>
            </a:r>
          </a:p>
          <a:p>
            <a:pPr marL="669925" lvl="1" indent="-325438" eaLnBrk="1" hangingPunct="1">
              <a:buFont typeface="Wingdings" pitchFamily="2" charset="2"/>
              <a:buChar char="q"/>
            </a:pPr>
            <a:r>
              <a:rPr lang="zh-CN" altLang="en-US" sz="2400" smtClean="0">
                <a:ea typeface="宋体" charset="-122"/>
              </a:rPr>
              <a:t>使用别名（</a:t>
            </a:r>
            <a:r>
              <a:rPr lang="en-US" altLang="zh-CN" sz="2400" smtClean="0">
                <a:ea typeface="宋体" charset="-122"/>
              </a:rPr>
              <a:t>aliases</a:t>
            </a:r>
            <a:r>
              <a:rPr lang="zh-CN" altLang="en-US" sz="2400" smtClean="0">
                <a:ea typeface="宋体" charset="-122"/>
              </a:rPr>
              <a:t>），单个设备可具备多个地址 </a:t>
            </a:r>
          </a:p>
          <a:p>
            <a:pPr marL="669925" lvl="1" indent="-325438" eaLnBrk="1" hangingPunct="1">
              <a:buFont typeface="Wingdings" pitchFamily="2" charset="2"/>
              <a:buChar char="q"/>
            </a:pPr>
            <a:r>
              <a:rPr lang="zh-CN" altLang="en-US" sz="2400" smtClean="0">
                <a:ea typeface="宋体" charset="-122"/>
              </a:rPr>
              <a:t>别名被标识为（</a:t>
            </a:r>
            <a:r>
              <a:rPr lang="en-US" altLang="zh-CN" sz="2400" smtClean="0">
                <a:ea typeface="宋体" charset="-122"/>
              </a:rPr>
              <a:t>eth0</a:t>
            </a:r>
            <a:r>
              <a:rPr lang="en-US" altLang="zh-CN" sz="2400" smtClean="0">
                <a:solidFill>
                  <a:srgbClr val="C00000"/>
                </a:solidFill>
                <a:ea typeface="宋体" charset="-122"/>
              </a:rPr>
              <a:t>:1</a:t>
            </a:r>
            <a:r>
              <a:rPr lang="zh-CN" altLang="en-US" sz="2400" smtClean="0">
                <a:ea typeface="宋体" charset="-122"/>
              </a:rPr>
              <a:t>，</a:t>
            </a:r>
            <a:r>
              <a:rPr lang="en-US" altLang="zh-CN" sz="2400" smtClean="0">
                <a:ea typeface="宋体" charset="-122"/>
              </a:rPr>
              <a:t>eth0</a:t>
            </a:r>
            <a:r>
              <a:rPr lang="en-US" altLang="zh-CN" sz="2400" smtClean="0">
                <a:solidFill>
                  <a:srgbClr val="C00000"/>
                </a:solidFill>
                <a:ea typeface="宋体" charset="-122"/>
              </a:rPr>
              <a:t>:2</a:t>
            </a:r>
            <a:r>
              <a:rPr lang="zh-CN" altLang="en-US" sz="2400" smtClean="0">
                <a:ea typeface="宋体" charset="-122"/>
              </a:rPr>
              <a:t>）等等</a:t>
            </a:r>
          </a:p>
          <a:p>
            <a:pPr marL="669925" lvl="1" indent="-325438" eaLnBrk="1" hangingPunct="1">
              <a:buFont typeface="Wingdings" pitchFamily="2" charset="2"/>
              <a:buChar char="q"/>
            </a:pPr>
            <a:r>
              <a:rPr lang="zh-CN" altLang="en-US" sz="2400" smtClean="0">
                <a:ea typeface="宋体" charset="-122"/>
              </a:rPr>
              <a:t>别名被当作单独的接口对待</a:t>
            </a:r>
          </a:p>
          <a:p>
            <a:pPr marL="669925" lvl="1" indent="-325438" eaLnBrk="1" hangingPunct="1">
              <a:buFont typeface="Wingdings" pitchFamily="2" charset="2"/>
              <a:buChar char="q"/>
            </a:pPr>
            <a:r>
              <a:rPr lang="zh-CN" altLang="en-US" sz="2400" smtClean="0">
                <a:ea typeface="宋体" charset="-122"/>
              </a:rPr>
              <a:t>基于一块物理网卡的多个别名（包括物理网卡自身）只能有一个接口使用</a:t>
            </a:r>
            <a:r>
              <a:rPr lang="en-US" altLang="zh-CN" sz="2400" smtClean="0">
                <a:ea typeface="宋体" charset="-122"/>
              </a:rPr>
              <a:t>DHCP</a:t>
            </a:r>
            <a:r>
              <a:rPr lang="zh-CN" altLang="en-US" sz="2400" smtClean="0">
                <a:ea typeface="宋体" charset="-122"/>
              </a:rPr>
              <a:t>动态分配网络参数</a:t>
            </a:r>
          </a:p>
          <a:p>
            <a:pPr marL="342900" indent="-342900" eaLnBrk="1" hangingPunct="1">
              <a:buFont typeface="Wingdings" pitchFamily="2" charset="2"/>
              <a:buChar char="n"/>
            </a:pPr>
            <a:r>
              <a:rPr lang="zh-CN" altLang="en-US" sz="3000" smtClean="0">
                <a:ea typeface="宋体" charset="-122"/>
              </a:rPr>
              <a:t>查看网络接口配置</a:t>
            </a:r>
          </a:p>
          <a:p>
            <a:pPr marL="669925" lvl="1" indent="-325438" eaLnBrk="1" hangingPunct="1">
              <a:buFont typeface="Wingdings" pitchFamily="2" charset="2"/>
              <a:buChar char="q"/>
            </a:pPr>
            <a:r>
              <a:rPr lang="zh-CN" altLang="en-US" sz="2400" smtClean="0">
                <a:solidFill>
                  <a:srgbClr val="28571F"/>
                </a:solidFill>
                <a:ea typeface="宋体" charset="-122"/>
              </a:rPr>
              <a:t> </a:t>
            </a:r>
            <a:r>
              <a:rPr lang="en-US" altLang="zh-CN" sz="2400" smtClean="0">
                <a:solidFill>
                  <a:srgbClr val="28571F"/>
                </a:solidFill>
                <a:ea typeface="宋体" charset="-122"/>
              </a:rPr>
              <a:t>ifconfig [ethX]</a:t>
            </a:r>
          </a:p>
          <a:p>
            <a:pPr marL="342900" indent="-342900" eaLnBrk="1" hangingPunct="1">
              <a:buFont typeface="Wingdings" pitchFamily="2" charset="2"/>
              <a:buChar char="n"/>
            </a:pPr>
            <a:r>
              <a:rPr lang="zh-CN" altLang="en-US" sz="3000" smtClean="0">
                <a:ea typeface="宋体" charset="-122"/>
              </a:rPr>
              <a:t>网络接口的启用与停用</a:t>
            </a:r>
          </a:p>
          <a:p>
            <a:pPr marL="669925" lvl="1" indent="-325438" eaLnBrk="1" hangingPunct="1">
              <a:buFont typeface="Wingdings" pitchFamily="2" charset="2"/>
              <a:buChar char="q"/>
            </a:pPr>
            <a:r>
              <a:rPr lang="zh-CN" altLang="en-US" sz="2400" smtClean="0">
                <a:ea typeface="宋体" charset="-122"/>
              </a:rPr>
              <a:t>使用 </a:t>
            </a:r>
            <a:r>
              <a:rPr lang="en-US" altLang="zh-CN" sz="2400" smtClean="0">
                <a:solidFill>
                  <a:srgbClr val="28571F"/>
                </a:solidFill>
                <a:ea typeface="宋体" charset="-122"/>
              </a:rPr>
              <a:t>ifup ethX </a:t>
            </a:r>
            <a:r>
              <a:rPr lang="zh-CN" altLang="en-US" sz="2400" smtClean="0">
                <a:ea typeface="宋体" charset="-122"/>
              </a:rPr>
              <a:t>命令来启用指定的接口 </a:t>
            </a:r>
          </a:p>
          <a:p>
            <a:pPr marL="669925" lvl="1" indent="-325438" eaLnBrk="1" hangingPunct="1">
              <a:buFont typeface="Wingdings" pitchFamily="2" charset="2"/>
              <a:buChar char="q"/>
            </a:pPr>
            <a:r>
              <a:rPr lang="zh-CN" altLang="en-US" sz="2400" smtClean="0">
                <a:ea typeface="宋体" charset="-122"/>
              </a:rPr>
              <a:t>使用 </a:t>
            </a:r>
            <a:r>
              <a:rPr lang="en-US" altLang="zh-CN" sz="2400" smtClean="0">
                <a:solidFill>
                  <a:srgbClr val="28571F"/>
                </a:solidFill>
                <a:ea typeface="宋体" charset="-122"/>
              </a:rPr>
              <a:t>ifdown ethX </a:t>
            </a:r>
            <a:r>
              <a:rPr lang="zh-CN" altLang="en-US" sz="2400" smtClean="0">
                <a:ea typeface="宋体" charset="-122"/>
              </a:rPr>
              <a:t>命令来禁用指定的接口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0D3B9178-496E-49B4-BBFB-87BA11AA6CC7}" type="datetime2">
              <a:rPr lang="zh-CN" altLang="en-US"/>
              <a:pPr>
                <a:defRPr/>
              </a:pPr>
              <a:t>2014年5月22日</a:t>
            </a:fld>
            <a:endParaRPr lang="en-US" altLang="zh-CN" dirty="0"/>
          </a:p>
        </p:txBody>
      </p:sp>
      <p:sp>
        <p:nvSpPr>
          <p:cNvPr id="14340" name="页脚占位符 4"/>
          <p:cNvSpPr>
            <a:spLocks noGrp="1"/>
          </p:cNvSpPr>
          <p:nvPr>
            <p:ph type="ftr" sz="quarter" idx="4294967295"/>
          </p:nvPr>
        </p:nvSpPr>
        <p:spPr bwMode="auto">
          <a:xfrm>
            <a:off x="2195513" y="6237288"/>
            <a:ext cx="5400675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/>
            <a:endParaRPr lang="en-US" altLang="zh-CN" sz="1200">
              <a:latin typeface="Garamond" pitchFamily="18" charset="0"/>
            </a:endParaRPr>
          </a:p>
          <a:p>
            <a:pPr algn="ctr"/>
            <a:endParaRPr lang="en-US" altLang="zh-CN" sz="1200">
              <a:latin typeface="Garamond" pitchFamily="18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B319DB6-06E3-48DE-BEFB-6D169BE6B285}" type="slidenum">
              <a:rPr lang="en-US" altLang="zh-CN"/>
              <a:pPr>
                <a:defRPr/>
              </a:pPr>
              <a:t>11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标题 1"/>
          <p:cNvSpPr>
            <a:spLocks noGrp="1"/>
          </p:cNvSpPr>
          <p:nvPr>
            <p:ph type="title"/>
          </p:nvPr>
        </p:nvSpPr>
        <p:spPr>
          <a:xfrm>
            <a:off x="395288" y="260350"/>
            <a:ext cx="8229600" cy="1139825"/>
          </a:xfrm>
        </p:spPr>
        <p:txBody>
          <a:bodyPr/>
          <a:lstStyle/>
          <a:p>
            <a:pPr eaLnBrk="1" hangingPunct="1"/>
            <a:r>
              <a:rPr lang="en-US" altLang="zh-CN" sz="4200" b="0" cap="none" smtClean="0">
                <a:latin typeface="Garamond" pitchFamily="18" charset="0"/>
                <a:ea typeface="宋体" charset="-122"/>
              </a:rPr>
              <a:t>ifconfig </a:t>
            </a:r>
            <a:r>
              <a:rPr lang="zh-CN" altLang="en-US" sz="4200" b="0" cap="none" smtClean="0">
                <a:latin typeface="Garamond" pitchFamily="18" charset="0"/>
                <a:ea typeface="宋体" charset="-122"/>
              </a:rPr>
              <a:t>命令</a:t>
            </a:r>
          </a:p>
        </p:txBody>
      </p:sp>
      <p:sp>
        <p:nvSpPr>
          <p:cNvPr id="15362" name="内容占位符 2"/>
          <p:cNvSpPr>
            <a:spLocks noGrp="1"/>
          </p:cNvSpPr>
          <p:nvPr>
            <p:ph idx="1"/>
          </p:nvPr>
        </p:nvSpPr>
        <p:spPr>
          <a:xfrm>
            <a:off x="457200" y="1412875"/>
            <a:ext cx="8229600" cy="4718050"/>
          </a:xfrm>
        </p:spPr>
        <p:txBody>
          <a:bodyPr anchor="t"/>
          <a:lstStyle/>
          <a:p>
            <a:pPr marL="342900" indent="-342900" eaLnBrk="1" hangingPunct="1">
              <a:buFont typeface="Wingdings" pitchFamily="2" charset="2"/>
              <a:buChar char="n"/>
            </a:pPr>
            <a:r>
              <a:rPr lang="en-US" altLang="zh-CN" sz="3000" smtClean="0">
                <a:ea typeface="宋体" charset="-122"/>
              </a:rPr>
              <a:t>ifconfig</a:t>
            </a:r>
            <a:r>
              <a:rPr lang="zh-CN" altLang="en-US" sz="3000" smtClean="0">
                <a:ea typeface="宋体" charset="-122"/>
              </a:rPr>
              <a:t>命令可以临时地设置网络接口的</a:t>
            </a:r>
            <a:r>
              <a:rPr lang="en-US" altLang="zh-CN" sz="3000" smtClean="0">
                <a:ea typeface="宋体" charset="-122"/>
              </a:rPr>
              <a:t>IP</a:t>
            </a:r>
            <a:r>
              <a:rPr lang="zh-CN" altLang="en-US" sz="3000" smtClean="0">
                <a:ea typeface="宋体" charset="-122"/>
              </a:rPr>
              <a:t>参数</a:t>
            </a:r>
            <a:endParaRPr lang="en-US" altLang="zh-CN" sz="3000" smtClean="0">
              <a:ea typeface="宋体" charset="-122"/>
            </a:endParaRPr>
          </a:p>
          <a:p>
            <a:pPr marL="342900" indent="-342900" eaLnBrk="1" hangingPunct="1">
              <a:buFont typeface="Wingdings" pitchFamily="2" charset="2"/>
              <a:buChar char="n"/>
            </a:pPr>
            <a:r>
              <a:rPr lang="zh-CN" altLang="en-US" sz="3000" smtClean="0">
                <a:ea typeface="宋体" charset="-122"/>
              </a:rPr>
              <a:t>格式</a:t>
            </a:r>
            <a:endParaRPr lang="en-US" altLang="zh-CN" sz="3000" smtClean="0">
              <a:ea typeface="宋体" charset="-122"/>
            </a:endParaRPr>
          </a:p>
          <a:p>
            <a:pPr marL="669925" lvl="1" indent="-325438" eaLnBrk="1" hangingPunct="1">
              <a:buFont typeface="Wingdings" pitchFamily="2" charset="2"/>
              <a:buChar char="q"/>
            </a:pPr>
            <a:r>
              <a:rPr lang="en-US" altLang="zh-CN" sz="2400" smtClean="0">
                <a:solidFill>
                  <a:srgbClr val="28571F"/>
                </a:solidFill>
                <a:ea typeface="宋体" charset="-122"/>
              </a:rPr>
              <a:t>ifconfig &lt;</a:t>
            </a:r>
            <a:r>
              <a:rPr lang="zh-CN" altLang="en-US" sz="2400" smtClean="0">
                <a:solidFill>
                  <a:srgbClr val="28571F"/>
                </a:solidFill>
                <a:ea typeface="宋体" charset="-122"/>
              </a:rPr>
              <a:t>网络接口</a:t>
            </a:r>
            <a:r>
              <a:rPr lang="en-US" altLang="zh-CN" sz="2400" smtClean="0">
                <a:solidFill>
                  <a:srgbClr val="28571F"/>
                </a:solidFill>
                <a:ea typeface="宋体" charset="-122"/>
              </a:rPr>
              <a:t>&gt; &lt;IP</a:t>
            </a:r>
            <a:r>
              <a:rPr lang="zh-CN" altLang="en-US" sz="2400" smtClean="0">
                <a:solidFill>
                  <a:srgbClr val="28571F"/>
                </a:solidFill>
                <a:ea typeface="宋体" charset="-122"/>
              </a:rPr>
              <a:t>地址</a:t>
            </a:r>
            <a:r>
              <a:rPr lang="en-US" altLang="zh-CN" sz="2400" smtClean="0">
                <a:solidFill>
                  <a:srgbClr val="28571F"/>
                </a:solidFill>
                <a:ea typeface="宋体" charset="-122"/>
              </a:rPr>
              <a:t>&gt; </a:t>
            </a:r>
          </a:p>
          <a:p>
            <a:pPr marL="669925" lvl="1" indent="-325438" eaLnBrk="1" hangingPunct="1"/>
            <a:r>
              <a:rPr lang="en-US" altLang="zh-CN" sz="2400" smtClean="0">
                <a:solidFill>
                  <a:srgbClr val="28571F"/>
                </a:solidFill>
                <a:ea typeface="宋体" charset="-122"/>
              </a:rPr>
              <a:t>		[Mask &lt;</a:t>
            </a:r>
            <a:r>
              <a:rPr lang="zh-CN" altLang="en-US" sz="2400" smtClean="0">
                <a:solidFill>
                  <a:srgbClr val="28571F"/>
                </a:solidFill>
                <a:ea typeface="宋体" charset="-122"/>
              </a:rPr>
              <a:t>子网掩码</a:t>
            </a:r>
            <a:r>
              <a:rPr lang="en-US" altLang="zh-CN" sz="2400" smtClean="0">
                <a:solidFill>
                  <a:srgbClr val="28571F"/>
                </a:solidFill>
                <a:ea typeface="宋体" charset="-122"/>
              </a:rPr>
              <a:t>&gt;] [Broadcast &lt;</a:t>
            </a:r>
            <a:r>
              <a:rPr lang="zh-CN" altLang="en-US" sz="2400" smtClean="0">
                <a:solidFill>
                  <a:srgbClr val="28571F"/>
                </a:solidFill>
                <a:ea typeface="宋体" charset="-122"/>
              </a:rPr>
              <a:t>广播地址</a:t>
            </a:r>
            <a:r>
              <a:rPr lang="en-US" altLang="zh-CN" sz="2400" smtClean="0">
                <a:solidFill>
                  <a:srgbClr val="28571F"/>
                </a:solidFill>
                <a:ea typeface="宋体" charset="-122"/>
              </a:rPr>
              <a:t>&gt;]</a:t>
            </a:r>
          </a:p>
          <a:p>
            <a:pPr marL="669925" lvl="1" indent="-325438" eaLnBrk="1" hangingPunct="1">
              <a:buFont typeface="Wingdings" pitchFamily="2" charset="2"/>
              <a:buChar char="q"/>
            </a:pPr>
            <a:r>
              <a:rPr lang="zh-CN" altLang="en-US" sz="2400" smtClean="0">
                <a:ea typeface="宋体" charset="-122"/>
              </a:rPr>
              <a:t>当</a:t>
            </a:r>
            <a:r>
              <a:rPr lang="en-US" altLang="zh-CN" sz="2400" smtClean="0">
                <a:ea typeface="宋体" charset="-122"/>
              </a:rPr>
              <a:t>IP</a:t>
            </a:r>
            <a:r>
              <a:rPr lang="zh-CN" altLang="en-US" sz="2400" smtClean="0">
                <a:ea typeface="宋体" charset="-122"/>
              </a:rPr>
              <a:t>地址使用标准</a:t>
            </a:r>
            <a:r>
              <a:rPr lang="en-US" altLang="zh-CN" sz="2400" smtClean="0">
                <a:ea typeface="宋体" charset="-122"/>
              </a:rPr>
              <a:t>A</a:t>
            </a:r>
            <a:r>
              <a:rPr lang="zh-CN" altLang="en-US" sz="2400" smtClean="0">
                <a:ea typeface="宋体" charset="-122"/>
              </a:rPr>
              <a:t>、</a:t>
            </a:r>
            <a:r>
              <a:rPr lang="en-US" altLang="zh-CN" sz="2400" smtClean="0">
                <a:ea typeface="宋体" charset="-122"/>
              </a:rPr>
              <a:t>B</a:t>
            </a:r>
            <a:r>
              <a:rPr lang="zh-CN" altLang="en-US" sz="2400" smtClean="0">
                <a:ea typeface="宋体" charset="-122"/>
              </a:rPr>
              <a:t>、</a:t>
            </a:r>
            <a:r>
              <a:rPr lang="en-US" altLang="zh-CN" sz="2400" smtClean="0">
                <a:ea typeface="宋体" charset="-122"/>
              </a:rPr>
              <a:t>C</a:t>
            </a:r>
            <a:r>
              <a:rPr lang="zh-CN" altLang="en-US" sz="2400" smtClean="0">
                <a:ea typeface="宋体" charset="-122"/>
              </a:rPr>
              <a:t>类地址时，广播地址和子网掩码可以省略</a:t>
            </a:r>
            <a:endParaRPr lang="en-US" altLang="zh-CN" sz="2400" smtClean="0">
              <a:ea typeface="宋体" charset="-122"/>
            </a:endParaRPr>
          </a:p>
          <a:p>
            <a:pPr marL="342900" indent="-342900" eaLnBrk="1" hangingPunct="1">
              <a:buFont typeface="Wingdings" pitchFamily="2" charset="2"/>
              <a:buChar char="n"/>
            </a:pPr>
            <a:r>
              <a:rPr lang="zh-CN" altLang="en-US" sz="2800" smtClean="0">
                <a:ea typeface="宋体" charset="-122"/>
              </a:rPr>
              <a:t>举例</a:t>
            </a:r>
            <a:endParaRPr lang="en-US" altLang="zh-CN" sz="2800" smtClean="0">
              <a:ea typeface="宋体" charset="-122"/>
            </a:endParaRPr>
          </a:p>
          <a:p>
            <a:pPr marL="669925" lvl="1" indent="-325438" eaLnBrk="1" hangingPunct="1"/>
            <a:r>
              <a:rPr lang="en-US" altLang="zh-CN" sz="2000" smtClean="0">
                <a:solidFill>
                  <a:srgbClr val="28571F"/>
                </a:solidFill>
                <a:ea typeface="宋体" charset="-122"/>
              </a:rPr>
              <a:t># ifconfig eth0 10.0.0.10 Mask 255.255.255.0 Broadcast 10.0.0.255</a:t>
            </a:r>
          </a:p>
          <a:p>
            <a:pPr marL="669925" lvl="1" indent="-325438" eaLnBrk="1" hangingPunct="1"/>
            <a:r>
              <a:rPr lang="en-US" altLang="zh-CN" sz="2000" smtClean="0">
                <a:solidFill>
                  <a:srgbClr val="28571F"/>
                </a:solidFill>
                <a:ea typeface="宋体" charset="-122"/>
              </a:rPr>
              <a:t># ifconfig eth0 192.168.0.10 </a:t>
            </a:r>
          </a:p>
          <a:p>
            <a:pPr marL="669925" lvl="1" indent="-325438" eaLnBrk="1" hangingPunct="1"/>
            <a:r>
              <a:rPr lang="en-US" altLang="zh-CN" sz="2000" smtClean="0">
                <a:solidFill>
                  <a:srgbClr val="28571F"/>
                </a:solidFill>
                <a:ea typeface="宋体" charset="-122"/>
              </a:rPr>
              <a:t># ifconfig eth0:0 192.168.1.10</a:t>
            </a:r>
            <a:endParaRPr lang="zh-CN" altLang="en-US" sz="2000" smtClean="0">
              <a:solidFill>
                <a:srgbClr val="28571F"/>
              </a:solidFill>
              <a:ea typeface="宋体" charset="-122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0D3B9178-496E-49B4-BBFB-87BA11AA6CC7}" type="datetime2">
              <a:rPr lang="zh-CN" altLang="en-US"/>
              <a:pPr>
                <a:defRPr/>
              </a:pPr>
              <a:t>2014年5月22日</a:t>
            </a:fld>
            <a:endParaRPr lang="en-US" altLang="zh-CN" dirty="0"/>
          </a:p>
        </p:txBody>
      </p:sp>
      <p:sp>
        <p:nvSpPr>
          <p:cNvPr id="15364" name="页脚占位符 4"/>
          <p:cNvSpPr>
            <a:spLocks noGrp="1"/>
          </p:cNvSpPr>
          <p:nvPr>
            <p:ph type="ftr" sz="quarter" idx="4294967295"/>
          </p:nvPr>
        </p:nvSpPr>
        <p:spPr bwMode="auto">
          <a:xfrm>
            <a:off x="2195513" y="6237288"/>
            <a:ext cx="5400675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/>
            <a:endParaRPr lang="en-US" altLang="zh-CN" sz="1200">
              <a:latin typeface="Garamond" pitchFamily="18" charset="0"/>
            </a:endParaRPr>
          </a:p>
          <a:p>
            <a:pPr algn="ctr"/>
            <a:endParaRPr lang="en-US" altLang="zh-CN" sz="1200">
              <a:latin typeface="Garamond" pitchFamily="18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E0AE7C1-C00A-4C0C-9622-B6C5F68A9524}" type="slidenum">
              <a:rPr lang="en-US" altLang="zh-CN"/>
              <a:pPr>
                <a:defRPr/>
              </a:pPr>
              <a:t>12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标题 1"/>
          <p:cNvSpPr>
            <a:spLocks noGrp="1"/>
          </p:cNvSpPr>
          <p:nvPr>
            <p:ph type="title"/>
          </p:nvPr>
        </p:nvSpPr>
        <p:spPr>
          <a:xfrm>
            <a:off x="395288" y="260350"/>
            <a:ext cx="8229600" cy="1139825"/>
          </a:xfrm>
        </p:spPr>
        <p:txBody>
          <a:bodyPr/>
          <a:lstStyle/>
          <a:p>
            <a:pPr eaLnBrk="1" hangingPunct="1"/>
            <a:r>
              <a:rPr lang="zh-CN" altLang="en-US" sz="4200" b="0" cap="none" smtClean="0">
                <a:latin typeface="Garamond" pitchFamily="18" charset="0"/>
                <a:ea typeface="宋体" charset="-122"/>
              </a:rPr>
              <a:t>查看</a:t>
            </a:r>
            <a:r>
              <a:rPr lang="en-US" altLang="zh-CN" sz="4200" b="0" cap="none" smtClean="0">
                <a:latin typeface="Garamond" pitchFamily="18" charset="0"/>
                <a:ea typeface="宋体" charset="-122"/>
              </a:rPr>
              <a:t>Linux</a:t>
            </a:r>
            <a:r>
              <a:rPr lang="zh-CN" altLang="en-US" sz="4200" b="0" cap="none" smtClean="0">
                <a:latin typeface="Garamond" pitchFamily="18" charset="0"/>
                <a:ea typeface="宋体" charset="-122"/>
              </a:rPr>
              <a:t>内核路由表</a:t>
            </a:r>
          </a:p>
        </p:txBody>
      </p:sp>
      <p:sp>
        <p:nvSpPr>
          <p:cNvPr id="16386" name="内容占位符 2"/>
          <p:cNvSpPr>
            <a:spLocks noGrp="1"/>
          </p:cNvSpPr>
          <p:nvPr>
            <p:ph idx="1"/>
          </p:nvPr>
        </p:nvSpPr>
        <p:spPr>
          <a:xfrm>
            <a:off x="457200" y="1484313"/>
            <a:ext cx="8229600" cy="4710112"/>
          </a:xfrm>
        </p:spPr>
        <p:txBody>
          <a:bodyPr anchor="t"/>
          <a:lstStyle/>
          <a:p>
            <a:pPr marL="342900" indent="-342900" eaLnBrk="1" hangingPunct="1">
              <a:buFont typeface="Wingdings" pitchFamily="2" charset="2"/>
              <a:buChar char="n"/>
            </a:pPr>
            <a:r>
              <a:rPr lang="zh-CN" altLang="en-US" sz="3000" smtClean="0">
                <a:ea typeface="宋体" charset="-122"/>
              </a:rPr>
              <a:t>查看路由</a:t>
            </a:r>
            <a:endParaRPr lang="en-US" altLang="zh-CN" sz="3000" smtClean="0">
              <a:ea typeface="宋体" charset="-122"/>
            </a:endParaRPr>
          </a:p>
          <a:p>
            <a:pPr marL="342900" indent="-342900" eaLnBrk="1" hangingPunct="1">
              <a:buFont typeface="Wingdings" pitchFamily="2" charset="2"/>
              <a:buChar char="n"/>
            </a:pPr>
            <a:endParaRPr lang="en-US" altLang="zh-CN" sz="3000" smtClean="0">
              <a:ea typeface="宋体" charset="-122"/>
            </a:endParaRPr>
          </a:p>
          <a:p>
            <a:pPr marL="342900" indent="-342900" eaLnBrk="1" hangingPunct="1">
              <a:buFont typeface="Wingdings" pitchFamily="2" charset="2"/>
              <a:buChar char="n"/>
            </a:pPr>
            <a:endParaRPr lang="en-US" altLang="zh-CN" sz="3000" smtClean="0">
              <a:ea typeface="宋体" charset="-122"/>
            </a:endParaRPr>
          </a:p>
          <a:p>
            <a:pPr marL="342900" indent="-342900" eaLnBrk="1" hangingPunct="1">
              <a:buFont typeface="Wingdings" pitchFamily="2" charset="2"/>
              <a:buChar char="n"/>
            </a:pPr>
            <a:endParaRPr lang="en-US" altLang="zh-CN" sz="3000" smtClean="0">
              <a:ea typeface="宋体" charset="-122"/>
            </a:endParaRPr>
          </a:p>
          <a:p>
            <a:pPr marL="342900" indent="-342900" eaLnBrk="1" hangingPunct="1">
              <a:buFont typeface="Wingdings" pitchFamily="2" charset="2"/>
              <a:buChar char="n"/>
            </a:pPr>
            <a:endParaRPr lang="en-US" altLang="zh-CN" sz="3000" smtClean="0">
              <a:ea typeface="宋体" charset="-122"/>
            </a:endParaRPr>
          </a:p>
          <a:p>
            <a:pPr marL="342900" indent="-342900" eaLnBrk="1" hangingPunct="1">
              <a:buFont typeface="Wingdings" pitchFamily="2" charset="2"/>
              <a:buChar char="n"/>
            </a:pPr>
            <a:r>
              <a:rPr lang="zh-CN" altLang="en-US" sz="3000" smtClean="0">
                <a:ea typeface="宋体" charset="-122"/>
              </a:rPr>
              <a:t>路由的种类</a:t>
            </a:r>
            <a:endParaRPr lang="en-US" altLang="zh-CN" sz="3000" smtClean="0">
              <a:ea typeface="宋体" charset="-122"/>
            </a:endParaRPr>
          </a:p>
          <a:p>
            <a:pPr marL="669925" lvl="1" indent="-325438" eaLnBrk="1" hangingPunct="1">
              <a:buFont typeface="Wingdings" pitchFamily="2" charset="2"/>
              <a:buChar char="q"/>
            </a:pPr>
            <a:r>
              <a:rPr lang="zh-CN" altLang="en-US" sz="2600" smtClean="0">
                <a:ea typeface="宋体" charset="-122"/>
              </a:rPr>
              <a:t>到主机的路由</a:t>
            </a:r>
            <a:endParaRPr lang="en-US" altLang="zh-CN" sz="2600" smtClean="0">
              <a:ea typeface="宋体" charset="-122"/>
            </a:endParaRPr>
          </a:p>
          <a:p>
            <a:pPr marL="669925" lvl="1" indent="-325438" eaLnBrk="1" hangingPunct="1">
              <a:buFont typeface="Wingdings" pitchFamily="2" charset="2"/>
              <a:buChar char="q"/>
            </a:pPr>
            <a:r>
              <a:rPr lang="zh-CN" altLang="en-US" sz="2600" smtClean="0">
                <a:ea typeface="宋体" charset="-122"/>
              </a:rPr>
              <a:t>到网络的路由</a:t>
            </a:r>
            <a:endParaRPr lang="en-US" altLang="zh-CN" sz="2600" smtClean="0">
              <a:ea typeface="宋体" charset="-122"/>
            </a:endParaRPr>
          </a:p>
          <a:p>
            <a:pPr marL="669925" lvl="1" indent="-325438" eaLnBrk="1" hangingPunct="1">
              <a:buFont typeface="Wingdings" pitchFamily="2" charset="2"/>
              <a:buChar char="q"/>
            </a:pPr>
            <a:r>
              <a:rPr lang="zh-CN" altLang="en-US" sz="2600" smtClean="0">
                <a:ea typeface="宋体" charset="-122"/>
              </a:rPr>
              <a:t>默认网关</a:t>
            </a:r>
            <a:endParaRPr lang="en-US" altLang="zh-CN" sz="2600" smtClean="0">
              <a:ea typeface="宋体" charset="-122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0D3B9178-496E-49B4-BBFB-87BA11AA6CC7}" type="datetime2">
              <a:rPr lang="zh-CN" altLang="en-US"/>
              <a:pPr>
                <a:defRPr/>
              </a:pPr>
              <a:t>2014年5月22日</a:t>
            </a:fld>
            <a:endParaRPr lang="en-US" altLang="zh-CN" dirty="0"/>
          </a:p>
        </p:txBody>
      </p:sp>
      <p:sp>
        <p:nvSpPr>
          <p:cNvPr id="16388" name="页脚占位符 4"/>
          <p:cNvSpPr>
            <a:spLocks noGrp="1"/>
          </p:cNvSpPr>
          <p:nvPr>
            <p:ph type="ftr" sz="quarter" idx="4294967295"/>
          </p:nvPr>
        </p:nvSpPr>
        <p:spPr bwMode="auto">
          <a:xfrm>
            <a:off x="2195513" y="6237288"/>
            <a:ext cx="5400675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/>
            <a:endParaRPr lang="en-US" altLang="zh-CN" sz="1200">
              <a:latin typeface="Garamond" pitchFamily="18" charset="0"/>
            </a:endParaRPr>
          </a:p>
          <a:p>
            <a:pPr algn="ctr"/>
            <a:endParaRPr lang="en-US" altLang="zh-CN" sz="1200">
              <a:latin typeface="Garamond" pitchFamily="18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998F354-9CBE-44FA-A459-D90F57F0223E}" type="slidenum">
              <a:rPr lang="en-US" altLang="zh-CN"/>
              <a:pPr>
                <a:defRPr/>
              </a:pPr>
              <a:t>13</a:t>
            </a:fld>
            <a:endParaRPr lang="en-US" altLang="zh-CN" dirty="0"/>
          </a:p>
        </p:txBody>
      </p:sp>
      <p:sp>
        <p:nvSpPr>
          <p:cNvPr id="7" name="TextBox 6"/>
          <p:cNvSpPr txBox="1"/>
          <p:nvPr/>
        </p:nvSpPr>
        <p:spPr>
          <a:xfrm>
            <a:off x="107950" y="2133600"/>
            <a:ext cx="8891588" cy="20145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dirty="0">
                <a:solidFill>
                  <a:schemeClr val="accent6">
                    <a:lumMod val="75000"/>
                  </a:schemeClr>
                </a:solidFill>
                <a:latin typeface="Consolas" pitchFamily="49" charset="0"/>
                <a:cs typeface="Consolas" pitchFamily="49" charset="0"/>
              </a:rPr>
              <a:t># route</a:t>
            </a:r>
          </a:p>
          <a:p>
            <a:pPr>
              <a:defRPr/>
            </a:pPr>
            <a:r>
              <a:rPr lang="en-US" altLang="zh-CN" dirty="0">
                <a:latin typeface="Consolas" pitchFamily="49" charset="0"/>
                <a:cs typeface="Consolas" pitchFamily="49" charset="0"/>
              </a:rPr>
              <a:t>Kernel IP routing table</a:t>
            </a:r>
          </a:p>
          <a:p>
            <a:pPr>
              <a:defRPr/>
            </a:pPr>
            <a:r>
              <a:rPr lang="en-US" altLang="zh-CN" dirty="0">
                <a:latin typeface="Consolas" pitchFamily="49" charset="0"/>
                <a:cs typeface="Consolas" pitchFamily="49" charset="0"/>
              </a:rPr>
              <a:t>Destination  Gateway      </a:t>
            </a:r>
            <a:r>
              <a:rPr lang="en-US" altLang="zh-CN" dirty="0" err="1">
                <a:latin typeface="Consolas" pitchFamily="49" charset="0"/>
                <a:cs typeface="Consolas" pitchFamily="49" charset="0"/>
              </a:rPr>
              <a:t>Genmask</a:t>
            </a:r>
            <a:r>
              <a:rPr lang="en-US" altLang="zh-CN" dirty="0">
                <a:latin typeface="Consolas" pitchFamily="49" charset="0"/>
                <a:cs typeface="Consolas" pitchFamily="49" charset="0"/>
              </a:rPr>
              <a:t>         Flags Metric Ref Use </a:t>
            </a:r>
            <a:r>
              <a:rPr lang="en-US" altLang="zh-CN" dirty="0" err="1">
                <a:latin typeface="Consolas" pitchFamily="49" charset="0"/>
                <a:cs typeface="Consolas" pitchFamily="49" charset="0"/>
              </a:rPr>
              <a:t>Iface</a:t>
            </a:r>
            <a:endParaRPr lang="en-US" altLang="zh-CN" dirty="0">
              <a:latin typeface="Consolas" pitchFamily="49" charset="0"/>
              <a:cs typeface="Consolas" pitchFamily="49" charset="0"/>
            </a:endParaRPr>
          </a:p>
          <a:p>
            <a:pPr>
              <a:defRPr/>
            </a:pPr>
            <a:r>
              <a:rPr lang="en-US" altLang="zh-CN" dirty="0">
                <a:latin typeface="Consolas" pitchFamily="49" charset="0"/>
                <a:cs typeface="Consolas" pitchFamily="49" charset="0"/>
              </a:rPr>
              <a:t>192.168.0.0  *            255.255.255.0   U     0      0     0 eth0</a:t>
            </a:r>
          </a:p>
          <a:p>
            <a:pPr>
              <a:defRPr/>
            </a:pPr>
            <a:r>
              <a:rPr lang="en-US" altLang="zh-CN" dirty="0">
                <a:latin typeface="Consolas" pitchFamily="49" charset="0"/>
                <a:cs typeface="Consolas" pitchFamily="49" charset="0"/>
              </a:rPr>
              <a:t>192.168.1.0  *            255.255.255.0   U     0      0     0 eth1</a:t>
            </a:r>
          </a:p>
          <a:p>
            <a:pPr>
              <a:defRPr/>
            </a:pPr>
            <a:r>
              <a:rPr lang="en-US" altLang="zh-CN" dirty="0">
                <a:latin typeface="Consolas" pitchFamily="49" charset="0"/>
                <a:cs typeface="Consolas" pitchFamily="49" charset="0"/>
              </a:rPr>
              <a:t>192.19.12    192.168.1.1  255.255.255.0   U     0      0     0 eth1</a:t>
            </a:r>
          </a:p>
          <a:p>
            <a:pPr>
              <a:defRPr/>
            </a:pPr>
            <a:r>
              <a:rPr lang="en-US" altLang="zh-CN" dirty="0">
                <a:latin typeface="Consolas" pitchFamily="49" charset="0"/>
                <a:cs typeface="Consolas" pitchFamily="49" charset="0"/>
              </a:rPr>
              <a:t>default      </a:t>
            </a:r>
            <a:r>
              <a:rPr lang="en-US" altLang="zh-CN" dirty="0" err="1">
                <a:latin typeface="Consolas" pitchFamily="49" charset="0"/>
                <a:cs typeface="Consolas" pitchFamily="49" charset="0"/>
              </a:rPr>
              <a:t>localhost</a:t>
            </a:r>
            <a:r>
              <a:rPr lang="en-US" altLang="zh-CN" dirty="0">
                <a:latin typeface="Consolas" pitchFamily="49" charset="0"/>
                <a:cs typeface="Consolas" pitchFamily="49" charset="0"/>
              </a:rPr>
              <a:t>    0.0.0.0         UG    0      0     0 eth0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标题 1"/>
          <p:cNvSpPr>
            <a:spLocks noGrp="1"/>
          </p:cNvSpPr>
          <p:nvPr>
            <p:ph type="title"/>
          </p:nvPr>
        </p:nvSpPr>
        <p:spPr>
          <a:xfrm>
            <a:off x="395288" y="260350"/>
            <a:ext cx="8229600" cy="1139825"/>
          </a:xfrm>
        </p:spPr>
        <p:txBody>
          <a:bodyPr/>
          <a:lstStyle/>
          <a:p>
            <a:pPr eaLnBrk="1" hangingPunct="1"/>
            <a:r>
              <a:rPr lang="en-US" altLang="zh-CN" sz="4200" b="0" cap="none" smtClean="0">
                <a:latin typeface="Garamond" pitchFamily="18" charset="0"/>
                <a:ea typeface="宋体" charset="-122"/>
              </a:rPr>
              <a:t>route</a:t>
            </a:r>
            <a:r>
              <a:rPr lang="zh-CN" altLang="en-US" sz="4200" b="0" cap="none" smtClean="0">
                <a:latin typeface="Garamond" pitchFamily="18" charset="0"/>
                <a:ea typeface="宋体" charset="-122"/>
              </a:rPr>
              <a:t>命令</a:t>
            </a:r>
          </a:p>
        </p:txBody>
      </p:sp>
      <p:sp>
        <p:nvSpPr>
          <p:cNvPr id="17410" name="内容占位符 2"/>
          <p:cNvSpPr>
            <a:spLocks noGrp="1"/>
          </p:cNvSpPr>
          <p:nvPr>
            <p:ph idx="1"/>
          </p:nvPr>
        </p:nvSpPr>
        <p:spPr>
          <a:xfrm>
            <a:off x="457200" y="1196975"/>
            <a:ext cx="8435975" cy="4933950"/>
          </a:xfrm>
        </p:spPr>
        <p:txBody>
          <a:bodyPr anchor="t"/>
          <a:lstStyle/>
          <a:p>
            <a:pPr marL="342900" indent="-342900" eaLnBrk="1" hangingPunct="1">
              <a:buFont typeface="Wingdings" pitchFamily="2" charset="2"/>
              <a:buChar char="n"/>
            </a:pPr>
            <a:r>
              <a:rPr lang="en-US" altLang="zh-CN" sz="3000" smtClean="0">
                <a:ea typeface="宋体" charset="-122"/>
              </a:rPr>
              <a:t>route</a:t>
            </a:r>
            <a:r>
              <a:rPr lang="zh-CN" altLang="en-US" sz="3000" smtClean="0">
                <a:ea typeface="宋体" charset="-122"/>
              </a:rPr>
              <a:t>命令可以临时地设置内核路由表</a:t>
            </a:r>
            <a:endParaRPr lang="en-US" altLang="zh-CN" sz="3000" smtClean="0">
              <a:ea typeface="宋体" charset="-122"/>
            </a:endParaRPr>
          </a:p>
          <a:p>
            <a:pPr marL="342900" indent="-342900" eaLnBrk="1" hangingPunct="1">
              <a:buFont typeface="Wingdings" pitchFamily="2" charset="2"/>
              <a:buChar char="n"/>
            </a:pPr>
            <a:r>
              <a:rPr lang="zh-CN" altLang="en-US" sz="3000" smtClean="0">
                <a:ea typeface="宋体" charset="-122"/>
              </a:rPr>
              <a:t>格式</a:t>
            </a:r>
            <a:endParaRPr lang="en-US" altLang="zh-CN" sz="3000" smtClean="0">
              <a:ea typeface="宋体" charset="-122"/>
            </a:endParaRPr>
          </a:p>
          <a:p>
            <a:pPr marL="669925" lvl="1" indent="-325438" eaLnBrk="1" hangingPunct="1"/>
            <a:r>
              <a:rPr lang="en-US" altLang="zh-CN" sz="2600" smtClean="0">
                <a:solidFill>
                  <a:srgbClr val="28571F"/>
                </a:solidFill>
                <a:ea typeface="宋体" charset="-122"/>
              </a:rPr>
              <a:t>route </a:t>
            </a:r>
            <a:r>
              <a:rPr lang="en-US" altLang="zh-CN" sz="2600" smtClean="0">
                <a:solidFill>
                  <a:srgbClr val="C00000"/>
                </a:solidFill>
                <a:ea typeface="宋体" charset="-122"/>
              </a:rPr>
              <a:t>add</a:t>
            </a:r>
            <a:r>
              <a:rPr lang="en-US" altLang="zh-CN" sz="2600" smtClean="0">
                <a:solidFill>
                  <a:srgbClr val="28571F"/>
                </a:solidFill>
                <a:ea typeface="宋体" charset="-122"/>
              </a:rPr>
              <a:t>|</a:t>
            </a:r>
            <a:r>
              <a:rPr lang="en-US" altLang="zh-CN" sz="2600" smtClean="0">
                <a:solidFill>
                  <a:srgbClr val="C00000"/>
                </a:solidFill>
                <a:ea typeface="宋体" charset="-122"/>
              </a:rPr>
              <a:t>del</a:t>
            </a:r>
            <a:r>
              <a:rPr lang="en-US" altLang="zh-CN" sz="2600" smtClean="0">
                <a:solidFill>
                  <a:srgbClr val="28571F"/>
                </a:solidFill>
                <a:ea typeface="宋体" charset="-122"/>
              </a:rPr>
              <a:t> [</a:t>
            </a:r>
            <a:r>
              <a:rPr lang="en-US" altLang="zh-CN" sz="2600" smtClean="0">
                <a:solidFill>
                  <a:srgbClr val="002060"/>
                </a:solidFill>
                <a:ea typeface="宋体" charset="-122"/>
              </a:rPr>
              <a:t>-net</a:t>
            </a:r>
            <a:r>
              <a:rPr lang="en-US" altLang="zh-CN" sz="2600" smtClean="0">
                <a:solidFill>
                  <a:srgbClr val="28571F"/>
                </a:solidFill>
                <a:ea typeface="宋体" charset="-122"/>
              </a:rPr>
              <a:t>|</a:t>
            </a:r>
            <a:r>
              <a:rPr lang="en-US" altLang="zh-CN" sz="2600" smtClean="0">
                <a:solidFill>
                  <a:srgbClr val="002060"/>
                </a:solidFill>
                <a:ea typeface="宋体" charset="-122"/>
              </a:rPr>
              <a:t>-host</a:t>
            </a:r>
            <a:r>
              <a:rPr lang="en-US" altLang="zh-CN" sz="2600" smtClean="0">
                <a:solidFill>
                  <a:srgbClr val="28571F"/>
                </a:solidFill>
                <a:ea typeface="宋体" charset="-122"/>
              </a:rPr>
              <a:t>] &lt;target [netmask Netmask]&gt; </a:t>
            </a:r>
          </a:p>
          <a:p>
            <a:pPr marL="669925" lvl="1" indent="-325438" eaLnBrk="1" hangingPunct="1"/>
            <a:r>
              <a:rPr lang="en-US" altLang="zh-CN" sz="2600" smtClean="0">
                <a:solidFill>
                  <a:srgbClr val="28571F"/>
                </a:solidFill>
                <a:ea typeface="宋体" charset="-122"/>
              </a:rPr>
              <a:t>		[gw Gateway] [[dev] Interface]</a:t>
            </a:r>
          </a:p>
          <a:p>
            <a:pPr marL="669925" lvl="1" indent="-325438" eaLnBrk="1" hangingPunct="1">
              <a:buFont typeface="Wingdings" pitchFamily="2" charset="2"/>
              <a:buChar char="q"/>
            </a:pPr>
            <a:r>
              <a:rPr lang="en-US" altLang="zh-CN" sz="2600" smtClean="0">
                <a:solidFill>
                  <a:srgbClr val="C00000"/>
                </a:solidFill>
                <a:ea typeface="宋体" charset="-122"/>
              </a:rPr>
              <a:t>add</a:t>
            </a:r>
            <a:r>
              <a:rPr lang="zh-CN" altLang="en-US" sz="2600" smtClean="0">
                <a:ea typeface="宋体" charset="-122"/>
              </a:rPr>
              <a:t>或</a:t>
            </a:r>
            <a:r>
              <a:rPr lang="en-US" altLang="zh-CN" sz="2600" smtClean="0">
                <a:solidFill>
                  <a:srgbClr val="C00000"/>
                </a:solidFill>
                <a:ea typeface="宋体" charset="-122"/>
              </a:rPr>
              <a:t>del</a:t>
            </a:r>
            <a:r>
              <a:rPr lang="zh-CN" altLang="en-US" sz="2600" smtClean="0">
                <a:solidFill>
                  <a:srgbClr val="28571F"/>
                </a:solidFill>
                <a:ea typeface="宋体" charset="-122"/>
              </a:rPr>
              <a:t>：</a:t>
            </a:r>
            <a:r>
              <a:rPr lang="zh-CN" altLang="en-US" sz="2600" smtClean="0">
                <a:ea typeface="宋体" charset="-122"/>
              </a:rPr>
              <a:t>表示添加或删除路由</a:t>
            </a:r>
            <a:endParaRPr lang="en-US" altLang="zh-CN" sz="2600" smtClean="0">
              <a:ea typeface="宋体" charset="-122"/>
            </a:endParaRPr>
          </a:p>
          <a:p>
            <a:pPr marL="669925" lvl="1" indent="-325438" eaLnBrk="1" hangingPunct="1">
              <a:buFont typeface="Wingdings" pitchFamily="2" charset="2"/>
              <a:buChar char="q"/>
            </a:pPr>
            <a:r>
              <a:rPr lang="en-US" altLang="zh-CN" sz="2600" smtClean="0">
                <a:solidFill>
                  <a:srgbClr val="002060"/>
                </a:solidFill>
                <a:ea typeface="宋体" charset="-122"/>
              </a:rPr>
              <a:t>-net</a:t>
            </a:r>
            <a:r>
              <a:rPr lang="zh-CN" altLang="en-US" sz="2600" smtClean="0">
                <a:ea typeface="宋体" charset="-122"/>
              </a:rPr>
              <a:t>或</a:t>
            </a:r>
            <a:r>
              <a:rPr lang="en-US" altLang="zh-CN" sz="2600" smtClean="0">
                <a:solidFill>
                  <a:srgbClr val="002060"/>
                </a:solidFill>
                <a:ea typeface="宋体" charset="-122"/>
              </a:rPr>
              <a:t>-host</a:t>
            </a:r>
            <a:r>
              <a:rPr lang="zh-CN" altLang="en-US" sz="2600" smtClean="0">
                <a:solidFill>
                  <a:srgbClr val="28571F"/>
                </a:solidFill>
                <a:ea typeface="宋体" charset="-122"/>
              </a:rPr>
              <a:t>：</a:t>
            </a:r>
            <a:r>
              <a:rPr lang="zh-CN" altLang="en-US" sz="2600" smtClean="0">
                <a:ea typeface="宋体" charset="-122"/>
              </a:rPr>
              <a:t>表示添加到主机或网络的路由</a:t>
            </a:r>
            <a:endParaRPr lang="en-US" altLang="zh-CN" sz="2600" smtClean="0">
              <a:ea typeface="宋体" charset="-122"/>
            </a:endParaRPr>
          </a:p>
          <a:p>
            <a:pPr marL="669925" lvl="1" indent="-325438" eaLnBrk="1" hangingPunct="1">
              <a:buFont typeface="Wingdings" pitchFamily="2" charset="2"/>
              <a:buChar char="q"/>
            </a:pPr>
            <a:r>
              <a:rPr lang="en-US" altLang="zh-CN" sz="2600" smtClean="0">
                <a:solidFill>
                  <a:srgbClr val="28571F"/>
                </a:solidFill>
                <a:ea typeface="宋体" charset="-122"/>
              </a:rPr>
              <a:t>target</a:t>
            </a:r>
            <a:r>
              <a:rPr lang="zh-CN" altLang="en-US" sz="2600" smtClean="0">
                <a:solidFill>
                  <a:srgbClr val="28571F"/>
                </a:solidFill>
                <a:ea typeface="宋体" charset="-122"/>
              </a:rPr>
              <a:t>：</a:t>
            </a:r>
            <a:r>
              <a:rPr lang="zh-CN" altLang="en-US" sz="2600" smtClean="0">
                <a:ea typeface="宋体" charset="-122"/>
              </a:rPr>
              <a:t>指定目标主机或网络地址，若目标为网络地址时，需使用 </a:t>
            </a:r>
            <a:r>
              <a:rPr lang="en-US" altLang="zh-CN" sz="2600" smtClean="0">
                <a:solidFill>
                  <a:srgbClr val="28571F"/>
                </a:solidFill>
                <a:ea typeface="宋体" charset="-122"/>
              </a:rPr>
              <a:t>netmask </a:t>
            </a:r>
            <a:r>
              <a:rPr lang="zh-CN" altLang="en-US" sz="2600" smtClean="0">
                <a:ea typeface="宋体" charset="-122"/>
              </a:rPr>
              <a:t>指定子网掩码</a:t>
            </a:r>
            <a:endParaRPr lang="en-US" altLang="zh-CN" sz="2600" smtClean="0">
              <a:ea typeface="宋体" charset="-122"/>
            </a:endParaRPr>
          </a:p>
          <a:p>
            <a:pPr marL="669925" lvl="1" indent="-325438" eaLnBrk="1" hangingPunct="1">
              <a:buFont typeface="Wingdings" pitchFamily="2" charset="2"/>
              <a:buChar char="q"/>
            </a:pPr>
            <a:r>
              <a:rPr lang="en-US" altLang="zh-CN" sz="2600" smtClean="0">
                <a:solidFill>
                  <a:srgbClr val="28571F"/>
                </a:solidFill>
                <a:ea typeface="宋体" charset="-122"/>
              </a:rPr>
              <a:t>gw</a:t>
            </a:r>
            <a:r>
              <a:rPr lang="zh-CN" altLang="en-US" sz="2600" smtClean="0">
                <a:solidFill>
                  <a:srgbClr val="28571F"/>
                </a:solidFill>
                <a:ea typeface="宋体" charset="-122"/>
              </a:rPr>
              <a:t>：</a:t>
            </a:r>
            <a:r>
              <a:rPr lang="zh-CN" altLang="en-US" sz="2600" smtClean="0">
                <a:ea typeface="宋体" charset="-122"/>
              </a:rPr>
              <a:t>用于指定网关的</a:t>
            </a:r>
            <a:r>
              <a:rPr lang="en-US" altLang="zh-CN" sz="2600" smtClean="0">
                <a:ea typeface="宋体" charset="-122"/>
              </a:rPr>
              <a:t>IP</a:t>
            </a:r>
            <a:r>
              <a:rPr lang="zh-CN" altLang="en-US" sz="2600" smtClean="0">
                <a:ea typeface="宋体" charset="-122"/>
              </a:rPr>
              <a:t>地址</a:t>
            </a:r>
            <a:endParaRPr lang="en-US" altLang="zh-CN" sz="2600" smtClean="0">
              <a:ea typeface="宋体" charset="-122"/>
            </a:endParaRPr>
          </a:p>
          <a:p>
            <a:pPr marL="669925" lvl="1" indent="-325438" eaLnBrk="1" hangingPunct="1">
              <a:buFont typeface="Wingdings" pitchFamily="2" charset="2"/>
              <a:buChar char="q"/>
            </a:pPr>
            <a:r>
              <a:rPr lang="en-US" altLang="zh-CN" sz="2600" smtClean="0">
                <a:solidFill>
                  <a:srgbClr val="28571F"/>
                </a:solidFill>
                <a:ea typeface="宋体" charset="-122"/>
              </a:rPr>
              <a:t>dev</a:t>
            </a:r>
            <a:r>
              <a:rPr lang="zh-CN" altLang="en-US" sz="2600" smtClean="0">
                <a:solidFill>
                  <a:srgbClr val="28571F"/>
                </a:solidFill>
                <a:ea typeface="宋体" charset="-122"/>
              </a:rPr>
              <a:t>：</a:t>
            </a:r>
            <a:r>
              <a:rPr lang="zh-CN" altLang="en-US" sz="2600" smtClean="0">
                <a:ea typeface="宋体" charset="-122"/>
              </a:rPr>
              <a:t>用于指定路由的网络接口（</a:t>
            </a:r>
            <a:r>
              <a:rPr lang="en-US" altLang="zh-CN" sz="2600" smtClean="0">
                <a:ea typeface="宋体" charset="-122"/>
              </a:rPr>
              <a:t>dev</a:t>
            </a:r>
            <a:r>
              <a:rPr lang="zh-CN" altLang="en-US" sz="2600" smtClean="0">
                <a:ea typeface="宋体" charset="-122"/>
              </a:rPr>
              <a:t>关键字可省略）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0D3B9178-496E-49B4-BBFB-87BA11AA6CC7}" type="datetime2">
              <a:rPr lang="zh-CN" altLang="en-US"/>
              <a:pPr>
                <a:defRPr/>
              </a:pPr>
              <a:t>2014年5月22日</a:t>
            </a:fld>
            <a:endParaRPr lang="en-US" altLang="zh-CN" dirty="0"/>
          </a:p>
        </p:txBody>
      </p:sp>
      <p:sp>
        <p:nvSpPr>
          <p:cNvPr id="17412" name="页脚占位符 4"/>
          <p:cNvSpPr>
            <a:spLocks noGrp="1"/>
          </p:cNvSpPr>
          <p:nvPr>
            <p:ph type="ftr" sz="quarter" idx="4294967295"/>
          </p:nvPr>
        </p:nvSpPr>
        <p:spPr bwMode="auto">
          <a:xfrm>
            <a:off x="2195513" y="6237288"/>
            <a:ext cx="5400675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/>
            <a:endParaRPr lang="en-US" altLang="zh-CN" sz="1200">
              <a:latin typeface="Garamond" pitchFamily="18" charset="0"/>
            </a:endParaRPr>
          </a:p>
          <a:p>
            <a:pPr algn="ctr"/>
            <a:endParaRPr lang="en-US" altLang="zh-CN" sz="1200">
              <a:latin typeface="Garamond" pitchFamily="18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7468712-8F67-440C-A29E-3DDB6D2A66F9}" type="slidenum">
              <a:rPr lang="en-US" altLang="zh-CN"/>
              <a:pPr>
                <a:defRPr/>
              </a:pPr>
              <a:t>14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标题 1"/>
          <p:cNvSpPr>
            <a:spLocks noGrp="1"/>
          </p:cNvSpPr>
          <p:nvPr>
            <p:ph type="title"/>
          </p:nvPr>
        </p:nvSpPr>
        <p:spPr>
          <a:xfrm>
            <a:off x="395288" y="260350"/>
            <a:ext cx="8229600" cy="1139825"/>
          </a:xfrm>
        </p:spPr>
        <p:txBody>
          <a:bodyPr/>
          <a:lstStyle/>
          <a:p>
            <a:pPr eaLnBrk="1" hangingPunct="1"/>
            <a:r>
              <a:rPr lang="en-US" altLang="zh-CN" sz="4200" b="0" cap="none" smtClean="0">
                <a:latin typeface="Garamond" pitchFamily="18" charset="0"/>
                <a:ea typeface="宋体" charset="-122"/>
              </a:rPr>
              <a:t>route</a:t>
            </a:r>
            <a:r>
              <a:rPr lang="zh-CN" altLang="en-US" sz="4200" b="0" cap="none" smtClean="0">
                <a:latin typeface="Garamond" pitchFamily="18" charset="0"/>
                <a:ea typeface="宋体" charset="-122"/>
              </a:rPr>
              <a:t>命令举例</a:t>
            </a:r>
            <a:r>
              <a:rPr lang="en-US" altLang="zh-CN" sz="4200" b="0" cap="none" smtClean="0">
                <a:latin typeface="Garamond" pitchFamily="18" charset="0"/>
                <a:ea typeface="宋体" charset="-122"/>
              </a:rPr>
              <a:t>—</a:t>
            </a:r>
            <a:r>
              <a:rPr lang="zh-CN" altLang="en-US" sz="4200" b="0" cap="none" smtClean="0">
                <a:latin typeface="Garamond" pitchFamily="18" charset="0"/>
                <a:ea typeface="宋体" charset="-122"/>
              </a:rPr>
              <a:t>添加路由</a:t>
            </a:r>
          </a:p>
        </p:txBody>
      </p:sp>
      <p:sp>
        <p:nvSpPr>
          <p:cNvPr id="18434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975" cy="4530725"/>
          </a:xfrm>
        </p:spPr>
        <p:txBody>
          <a:bodyPr anchor="t"/>
          <a:lstStyle/>
          <a:p>
            <a:pPr marL="342900" indent="-342900" eaLnBrk="1" hangingPunct="1">
              <a:buFont typeface="Wingdings" pitchFamily="2" charset="2"/>
              <a:buChar char="n"/>
            </a:pPr>
            <a:r>
              <a:rPr lang="zh-CN" altLang="en-US" sz="2800" smtClean="0">
                <a:ea typeface="宋体" charset="-122"/>
              </a:rPr>
              <a:t>添加到主机的路由</a:t>
            </a:r>
          </a:p>
          <a:p>
            <a:pPr marL="342900" indent="-342900" eaLnBrk="1" hangingPunct="1"/>
            <a:r>
              <a:rPr lang="en-US" altLang="zh-CN" smtClean="0">
                <a:solidFill>
                  <a:srgbClr val="28571F"/>
                </a:solidFill>
                <a:ea typeface="宋体" charset="-122"/>
              </a:rPr>
              <a:t># route </a:t>
            </a:r>
            <a:r>
              <a:rPr lang="en-US" altLang="zh-CN" smtClean="0">
                <a:solidFill>
                  <a:srgbClr val="C00000"/>
                </a:solidFill>
                <a:ea typeface="宋体" charset="-122"/>
              </a:rPr>
              <a:t>add</a:t>
            </a:r>
            <a:r>
              <a:rPr lang="en-US" altLang="zh-CN" smtClean="0">
                <a:solidFill>
                  <a:srgbClr val="28571F"/>
                </a:solidFill>
                <a:ea typeface="宋体" charset="-122"/>
              </a:rPr>
              <a:t> -host 192.168.1.2 dev eth0:0</a:t>
            </a:r>
          </a:p>
          <a:p>
            <a:pPr marL="342900" indent="-342900" eaLnBrk="1" hangingPunct="1"/>
            <a:r>
              <a:rPr lang="en-US" altLang="zh-CN" smtClean="0">
                <a:solidFill>
                  <a:srgbClr val="28571F"/>
                </a:solidFill>
                <a:ea typeface="宋体" charset="-122"/>
              </a:rPr>
              <a:t># route </a:t>
            </a:r>
            <a:r>
              <a:rPr lang="en-US" altLang="zh-CN" smtClean="0">
                <a:solidFill>
                  <a:srgbClr val="C00000"/>
                </a:solidFill>
                <a:ea typeface="宋体" charset="-122"/>
              </a:rPr>
              <a:t>add</a:t>
            </a:r>
            <a:r>
              <a:rPr lang="en-US" altLang="zh-CN" smtClean="0">
                <a:solidFill>
                  <a:srgbClr val="28571F"/>
                </a:solidFill>
                <a:ea typeface="宋体" charset="-122"/>
              </a:rPr>
              <a:t> -host 10.20.30.148 gw 10.20.30.40</a:t>
            </a:r>
          </a:p>
          <a:p>
            <a:pPr marL="342900" indent="-342900" eaLnBrk="1" hangingPunct="1">
              <a:buFont typeface="Wingdings" pitchFamily="2" charset="2"/>
              <a:buChar char="n"/>
            </a:pPr>
            <a:r>
              <a:rPr lang="zh-CN" altLang="en-US" sz="2800" smtClean="0">
                <a:ea typeface="宋体" charset="-122"/>
              </a:rPr>
              <a:t>添加到网络的路由</a:t>
            </a:r>
          </a:p>
          <a:p>
            <a:pPr marL="342900" indent="-342900" eaLnBrk="1" hangingPunct="1"/>
            <a:r>
              <a:rPr lang="en-US" altLang="zh-CN" smtClean="0">
                <a:solidFill>
                  <a:srgbClr val="28571F"/>
                </a:solidFill>
                <a:ea typeface="宋体" charset="-122"/>
              </a:rPr>
              <a:t># route</a:t>
            </a:r>
            <a:r>
              <a:rPr lang="en-US" altLang="zh-CN" smtClean="0">
                <a:solidFill>
                  <a:srgbClr val="C00000"/>
                </a:solidFill>
                <a:ea typeface="宋体" charset="-122"/>
              </a:rPr>
              <a:t> add </a:t>
            </a:r>
            <a:r>
              <a:rPr lang="en-US" altLang="zh-CN" smtClean="0">
                <a:solidFill>
                  <a:srgbClr val="28571F"/>
                </a:solidFill>
                <a:ea typeface="宋体" charset="-122"/>
              </a:rPr>
              <a:t>-net 10.20.30.40 netmask 255.255.255.248 eth0</a:t>
            </a:r>
          </a:p>
          <a:p>
            <a:pPr marL="342900" indent="-342900" eaLnBrk="1" hangingPunct="1"/>
            <a:r>
              <a:rPr lang="en-US" altLang="zh-CN" smtClean="0">
                <a:solidFill>
                  <a:srgbClr val="28571F"/>
                </a:solidFill>
                <a:ea typeface="宋体" charset="-122"/>
              </a:rPr>
              <a:t># route </a:t>
            </a:r>
            <a:r>
              <a:rPr lang="en-US" altLang="zh-CN" smtClean="0">
                <a:solidFill>
                  <a:srgbClr val="C00000"/>
                </a:solidFill>
                <a:ea typeface="宋体" charset="-122"/>
              </a:rPr>
              <a:t>add</a:t>
            </a:r>
            <a:r>
              <a:rPr lang="en-US" altLang="zh-CN" smtClean="0">
                <a:solidFill>
                  <a:srgbClr val="28571F"/>
                </a:solidFill>
                <a:ea typeface="宋体" charset="-122"/>
              </a:rPr>
              <a:t> -net 10.20.30.48 netmask 255.255.255.248 gw 10.20.30.41</a:t>
            </a:r>
          </a:p>
          <a:p>
            <a:pPr marL="342900" indent="-342900" eaLnBrk="1" hangingPunct="1"/>
            <a:r>
              <a:rPr lang="en-US" altLang="zh-CN" smtClean="0">
                <a:solidFill>
                  <a:srgbClr val="28571F"/>
                </a:solidFill>
                <a:ea typeface="宋体" charset="-122"/>
              </a:rPr>
              <a:t># route </a:t>
            </a:r>
            <a:r>
              <a:rPr lang="en-US" altLang="zh-CN" smtClean="0">
                <a:solidFill>
                  <a:srgbClr val="C00000"/>
                </a:solidFill>
                <a:ea typeface="宋体" charset="-122"/>
              </a:rPr>
              <a:t>add</a:t>
            </a:r>
            <a:r>
              <a:rPr lang="en-US" altLang="zh-CN" smtClean="0">
                <a:solidFill>
                  <a:srgbClr val="28571F"/>
                </a:solidFill>
                <a:ea typeface="宋体" charset="-122"/>
              </a:rPr>
              <a:t> -net 192.168.1.0/24 eth1</a:t>
            </a:r>
          </a:p>
          <a:p>
            <a:pPr marL="342900" indent="-342900" eaLnBrk="1" hangingPunct="1">
              <a:buFont typeface="Wingdings" pitchFamily="2" charset="2"/>
              <a:buChar char="n"/>
            </a:pPr>
            <a:r>
              <a:rPr lang="zh-CN" altLang="en-US" sz="2800" smtClean="0">
                <a:ea typeface="宋体" charset="-122"/>
              </a:rPr>
              <a:t>添加默认网关路由</a:t>
            </a:r>
          </a:p>
          <a:p>
            <a:pPr marL="342900" indent="-342900" eaLnBrk="1" hangingPunct="1"/>
            <a:r>
              <a:rPr lang="en-US" altLang="zh-CN" smtClean="0">
                <a:solidFill>
                  <a:srgbClr val="28571F"/>
                </a:solidFill>
                <a:ea typeface="宋体" charset="-122"/>
              </a:rPr>
              <a:t># route </a:t>
            </a:r>
            <a:r>
              <a:rPr lang="en-US" altLang="zh-CN" smtClean="0">
                <a:solidFill>
                  <a:srgbClr val="C00000"/>
                </a:solidFill>
                <a:ea typeface="宋体" charset="-122"/>
              </a:rPr>
              <a:t>add</a:t>
            </a:r>
            <a:r>
              <a:rPr lang="en-US" altLang="zh-CN" smtClean="0">
                <a:solidFill>
                  <a:srgbClr val="28571F"/>
                </a:solidFill>
                <a:ea typeface="宋体" charset="-122"/>
              </a:rPr>
              <a:t> default gw 192.168.1.1</a:t>
            </a:r>
            <a:endParaRPr lang="zh-CN" altLang="en-US" smtClean="0">
              <a:solidFill>
                <a:srgbClr val="28571F"/>
              </a:solidFill>
              <a:ea typeface="宋体" charset="-122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0D3B9178-496E-49B4-BBFB-87BA11AA6CC7}" type="datetime2">
              <a:rPr lang="zh-CN" altLang="en-US"/>
              <a:pPr>
                <a:defRPr/>
              </a:pPr>
              <a:t>2014年5月22日</a:t>
            </a:fld>
            <a:endParaRPr lang="en-US" altLang="zh-CN" dirty="0"/>
          </a:p>
        </p:txBody>
      </p:sp>
      <p:sp>
        <p:nvSpPr>
          <p:cNvPr id="18436" name="页脚占位符 4"/>
          <p:cNvSpPr>
            <a:spLocks noGrp="1"/>
          </p:cNvSpPr>
          <p:nvPr>
            <p:ph type="ftr" sz="quarter" idx="4294967295"/>
          </p:nvPr>
        </p:nvSpPr>
        <p:spPr bwMode="auto">
          <a:xfrm>
            <a:off x="2195513" y="6237288"/>
            <a:ext cx="5400675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/>
            <a:endParaRPr lang="en-US" altLang="zh-CN" sz="1200">
              <a:latin typeface="Garamond" pitchFamily="18" charset="0"/>
            </a:endParaRPr>
          </a:p>
          <a:p>
            <a:pPr algn="ctr"/>
            <a:endParaRPr lang="en-US" altLang="zh-CN" sz="1200">
              <a:latin typeface="Garamond" pitchFamily="18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8CC7797-C77E-42C9-9F64-3B7B898CD6CE}" type="slidenum">
              <a:rPr lang="en-US" altLang="zh-CN"/>
              <a:pPr>
                <a:defRPr/>
              </a:pPr>
              <a:t>15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标题 1"/>
          <p:cNvSpPr>
            <a:spLocks noGrp="1"/>
          </p:cNvSpPr>
          <p:nvPr>
            <p:ph type="title"/>
          </p:nvPr>
        </p:nvSpPr>
        <p:spPr>
          <a:xfrm>
            <a:off x="395288" y="260350"/>
            <a:ext cx="8229600" cy="1139825"/>
          </a:xfrm>
        </p:spPr>
        <p:txBody>
          <a:bodyPr/>
          <a:lstStyle/>
          <a:p>
            <a:pPr eaLnBrk="1" hangingPunct="1"/>
            <a:r>
              <a:rPr lang="en-US" altLang="zh-CN" sz="4200" b="0" cap="none" smtClean="0">
                <a:latin typeface="Garamond" pitchFamily="18" charset="0"/>
                <a:ea typeface="宋体" charset="-122"/>
              </a:rPr>
              <a:t>route</a:t>
            </a:r>
            <a:r>
              <a:rPr lang="zh-CN" altLang="en-US" sz="4200" b="0" cap="none" smtClean="0">
                <a:latin typeface="Garamond" pitchFamily="18" charset="0"/>
                <a:ea typeface="宋体" charset="-122"/>
              </a:rPr>
              <a:t>命令举例</a:t>
            </a:r>
            <a:r>
              <a:rPr lang="en-US" altLang="zh-CN" sz="4200" b="0" cap="none" smtClean="0">
                <a:latin typeface="Garamond" pitchFamily="18" charset="0"/>
                <a:ea typeface="宋体" charset="-122"/>
              </a:rPr>
              <a:t>—</a:t>
            </a:r>
            <a:r>
              <a:rPr lang="zh-CN" altLang="en-US" sz="4200" b="0" cap="none" smtClean="0">
                <a:latin typeface="Garamond" pitchFamily="18" charset="0"/>
                <a:ea typeface="宋体" charset="-122"/>
              </a:rPr>
              <a:t>删除路由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0D3B9178-496E-49B4-BBFB-87BA11AA6CC7}" type="datetime2">
              <a:rPr lang="zh-CN" altLang="en-US"/>
              <a:pPr>
                <a:defRPr/>
              </a:pPr>
              <a:t>2014年5月22日</a:t>
            </a:fld>
            <a:endParaRPr lang="en-US" altLang="zh-CN" dirty="0"/>
          </a:p>
        </p:txBody>
      </p:sp>
      <p:sp>
        <p:nvSpPr>
          <p:cNvPr id="19459" name="页脚占位符 4"/>
          <p:cNvSpPr>
            <a:spLocks noGrp="1"/>
          </p:cNvSpPr>
          <p:nvPr>
            <p:ph type="ftr" sz="quarter" idx="4294967295"/>
          </p:nvPr>
        </p:nvSpPr>
        <p:spPr bwMode="auto">
          <a:xfrm>
            <a:off x="2195513" y="6237288"/>
            <a:ext cx="5400675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/>
            <a:endParaRPr lang="en-US" altLang="zh-CN" sz="1200">
              <a:latin typeface="Garamond" pitchFamily="18" charset="0"/>
            </a:endParaRPr>
          </a:p>
          <a:p>
            <a:pPr algn="ctr"/>
            <a:endParaRPr lang="en-US" altLang="zh-CN" sz="1200">
              <a:latin typeface="Garamond" pitchFamily="18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17062B4-8033-4D42-A696-E195767426F8}" type="slidenum">
              <a:rPr lang="en-US" altLang="zh-CN"/>
              <a:pPr>
                <a:defRPr/>
              </a:pPr>
              <a:t>16</a:t>
            </a:fld>
            <a:endParaRPr lang="en-US" altLang="zh-CN" dirty="0"/>
          </a:p>
        </p:txBody>
      </p:sp>
      <p:sp>
        <p:nvSpPr>
          <p:cNvPr id="19461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30725"/>
          </a:xfrm>
        </p:spPr>
        <p:txBody>
          <a:bodyPr anchor="t"/>
          <a:lstStyle/>
          <a:p>
            <a:pPr marL="342900" indent="-342900" eaLnBrk="1" hangingPunct="1">
              <a:buFont typeface="Wingdings" pitchFamily="2" charset="2"/>
              <a:buChar char="n"/>
            </a:pPr>
            <a:r>
              <a:rPr lang="zh-CN" altLang="en-US" sz="2800" smtClean="0">
                <a:ea typeface="宋体" charset="-122"/>
              </a:rPr>
              <a:t>删除到主机的路由</a:t>
            </a:r>
          </a:p>
          <a:p>
            <a:pPr marL="342900" indent="-342900" eaLnBrk="1" hangingPunct="1"/>
            <a:r>
              <a:rPr lang="en-US" altLang="zh-CN" smtClean="0">
                <a:solidFill>
                  <a:srgbClr val="28571F"/>
                </a:solidFill>
                <a:ea typeface="宋体" charset="-122"/>
              </a:rPr>
              <a:t># route</a:t>
            </a:r>
            <a:r>
              <a:rPr lang="en-US" altLang="zh-CN" smtClean="0">
                <a:solidFill>
                  <a:srgbClr val="C00000"/>
                </a:solidFill>
                <a:ea typeface="宋体" charset="-122"/>
              </a:rPr>
              <a:t> del </a:t>
            </a:r>
            <a:r>
              <a:rPr lang="en-US" altLang="zh-CN" smtClean="0">
                <a:solidFill>
                  <a:srgbClr val="28571F"/>
                </a:solidFill>
                <a:ea typeface="宋体" charset="-122"/>
              </a:rPr>
              <a:t>-host 192.168.1.2 dev eth0:0</a:t>
            </a:r>
          </a:p>
          <a:p>
            <a:pPr marL="342900" indent="-342900" eaLnBrk="1" hangingPunct="1"/>
            <a:r>
              <a:rPr lang="en-US" altLang="zh-CN" smtClean="0">
                <a:solidFill>
                  <a:srgbClr val="28571F"/>
                </a:solidFill>
                <a:ea typeface="宋体" charset="-122"/>
              </a:rPr>
              <a:t># route </a:t>
            </a:r>
            <a:r>
              <a:rPr lang="en-US" altLang="zh-CN" smtClean="0">
                <a:solidFill>
                  <a:srgbClr val="C00000"/>
                </a:solidFill>
                <a:ea typeface="宋体" charset="-122"/>
              </a:rPr>
              <a:t>del</a:t>
            </a:r>
            <a:r>
              <a:rPr lang="en-US" altLang="zh-CN" smtClean="0">
                <a:solidFill>
                  <a:srgbClr val="28571F"/>
                </a:solidFill>
                <a:ea typeface="宋体" charset="-122"/>
              </a:rPr>
              <a:t> -host 10.20.30.148 gw 10.20.30.40</a:t>
            </a:r>
          </a:p>
          <a:p>
            <a:pPr marL="342900" indent="-342900" eaLnBrk="1" hangingPunct="1">
              <a:buFont typeface="Wingdings" pitchFamily="2" charset="2"/>
              <a:buChar char="n"/>
            </a:pPr>
            <a:r>
              <a:rPr lang="zh-CN" altLang="en-US" sz="2800" smtClean="0">
                <a:ea typeface="宋体" charset="-122"/>
              </a:rPr>
              <a:t>删除到网络的路由</a:t>
            </a:r>
          </a:p>
          <a:p>
            <a:pPr marL="342900" indent="-342900" eaLnBrk="1" hangingPunct="1"/>
            <a:r>
              <a:rPr lang="en-US" altLang="zh-CN" smtClean="0">
                <a:solidFill>
                  <a:srgbClr val="28571F"/>
                </a:solidFill>
                <a:ea typeface="宋体" charset="-122"/>
              </a:rPr>
              <a:t># route </a:t>
            </a:r>
            <a:r>
              <a:rPr lang="en-US" altLang="zh-CN" smtClean="0">
                <a:solidFill>
                  <a:srgbClr val="C00000"/>
                </a:solidFill>
                <a:ea typeface="宋体" charset="-122"/>
              </a:rPr>
              <a:t>del</a:t>
            </a:r>
            <a:r>
              <a:rPr lang="en-US" altLang="zh-CN" smtClean="0">
                <a:solidFill>
                  <a:srgbClr val="28571F"/>
                </a:solidFill>
                <a:ea typeface="宋体" charset="-122"/>
              </a:rPr>
              <a:t> -net 10.20.30.40 netmask 255.255.255.248 eth0</a:t>
            </a:r>
          </a:p>
          <a:p>
            <a:pPr marL="342900" indent="-342900" eaLnBrk="1" hangingPunct="1"/>
            <a:r>
              <a:rPr lang="en-US" altLang="zh-CN" smtClean="0">
                <a:solidFill>
                  <a:srgbClr val="28571F"/>
                </a:solidFill>
                <a:ea typeface="宋体" charset="-122"/>
              </a:rPr>
              <a:t># route </a:t>
            </a:r>
            <a:r>
              <a:rPr lang="en-US" altLang="zh-CN" smtClean="0">
                <a:solidFill>
                  <a:srgbClr val="C00000"/>
                </a:solidFill>
                <a:ea typeface="宋体" charset="-122"/>
              </a:rPr>
              <a:t>del</a:t>
            </a:r>
            <a:r>
              <a:rPr lang="en-US" altLang="zh-CN" smtClean="0">
                <a:solidFill>
                  <a:srgbClr val="28571F"/>
                </a:solidFill>
                <a:ea typeface="宋体" charset="-122"/>
              </a:rPr>
              <a:t> -net 10.20.30.48 netmask 255.255.255.248 gw 10.20.30.41</a:t>
            </a:r>
          </a:p>
          <a:p>
            <a:pPr marL="342900" indent="-342900" eaLnBrk="1" hangingPunct="1"/>
            <a:r>
              <a:rPr lang="en-US" altLang="zh-CN" smtClean="0">
                <a:solidFill>
                  <a:srgbClr val="28571F"/>
                </a:solidFill>
                <a:ea typeface="宋体" charset="-122"/>
              </a:rPr>
              <a:t># route </a:t>
            </a:r>
            <a:r>
              <a:rPr lang="en-US" altLang="zh-CN" smtClean="0">
                <a:solidFill>
                  <a:srgbClr val="C00000"/>
                </a:solidFill>
                <a:ea typeface="宋体" charset="-122"/>
              </a:rPr>
              <a:t>del</a:t>
            </a:r>
            <a:r>
              <a:rPr lang="en-US" altLang="zh-CN" smtClean="0">
                <a:solidFill>
                  <a:srgbClr val="28571F"/>
                </a:solidFill>
                <a:ea typeface="宋体" charset="-122"/>
              </a:rPr>
              <a:t> -net 192.168.1.0/24 eth1</a:t>
            </a:r>
          </a:p>
          <a:p>
            <a:pPr marL="342900" indent="-342900" eaLnBrk="1" hangingPunct="1">
              <a:buFont typeface="Wingdings" pitchFamily="2" charset="2"/>
              <a:buChar char="n"/>
            </a:pPr>
            <a:r>
              <a:rPr lang="zh-CN" altLang="en-US" sz="2800" smtClean="0">
                <a:ea typeface="宋体" charset="-122"/>
              </a:rPr>
              <a:t>删除默认网关路由</a:t>
            </a:r>
          </a:p>
          <a:p>
            <a:pPr marL="342900" indent="-342900" eaLnBrk="1" hangingPunct="1"/>
            <a:r>
              <a:rPr lang="en-US" altLang="zh-CN" smtClean="0">
                <a:solidFill>
                  <a:srgbClr val="28571F"/>
                </a:solidFill>
                <a:ea typeface="宋体" charset="-122"/>
              </a:rPr>
              <a:t># route </a:t>
            </a:r>
            <a:r>
              <a:rPr lang="en-US" altLang="zh-CN" smtClean="0">
                <a:solidFill>
                  <a:srgbClr val="C00000"/>
                </a:solidFill>
                <a:ea typeface="宋体" charset="-122"/>
              </a:rPr>
              <a:t>del</a:t>
            </a:r>
            <a:r>
              <a:rPr lang="en-US" altLang="zh-CN" smtClean="0">
                <a:solidFill>
                  <a:srgbClr val="28571F"/>
                </a:solidFill>
                <a:ea typeface="宋体" charset="-122"/>
              </a:rPr>
              <a:t> default gw 192.168.1.1</a:t>
            </a:r>
            <a:endParaRPr lang="zh-CN" altLang="en-US" smtClean="0">
              <a:solidFill>
                <a:srgbClr val="28571F"/>
              </a:solidFill>
              <a:ea typeface="宋体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cap="none" smtClean="0">
                <a:ea typeface="宋体" charset="-122"/>
              </a:rPr>
              <a:t>永久性配置网络参数</a:t>
            </a:r>
          </a:p>
        </p:txBody>
      </p:sp>
      <p:sp>
        <p:nvSpPr>
          <p:cNvPr id="21506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zh-CN" altLang="en-US" smtClean="0">
              <a:ea typeface="宋体" charset="-122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B8C40DAD-E20B-41EC-B788-3EAE527B1E0B}" type="datetime2">
              <a:rPr lang="zh-CN" altLang="en-US"/>
              <a:pPr>
                <a:defRPr/>
              </a:pPr>
              <a:t>2014年5月22日</a:t>
            </a:fld>
            <a:endParaRPr lang="en-US" altLang="zh-CN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B1C53F1-7611-4352-A863-E36C1C9EF700}" type="slidenum">
              <a:rPr lang="en-US" altLang="zh-CN"/>
              <a:pPr>
                <a:defRPr/>
              </a:pPr>
              <a:t>17</a:t>
            </a:fld>
            <a:endParaRPr lang="en-US" altLang="zh-CN"/>
          </a:p>
        </p:txBody>
      </p:sp>
      <p:sp>
        <p:nvSpPr>
          <p:cNvPr id="21509" name="页脚占位符 5"/>
          <p:cNvSpPr>
            <a:spLocks noGrp="1"/>
          </p:cNvSpPr>
          <p:nvPr>
            <p:ph type="ftr" sz="quarter" idx="4294967295"/>
          </p:nvPr>
        </p:nvSpPr>
        <p:spPr bwMode="auto">
          <a:xfrm>
            <a:off x="2411413" y="6248400"/>
            <a:ext cx="5329237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/>
            <a:endParaRPr lang="en-US" altLang="zh-CN" sz="1200">
              <a:latin typeface="Garamond" pitchFamily="18" charset="0"/>
            </a:endParaRPr>
          </a:p>
          <a:p>
            <a:pPr algn="ctr"/>
            <a:endParaRPr lang="en-US" altLang="zh-CN" sz="1200"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标题 1"/>
          <p:cNvSpPr>
            <a:spLocks noGrp="1"/>
          </p:cNvSpPr>
          <p:nvPr>
            <p:ph type="title"/>
          </p:nvPr>
        </p:nvSpPr>
        <p:spPr>
          <a:xfrm>
            <a:off x="395288" y="260350"/>
            <a:ext cx="8229600" cy="1139825"/>
          </a:xfrm>
        </p:spPr>
        <p:txBody>
          <a:bodyPr/>
          <a:lstStyle/>
          <a:p>
            <a:pPr eaLnBrk="1" hangingPunct="1"/>
            <a:r>
              <a:rPr lang="en-US" altLang="zh-CN" sz="4200" b="0" cap="none" smtClean="0">
                <a:latin typeface="Garamond" pitchFamily="18" charset="0"/>
                <a:ea typeface="宋体" charset="-122"/>
              </a:rPr>
              <a:t>RHEL/CentOS</a:t>
            </a:r>
            <a:r>
              <a:rPr lang="zh-CN" altLang="en-US" sz="4200" b="0" cap="none" smtClean="0">
                <a:latin typeface="Garamond" pitchFamily="18" charset="0"/>
                <a:ea typeface="宋体" charset="-122"/>
              </a:rPr>
              <a:t>中的</a:t>
            </a:r>
            <a:r>
              <a:rPr lang="en-US" altLang="zh-CN" sz="4200" b="0" cap="none" smtClean="0">
                <a:latin typeface="Garamond" pitchFamily="18" charset="0"/>
                <a:ea typeface="宋体" charset="-122"/>
              </a:rPr>
              <a:t/>
            </a:r>
            <a:br>
              <a:rPr lang="en-US" altLang="zh-CN" sz="4200" b="0" cap="none" smtClean="0">
                <a:latin typeface="Garamond" pitchFamily="18" charset="0"/>
                <a:ea typeface="宋体" charset="-122"/>
              </a:rPr>
            </a:br>
            <a:r>
              <a:rPr lang="en-US" altLang="zh-CN" sz="4200" b="0" cap="none" smtClean="0">
                <a:latin typeface="Garamond" pitchFamily="18" charset="0"/>
                <a:ea typeface="宋体" charset="-122"/>
              </a:rPr>
              <a:t>TCP/IP</a:t>
            </a:r>
            <a:r>
              <a:rPr lang="zh-CN" altLang="en-US" sz="4200" b="0" cap="none" smtClean="0">
                <a:latin typeface="Garamond" pitchFamily="18" charset="0"/>
                <a:ea typeface="宋体" charset="-122"/>
              </a:rPr>
              <a:t>配置文件</a:t>
            </a:r>
          </a:p>
        </p:txBody>
      </p:sp>
      <p:graphicFrame>
        <p:nvGraphicFramePr>
          <p:cNvPr id="32800" name="Group 32"/>
          <p:cNvGraphicFramePr>
            <a:graphicFrameLocks noGrp="1"/>
          </p:cNvGraphicFramePr>
          <p:nvPr>
            <p:ph idx="1"/>
          </p:nvPr>
        </p:nvGraphicFramePr>
        <p:xfrm>
          <a:off x="457200" y="1974850"/>
          <a:ext cx="8229600" cy="3400425"/>
        </p:xfrm>
        <a:graphic>
          <a:graphicData uri="http://schemas.openxmlformats.org/drawingml/2006/table">
            <a:tbl>
              <a:tblPr/>
              <a:tblGrid>
                <a:gridCol w="4475163"/>
                <a:gridCol w="3754437"/>
              </a:tblGrid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配置文件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说明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/etc/sysconfig/network</a:t>
                      </a: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8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系统网络配置文件，包含了主机最基本的网络信息用于系统启动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8CD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/etc/sysconfig/network-scripts/ifcfg-ethX</a:t>
                      </a: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以太网接口配置文件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D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/etc/sysconfig/network-scripts/route-ethX</a:t>
                      </a: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8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以太网接口的静态路由配置文件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8CD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/etc/hosts</a:t>
                      </a: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完成主机名映射为</a:t>
                      </a: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IP</a:t>
                      </a:r>
                      <a:r>
                        <a:rPr kumimoji="0" lang="zh-CN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地址的静态解析功能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DE8"/>
                    </a:solidFill>
                  </a:tcPr>
                </a:tc>
              </a:tr>
              <a:tr h="185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/etc/resolv.conf</a:t>
                      </a: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8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配置域名服务客户端的配置文件，用于指定域名服务器的位置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8CD"/>
                    </a:solidFill>
                  </a:tcPr>
                </a:tc>
              </a:tr>
              <a:tr h="185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/etc/host.conf</a:t>
                      </a: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配置域名服务客户端的控制文件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DE8"/>
                    </a:solidFill>
                  </a:tcPr>
                </a:tc>
              </a:tr>
            </a:tbl>
          </a:graphicData>
        </a:graphic>
      </p:graphicFrame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0D3B9178-496E-49B4-BBFB-87BA11AA6CC7}" type="datetime2">
              <a:rPr lang="zh-CN" altLang="en-US"/>
              <a:pPr>
                <a:defRPr/>
              </a:pPr>
              <a:t>2014年5月22日</a:t>
            </a:fld>
            <a:endParaRPr lang="en-US" altLang="zh-CN" dirty="0"/>
          </a:p>
        </p:txBody>
      </p:sp>
      <p:sp>
        <p:nvSpPr>
          <p:cNvPr id="22557" name="页脚占位符 4"/>
          <p:cNvSpPr>
            <a:spLocks noGrp="1"/>
          </p:cNvSpPr>
          <p:nvPr>
            <p:ph type="ftr" sz="quarter" idx="4294967295"/>
          </p:nvPr>
        </p:nvSpPr>
        <p:spPr bwMode="auto">
          <a:xfrm>
            <a:off x="2195513" y="6237288"/>
            <a:ext cx="5400675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/>
            <a:endParaRPr lang="en-US" altLang="zh-CN" sz="1200">
              <a:latin typeface="Garamond" pitchFamily="18" charset="0"/>
            </a:endParaRPr>
          </a:p>
          <a:p>
            <a:pPr algn="ctr"/>
            <a:endParaRPr lang="en-US" altLang="zh-CN" sz="1200">
              <a:latin typeface="Garamond" pitchFamily="18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EC18B2F-7368-4B34-A1B0-4D015708E52B}" type="slidenum">
              <a:rPr lang="en-US" altLang="zh-CN"/>
              <a:pPr>
                <a:defRPr/>
              </a:pPr>
              <a:t>18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标题 1"/>
          <p:cNvSpPr>
            <a:spLocks noGrp="1"/>
          </p:cNvSpPr>
          <p:nvPr>
            <p:ph type="title"/>
          </p:nvPr>
        </p:nvSpPr>
        <p:spPr>
          <a:xfrm>
            <a:off x="395288" y="260350"/>
            <a:ext cx="8229600" cy="1139825"/>
          </a:xfrm>
        </p:spPr>
        <p:txBody>
          <a:bodyPr/>
          <a:lstStyle/>
          <a:p>
            <a:pPr eaLnBrk="1" hangingPunct="1"/>
            <a:r>
              <a:rPr lang="zh-CN" altLang="en-US" sz="4200" b="0" cap="none" smtClean="0">
                <a:latin typeface="Garamond" pitchFamily="18" charset="0"/>
                <a:ea typeface="宋体" charset="-122"/>
              </a:rPr>
              <a:t>网络接口配置文件</a:t>
            </a:r>
          </a:p>
        </p:txBody>
      </p:sp>
      <p:sp>
        <p:nvSpPr>
          <p:cNvPr id="23554" name="内容占位符 2"/>
          <p:cNvSpPr>
            <a:spLocks noGrp="1"/>
          </p:cNvSpPr>
          <p:nvPr>
            <p:ph idx="1"/>
          </p:nvPr>
        </p:nvSpPr>
        <p:spPr>
          <a:xfrm>
            <a:off x="457200" y="1125538"/>
            <a:ext cx="8229600" cy="2663825"/>
          </a:xfrm>
        </p:spPr>
        <p:txBody>
          <a:bodyPr anchor="t"/>
          <a:lstStyle/>
          <a:p>
            <a:pPr marL="342900" indent="-342900" eaLnBrk="1" hangingPunct="1">
              <a:buFont typeface="Wingdings" pitchFamily="2" charset="2"/>
              <a:buChar char="n"/>
            </a:pPr>
            <a:r>
              <a:rPr lang="zh-CN" altLang="en-US" sz="3000" smtClean="0">
                <a:ea typeface="宋体" charset="-122"/>
              </a:rPr>
              <a:t>网络设备的配置被保存在文本文件中 </a:t>
            </a:r>
          </a:p>
          <a:p>
            <a:pPr marL="669925" lvl="1" indent="-325438" eaLnBrk="1" hangingPunct="1">
              <a:buFont typeface="Wingdings" pitchFamily="2" charset="2"/>
              <a:buChar char="q"/>
            </a:pPr>
            <a:r>
              <a:rPr lang="en-US" altLang="zh-CN" sz="2600" smtClean="0">
                <a:ea typeface="宋体" charset="-122"/>
              </a:rPr>
              <a:t>/etc/sysconfig/network-scripts/ifcfg-ethX</a:t>
            </a:r>
          </a:p>
          <a:p>
            <a:pPr marL="342900" indent="-342900" eaLnBrk="1" hangingPunct="1">
              <a:buFont typeface="Wingdings" pitchFamily="2" charset="2"/>
              <a:buChar char="n"/>
            </a:pPr>
            <a:r>
              <a:rPr lang="zh-CN" altLang="en-US" sz="3000" smtClean="0">
                <a:ea typeface="宋体" charset="-122"/>
              </a:rPr>
              <a:t>配置文件的语法和完整选项列表</a:t>
            </a:r>
            <a:endParaRPr lang="en-US" altLang="zh-CN" sz="3000" smtClean="0">
              <a:solidFill>
                <a:srgbClr val="002060"/>
              </a:solidFill>
              <a:ea typeface="宋体" charset="-122"/>
            </a:endParaRPr>
          </a:p>
          <a:p>
            <a:pPr marL="669925" lvl="1" indent="-325438" eaLnBrk="1" hangingPunct="1">
              <a:buFont typeface="Wingdings" pitchFamily="2" charset="2"/>
              <a:buChar char="q"/>
            </a:pPr>
            <a:r>
              <a:rPr lang="zh-CN" altLang="en-US" sz="2600" smtClean="0">
                <a:solidFill>
                  <a:srgbClr val="C00000"/>
                </a:solidFill>
                <a:ea typeface="宋体" charset="-122"/>
              </a:rPr>
              <a:t>参见</a:t>
            </a:r>
            <a:r>
              <a:rPr lang="zh-CN" altLang="en-US" sz="2600" smtClean="0">
                <a:solidFill>
                  <a:srgbClr val="002060"/>
                </a:solidFill>
                <a:ea typeface="宋体" charset="-122"/>
              </a:rPr>
              <a:t> </a:t>
            </a:r>
            <a:r>
              <a:rPr lang="en-US" altLang="zh-CN" sz="2600" smtClean="0">
                <a:ea typeface="宋体" charset="-122"/>
              </a:rPr>
              <a:t>/usr/share/doc/initscripts-*/sysconfig.txt</a:t>
            </a:r>
          </a:p>
          <a:p>
            <a:pPr marL="669925" lvl="1" indent="-325438" eaLnBrk="1" hangingPunct="1">
              <a:buFont typeface="Wingdings" pitchFamily="2" charset="2"/>
              <a:buChar char="q"/>
            </a:pPr>
            <a:r>
              <a:rPr lang="zh-CN" altLang="en-US" sz="2600" smtClean="0">
                <a:ea typeface="宋体" charset="-122"/>
              </a:rPr>
              <a:t>常用选项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0D3B9178-496E-49B4-BBFB-87BA11AA6CC7}" type="datetime2">
              <a:rPr lang="zh-CN" altLang="en-US"/>
              <a:pPr>
                <a:defRPr/>
              </a:pPr>
              <a:t>2014年5月22日</a:t>
            </a:fld>
            <a:endParaRPr lang="en-US" altLang="zh-CN" dirty="0"/>
          </a:p>
        </p:txBody>
      </p:sp>
      <p:sp>
        <p:nvSpPr>
          <p:cNvPr id="23556" name="页脚占位符 4"/>
          <p:cNvSpPr>
            <a:spLocks noGrp="1"/>
          </p:cNvSpPr>
          <p:nvPr>
            <p:ph type="ftr" sz="quarter" idx="4294967295"/>
          </p:nvPr>
        </p:nvSpPr>
        <p:spPr bwMode="auto">
          <a:xfrm>
            <a:off x="2195513" y="6237288"/>
            <a:ext cx="5400675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/>
            <a:endParaRPr lang="en-US" altLang="zh-CN" sz="1200">
              <a:latin typeface="Garamond" pitchFamily="18" charset="0"/>
            </a:endParaRPr>
          </a:p>
          <a:p>
            <a:pPr algn="ctr"/>
            <a:endParaRPr lang="en-US" altLang="zh-CN" sz="1200">
              <a:latin typeface="Garamond" pitchFamily="18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6325EE0-DA9A-4A03-B98B-0FAAAC6B6ADD}" type="slidenum">
              <a:rPr lang="en-US" altLang="zh-CN"/>
              <a:pPr>
                <a:defRPr/>
              </a:pPr>
              <a:t>19</a:t>
            </a:fld>
            <a:endParaRPr lang="en-US" altLang="zh-CN" dirty="0"/>
          </a:p>
        </p:txBody>
      </p:sp>
      <p:graphicFrame>
        <p:nvGraphicFramePr>
          <p:cNvPr id="33836" name="Group 44"/>
          <p:cNvGraphicFramePr>
            <a:graphicFrameLocks noGrp="1"/>
          </p:cNvGraphicFramePr>
          <p:nvPr/>
        </p:nvGraphicFramePr>
        <p:xfrm>
          <a:off x="468313" y="3795713"/>
          <a:ext cx="8280400" cy="2228850"/>
        </p:xfrm>
        <a:graphic>
          <a:graphicData uri="http://schemas.openxmlformats.org/drawingml/2006/table">
            <a:tbl>
              <a:tblPr/>
              <a:tblGrid>
                <a:gridCol w="1800225"/>
                <a:gridCol w="2951162"/>
                <a:gridCol w="1728788"/>
                <a:gridCol w="1800225"/>
              </a:tblGrid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选项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说明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选项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说明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Type</a:t>
                      </a: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8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指定网络接口类型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8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IPADDR</a:t>
                      </a: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8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指定静态</a:t>
                      </a: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IP</a:t>
                      </a:r>
                      <a:r>
                        <a:rPr kumimoji="0" lang="zh-CN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地址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8CD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DEVICE</a:t>
                      </a: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指定设备名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NETMASK</a:t>
                      </a: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指定子网掩码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D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HWADDR</a:t>
                      </a: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8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指定网卡的</a:t>
                      </a: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MAC</a:t>
                      </a:r>
                      <a:r>
                        <a:rPr kumimoji="0" lang="zh-CN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地址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8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BROADCAST</a:t>
                      </a: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8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指定广播地址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8CD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BOOTPROTO</a:t>
                      </a: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指定获取网络参数的方式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GATEWAY</a:t>
                      </a: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指定设备的网关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D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ONBOOT</a:t>
                      </a: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8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指定是否在启动时启用设备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8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8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8CD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260350"/>
            <a:ext cx="8229600" cy="1139825"/>
          </a:xfrm>
        </p:spPr>
        <p:txBody>
          <a:bodyPr/>
          <a:lstStyle/>
          <a:p>
            <a:pPr eaLnBrk="1" hangingPunct="1"/>
            <a:r>
              <a:rPr lang="zh-CN" altLang="en-US" sz="4200" b="0" cap="none" smtClean="0">
                <a:latin typeface="Garamond" pitchFamily="18" charset="0"/>
                <a:ea typeface="宋体" charset="-122"/>
              </a:rPr>
              <a:t>本章内容要点</a:t>
            </a:r>
          </a:p>
        </p:txBody>
      </p:sp>
      <p:sp>
        <p:nvSpPr>
          <p:cNvPr id="51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530725"/>
          </a:xfrm>
        </p:spPr>
        <p:txBody>
          <a:bodyPr anchor="t"/>
          <a:lstStyle/>
          <a:p>
            <a:pPr marL="342900" indent="-342900" eaLnBrk="1" hangingPunct="1">
              <a:buFont typeface="Wingdings" pitchFamily="2" charset="2"/>
              <a:buChar char="n"/>
            </a:pPr>
            <a:r>
              <a:rPr lang="zh-CN" altLang="en-US" sz="3000" smtClean="0">
                <a:ea typeface="宋体" charset="-122"/>
              </a:rPr>
              <a:t>回顾网络的相关知识</a:t>
            </a:r>
            <a:endParaRPr lang="en-US" altLang="zh-CN" sz="3000" smtClean="0">
              <a:ea typeface="宋体" charset="-122"/>
            </a:endParaRPr>
          </a:p>
          <a:p>
            <a:pPr marL="342900" indent="-342900" eaLnBrk="1" hangingPunct="1">
              <a:buFont typeface="Wingdings" pitchFamily="2" charset="2"/>
              <a:buChar char="n"/>
            </a:pPr>
            <a:r>
              <a:rPr lang="zh-CN" altLang="en-US" sz="3000" smtClean="0">
                <a:ea typeface="宋体" charset="-122"/>
              </a:rPr>
              <a:t>配置以太网络接口</a:t>
            </a:r>
            <a:endParaRPr lang="en-US" altLang="zh-CN" sz="3000" smtClean="0">
              <a:ea typeface="宋体" charset="-122"/>
            </a:endParaRPr>
          </a:p>
          <a:p>
            <a:pPr marL="342900" indent="-342900" eaLnBrk="1" hangingPunct="1">
              <a:buFont typeface="Wingdings" pitchFamily="2" charset="2"/>
              <a:buChar char="n"/>
            </a:pPr>
            <a:r>
              <a:rPr lang="zh-CN" altLang="en-US" sz="3000" smtClean="0">
                <a:ea typeface="宋体" charset="-122"/>
              </a:rPr>
              <a:t>使用网络检测工具</a:t>
            </a:r>
            <a:endParaRPr lang="en-US" altLang="zh-CN" sz="3000" smtClean="0">
              <a:ea typeface="宋体" charset="-122"/>
            </a:endParaRPr>
          </a:p>
          <a:p>
            <a:pPr marL="342900" indent="-342900" eaLnBrk="1" hangingPunct="1">
              <a:buFont typeface="Wingdings" pitchFamily="2" charset="2"/>
              <a:buChar char="n"/>
            </a:pPr>
            <a:r>
              <a:rPr lang="zh-CN" altLang="en-US" sz="3000" smtClean="0">
                <a:ea typeface="宋体" charset="-122"/>
              </a:rPr>
              <a:t>使用网络客户工具</a:t>
            </a:r>
            <a:endParaRPr lang="en-US" altLang="zh-CN" sz="3000" smtClean="0">
              <a:ea typeface="宋体" charset="-122"/>
            </a:endParaRPr>
          </a:p>
        </p:txBody>
      </p:sp>
      <p:sp>
        <p:nvSpPr>
          <p:cNvPr id="6" name="日期占位符 5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29A22462-6AFA-4DFA-AFDB-F17DF9625822}" type="datetime2">
              <a:rPr lang="zh-CN" altLang="en-US"/>
              <a:pPr>
                <a:defRPr/>
              </a:pPr>
              <a:t>2014年5月22日</a:t>
            </a:fld>
            <a:endParaRPr lang="en-US" altLang="zh-CN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217E986-181C-4720-8967-9FB04CC31C0C}" type="slidenum">
              <a:rPr lang="en-US" altLang="zh-CN"/>
              <a:pPr>
                <a:defRPr/>
              </a:pPr>
              <a:t>2</a:t>
            </a:fld>
            <a:endParaRPr lang="en-US" altLang="zh-CN"/>
          </a:p>
        </p:txBody>
      </p:sp>
      <p:sp>
        <p:nvSpPr>
          <p:cNvPr id="5125" name="页脚占位符 7"/>
          <p:cNvSpPr>
            <a:spLocks noGrp="1"/>
          </p:cNvSpPr>
          <p:nvPr>
            <p:ph type="ftr" sz="quarter" idx="4294967295"/>
          </p:nvPr>
        </p:nvSpPr>
        <p:spPr bwMode="auto">
          <a:xfrm>
            <a:off x="2195513" y="6237288"/>
            <a:ext cx="5400675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/>
            <a:endParaRPr lang="en-US" altLang="zh-CN" sz="1200">
              <a:latin typeface="Garamond" pitchFamily="18" charset="0"/>
            </a:endParaRPr>
          </a:p>
          <a:p>
            <a:pPr algn="ctr"/>
            <a:endParaRPr lang="en-US" altLang="zh-CN" sz="1200"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标题 1"/>
          <p:cNvSpPr>
            <a:spLocks noGrp="1"/>
          </p:cNvSpPr>
          <p:nvPr>
            <p:ph type="title"/>
          </p:nvPr>
        </p:nvSpPr>
        <p:spPr>
          <a:xfrm>
            <a:off x="395288" y="260350"/>
            <a:ext cx="8229600" cy="1139825"/>
          </a:xfrm>
        </p:spPr>
        <p:txBody>
          <a:bodyPr/>
          <a:lstStyle/>
          <a:p>
            <a:pPr eaLnBrk="1" hangingPunct="1"/>
            <a:r>
              <a:rPr lang="zh-CN" altLang="en-US" sz="4200" b="0" cap="none" smtClean="0">
                <a:latin typeface="Garamond" pitchFamily="18" charset="0"/>
                <a:ea typeface="宋体" charset="-122"/>
              </a:rPr>
              <a:t>网络接口配置文件举例</a:t>
            </a:r>
            <a:r>
              <a:rPr lang="en-US" altLang="zh-CN" sz="4200" b="0" cap="none" smtClean="0">
                <a:latin typeface="Garamond" pitchFamily="18" charset="0"/>
                <a:ea typeface="宋体" charset="-122"/>
              </a:rPr>
              <a:t/>
            </a:r>
            <a:br>
              <a:rPr lang="en-US" altLang="zh-CN" sz="4200" b="0" cap="none" smtClean="0">
                <a:latin typeface="Garamond" pitchFamily="18" charset="0"/>
                <a:ea typeface="宋体" charset="-122"/>
              </a:rPr>
            </a:br>
            <a:r>
              <a:rPr lang="en-US" altLang="zh-CN" sz="4200" b="0" cap="none" smtClean="0">
                <a:latin typeface="Garamond" pitchFamily="18" charset="0"/>
                <a:ea typeface="宋体" charset="-122"/>
              </a:rPr>
              <a:t>——</a:t>
            </a:r>
            <a:r>
              <a:rPr lang="zh-CN" altLang="en-US" sz="4200" b="0" cap="none" smtClean="0">
                <a:latin typeface="Garamond" pitchFamily="18" charset="0"/>
                <a:ea typeface="宋体" charset="-122"/>
              </a:rPr>
              <a:t>静态配置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0D3B9178-496E-49B4-BBFB-87BA11AA6CC7}" type="datetime2">
              <a:rPr lang="zh-CN" altLang="en-US"/>
              <a:pPr>
                <a:defRPr/>
              </a:pPr>
              <a:t>2014年5月22日</a:t>
            </a:fld>
            <a:endParaRPr lang="en-US" altLang="zh-CN" dirty="0"/>
          </a:p>
        </p:txBody>
      </p:sp>
      <p:sp>
        <p:nvSpPr>
          <p:cNvPr id="24579" name="页脚占位符 4"/>
          <p:cNvSpPr>
            <a:spLocks noGrp="1"/>
          </p:cNvSpPr>
          <p:nvPr>
            <p:ph type="ftr" sz="quarter" idx="4294967295"/>
          </p:nvPr>
        </p:nvSpPr>
        <p:spPr bwMode="auto">
          <a:xfrm>
            <a:off x="2195513" y="6237288"/>
            <a:ext cx="5400675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/>
            <a:endParaRPr lang="en-US" altLang="zh-CN" sz="1200">
              <a:latin typeface="Garamond" pitchFamily="18" charset="0"/>
            </a:endParaRPr>
          </a:p>
          <a:p>
            <a:pPr algn="ctr"/>
            <a:endParaRPr lang="en-US" altLang="zh-CN" sz="1200">
              <a:latin typeface="Garamond" pitchFamily="18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9B0A38C-1308-4543-B469-DDED9033E2AF}" type="slidenum">
              <a:rPr lang="en-US" altLang="zh-CN"/>
              <a:pPr>
                <a:defRPr/>
              </a:pPr>
              <a:t>20</a:t>
            </a:fld>
            <a:endParaRPr lang="en-US" altLang="zh-CN" dirty="0"/>
          </a:p>
        </p:txBody>
      </p:sp>
      <p:sp>
        <p:nvSpPr>
          <p:cNvPr id="24581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30725"/>
          </a:xfrm>
        </p:spPr>
        <p:txBody>
          <a:bodyPr anchor="t"/>
          <a:lstStyle/>
          <a:p>
            <a:pPr marL="342900" indent="-342900" eaLnBrk="1" hangingPunct="1"/>
            <a:r>
              <a:rPr lang="en-US" altLang="zh-CN" sz="3000" smtClean="0">
                <a:solidFill>
                  <a:srgbClr val="002060"/>
                </a:solidFill>
                <a:ea typeface="宋体" charset="-122"/>
              </a:rPr>
              <a:t># vim /etc/sysconfig/network-scripts/ifcfg-eth0</a:t>
            </a:r>
          </a:p>
          <a:p>
            <a:pPr marL="342900" indent="-342900" eaLnBrk="1" hangingPunct="1"/>
            <a:r>
              <a:rPr lang="en-US" altLang="zh-CN" sz="2400" smtClean="0">
                <a:ea typeface="宋体" charset="-122"/>
              </a:rPr>
              <a:t>Type=Ethernet</a:t>
            </a:r>
          </a:p>
          <a:p>
            <a:pPr marL="342900" indent="-342900" eaLnBrk="1" hangingPunct="1"/>
            <a:r>
              <a:rPr lang="en-US" altLang="zh-CN" sz="2400" smtClean="0">
                <a:ea typeface="宋体" charset="-122"/>
              </a:rPr>
              <a:t>DEVICE=eth0</a:t>
            </a:r>
          </a:p>
          <a:p>
            <a:pPr marL="342900" indent="-342900" eaLnBrk="1" hangingPunct="1"/>
            <a:r>
              <a:rPr lang="en-US" altLang="zh-CN" sz="2400" smtClean="0">
                <a:ea typeface="宋体" charset="-122"/>
              </a:rPr>
              <a:t>HWADDR=00:02:8A:A6:30:45</a:t>
            </a:r>
          </a:p>
          <a:p>
            <a:pPr marL="342900" indent="-342900" eaLnBrk="1" hangingPunct="1"/>
            <a:r>
              <a:rPr lang="en-US" altLang="zh-CN" sz="2400" smtClean="0">
                <a:ea typeface="宋体" charset="-122"/>
              </a:rPr>
              <a:t>BOOTPROTO=static</a:t>
            </a:r>
          </a:p>
          <a:p>
            <a:pPr marL="342900" indent="-342900" eaLnBrk="1" hangingPunct="1"/>
            <a:r>
              <a:rPr lang="en-US" altLang="zh-CN" sz="2400" smtClean="0">
                <a:ea typeface="宋体" charset="-122"/>
              </a:rPr>
              <a:t>ONBOOT=yes</a:t>
            </a:r>
          </a:p>
          <a:p>
            <a:pPr marL="342900" indent="-342900" eaLnBrk="1" hangingPunct="1"/>
            <a:r>
              <a:rPr lang="en-US" altLang="zh-CN" sz="2400" smtClean="0">
                <a:ea typeface="宋体" charset="-122"/>
              </a:rPr>
              <a:t>IPADDR=192.168.0.123</a:t>
            </a:r>
          </a:p>
          <a:p>
            <a:pPr marL="342900" indent="-342900" eaLnBrk="1" hangingPunct="1"/>
            <a:r>
              <a:rPr lang="en-US" altLang="zh-CN" sz="2400" smtClean="0">
                <a:ea typeface="宋体" charset="-122"/>
              </a:rPr>
              <a:t>NETMASK=255.255.255.0</a:t>
            </a:r>
          </a:p>
          <a:p>
            <a:pPr marL="342900" indent="-342900" eaLnBrk="1" hangingPunct="1"/>
            <a:r>
              <a:rPr lang="en-US" altLang="zh-CN" sz="2400" smtClean="0">
                <a:ea typeface="宋体" charset="-122"/>
              </a:rPr>
              <a:t>BROADCAST=192.168.0.255</a:t>
            </a:r>
          </a:p>
          <a:p>
            <a:pPr marL="342900" indent="-342900" eaLnBrk="1" hangingPunct="1"/>
            <a:r>
              <a:rPr lang="en-US" altLang="zh-CN" sz="2400" smtClean="0">
                <a:ea typeface="宋体" charset="-122"/>
              </a:rPr>
              <a:t>GATEWAY=192.168.0.1</a:t>
            </a:r>
            <a:endParaRPr lang="zh-CN" altLang="en-US" sz="2400" smtClean="0">
              <a:ea typeface="宋体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标题 1"/>
          <p:cNvSpPr>
            <a:spLocks noGrp="1"/>
          </p:cNvSpPr>
          <p:nvPr>
            <p:ph type="title"/>
          </p:nvPr>
        </p:nvSpPr>
        <p:spPr>
          <a:xfrm>
            <a:off x="395288" y="260350"/>
            <a:ext cx="8229600" cy="1139825"/>
          </a:xfrm>
        </p:spPr>
        <p:txBody>
          <a:bodyPr/>
          <a:lstStyle/>
          <a:p>
            <a:pPr eaLnBrk="1" hangingPunct="1"/>
            <a:r>
              <a:rPr lang="zh-CN" altLang="en-US" sz="4200" b="0" cap="none" smtClean="0">
                <a:latin typeface="Garamond" pitchFamily="18" charset="0"/>
                <a:ea typeface="宋体" charset="-122"/>
              </a:rPr>
              <a:t>网络接口配置文件举例</a:t>
            </a:r>
            <a:r>
              <a:rPr lang="en-US" altLang="zh-CN" sz="4200" b="0" cap="none" smtClean="0">
                <a:latin typeface="Garamond" pitchFamily="18" charset="0"/>
                <a:ea typeface="宋体" charset="-122"/>
              </a:rPr>
              <a:t/>
            </a:r>
            <a:br>
              <a:rPr lang="en-US" altLang="zh-CN" sz="4200" b="0" cap="none" smtClean="0">
                <a:latin typeface="Garamond" pitchFamily="18" charset="0"/>
                <a:ea typeface="宋体" charset="-122"/>
              </a:rPr>
            </a:br>
            <a:r>
              <a:rPr lang="en-US" altLang="zh-CN" sz="4200" b="0" cap="none" smtClean="0">
                <a:latin typeface="Garamond" pitchFamily="18" charset="0"/>
                <a:ea typeface="宋体" charset="-122"/>
              </a:rPr>
              <a:t>——</a:t>
            </a:r>
            <a:r>
              <a:rPr lang="zh-CN" altLang="en-US" sz="4200" b="0" cap="none" smtClean="0">
                <a:latin typeface="Garamond" pitchFamily="18" charset="0"/>
                <a:ea typeface="宋体" charset="-122"/>
              </a:rPr>
              <a:t>动态配置</a:t>
            </a:r>
          </a:p>
        </p:txBody>
      </p:sp>
      <p:sp>
        <p:nvSpPr>
          <p:cNvPr id="25602" name="内容占位符 2"/>
          <p:cNvSpPr>
            <a:spLocks noGrp="1"/>
          </p:cNvSpPr>
          <p:nvPr>
            <p:ph idx="1"/>
          </p:nvPr>
        </p:nvSpPr>
        <p:spPr>
          <a:xfrm>
            <a:off x="457200" y="1844675"/>
            <a:ext cx="8507413" cy="4286250"/>
          </a:xfrm>
        </p:spPr>
        <p:txBody>
          <a:bodyPr anchor="t"/>
          <a:lstStyle/>
          <a:p>
            <a:pPr marL="342900" indent="-342900" eaLnBrk="1" hangingPunct="1"/>
            <a:r>
              <a:rPr lang="en-US" altLang="zh-CN" sz="3000" smtClean="0">
                <a:solidFill>
                  <a:srgbClr val="002060"/>
                </a:solidFill>
                <a:ea typeface="宋体" charset="-122"/>
              </a:rPr>
              <a:t># vim /etc/sysconfig/network-scripts/ifcfg-eth0</a:t>
            </a:r>
            <a:r>
              <a:rPr lang="en-US" altLang="zh-CN" sz="3000" smtClean="0">
                <a:ea typeface="宋体" charset="-122"/>
              </a:rPr>
              <a:t>	</a:t>
            </a:r>
          </a:p>
          <a:p>
            <a:pPr marL="342900" indent="-342900" eaLnBrk="1" hangingPunct="1"/>
            <a:r>
              <a:rPr lang="en-US" altLang="zh-CN" sz="2400" smtClean="0">
                <a:ea typeface="宋体" charset="-122"/>
              </a:rPr>
              <a:t>Type=Ethernet</a:t>
            </a:r>
          </a:p>
          <a:p>
            <a:pPr marL="342900" indent="-342900" eaLnBrk="1" hangingPunct="1"/>
            <a:r>
              <a:rPr lang="en-US" altLang="zh-CN" sz="2400" smtClean="0">
                <a:ea typeface="宋体" charset="-122"/>
              </a:rPr>
              <a:t>DEVICE=eth0</a:t>
            </a:r>
          </a:p>
          <a:p>
            <a:pPr marL="342900" indent="-342900" eaLnBrk="1" hangingPunct="1"/>
            <a:r>
              <a:rPr lang="en-US" altLang="zh-CN" sz="2400" smtClean="0">
                <a:ea typeface="宋体" charset="-122"/>
              </a:rPr>
              <a:t>HWADDR=00:02:8A:A6:30:45</a:t>
            </a:r>
          </a:p>
          <a:p>
            <a:pPr marL="342900" indent="-342900" eaLnBrk="1" hangingPunct="1"/>
            <a:r>
              <a:rPr lang="en-US" altLang="zh-CN" sz="2400" smtClean="0">
                <a:ea typeface="宋体" charset="-122"/>
              </a:rPr>
              <a:t>BOOTPROTO=dhcp</a:t>
            </a:r>
          </a:p>
          <a:p>
            <a:pPr marL="342900" indent="-342900" eaLnBrk="1" hangingPunct="1"/>
            <a:r>
              <a:rPr lang="en-US" altLang="zh-CN" sz="2400" smtClean="0">
                <a:ea typeface="宋体" charset="-122"/>
              </a:rPr>
              <a:t>ONBOOT=yes</a:t>
            </a:r>
            <a:endParaRPr lang="zh-CN" altLang="en-US" sz="2400" smtClean="0">
              <a:ea typeface="宋体" charset="-122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0D3B9178-496E-49B4-BBFB-87BA11AA6CC7}" type="datetime2">
              <a:rPr lang="zh-CN" altLang="en-US"/>
              <a:pPr>
                <a:defRPr/>
              </a:pPr>
              <a:t>2014年5月22日</a:t>
            </a:fld>
            <a:endParaRPr lang="en-US" altLang="zh-CN" dirty="0"/>
          </a:p>
        </p:txBody>
      </p:sp>
      <p:sp>
        <p:nvSpPr>
          <p:cNvPr id="25604" name="页脚占位符 4"/>
          <p:cNvSpPr>
            <a:spLocks noGrp="1"/>
          </p:cNvSpPr>
          <p:nvPr>
            <p:ph type="ftr" sz="quarter" idx="4294967295"/>
          </p:nvPr>
        </p:nvSpPr>
        <p:spPr bwMode="auto">
          <a:xfrm>
            <a:off x="2195513" y="6237288"/>
            <a:ext cx="5400675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/>
            <a:endParaRPr lang="en-US" altLang="zh-CN" sz="1200">
              <a:latin typeface="Garamond" pitchFamily="18" charset="0"/>
            </a:endParaRPr>
          </a:p>
          <a:p>
            <a:pPr algn="ctr"/>
            <a:endParaRPr lang="en-US" altLang="zh-CN" sz="1200">
              <a:latin typeface="Garamond" pitchFamily="18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997B3AC-8C77-49BC-9129-37BEFA7DA95C}" type="slidenum">
              <a:rPr lang="en-US" altLang="zh-CN"/>
              <a:pPr>
                <a:defRPr/>
              </a:pPr>
              <a:t>21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标题 1"/>
          <p:cNvSpPr>
            <a:spLocks noGrp="1"/>
          </p:cNvSpPr>
          <p:nvPr>
            <p:ph type="title"/>
          </p:nvPr>
        </p:nvSpPr>
        <p:spPr>
          <a:xfrm>
            <a:off x="395288" y="260350"/>
            <a:ext cx="8229600" cy="1139825"/>
          </a:xfrm>
        </p:spPr>
        <p:txBody>
          <a:bodyPr/>
          <a:lstStyle/>
          <a:p>
            <a:pPr eaLnBrk="1" hangingPunct="1"/>
            <a:r>
              <a:rPr lang="zh-CN" altLang="en-US" sz="4200" b="0" cap="none" smtClean="0">
                <a:latin typeface="Garamond" pitchFamily="18" charset="0"/>
                <a:ea typeface="宋体" charset="-122"/>
              </a:rPr>
              <a:t>系统网络配置文件</a:t>
            </a:r>
          </a:p>
        </p:txBody>
      </p:sp>
      <p:sp>
        <p:nvSpPr>
          <p:cNvPr id="26626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30725"/>
          </a:xfrm>
        </p:spPr>
        <p:txBody>
          <a:bodyPr anchor="t"/>
          <a:lstStyle/>
          <a:p>
            <a:pPr marL="342900" indent="-342900" eaLnBrk="1" hangingPunct="1">
              <a:buFont typeface="Wingdings" pitchFamily="2" charset="2"/>
              <a:buChar char="n"/>
            </a:pPr>
            <a:r>
              <a:rPr lang="zh-CN" altLang="en-US" sz="3000" smtClean="0">
                <a:ea typeface="宋体" charset="-122"/>
              </a:rPr>
              <a:t>系统网络配置文件为</a:t>
            </a:r>
            <a:endParaRPr lang="en-US" altLang="zh-CN" sz="3000" smtClean="0">
              <a:ea typeface="宋体" charset="-122"/>
            </a:endParaRPr>
          </a:p>
          <a:p>
            <a:pPr marL="669925" lvl="1" indent="-325438" eaLnBrk="1" hangingPunct="1">
              <a:buFont typeface="Wingdings" pitchFamily="2" charset="2"/>
              <a:buChar char="q"/>
            </a:pPr>
            <a:r>
              <a:rPr lang="zh-CN" altLang="en-US" sz="2600" smtClean="0">
                <a:ea typeface="宋体" charset="-122"/>
              </a:rPr>
              <a:t> </a:t>
            </a:r>
            <a:r>
              <a:rPr lang="en-US" altLang="zh-CN" sz="2600" smtClean="0">
                <a:ea typeface="宋体" charset="-122"/>
              </a:rPr>
              <a:t>/etc/sysconfig/network</a:t>
            </a:r>
          </a:p>
          <a:p>
            <a:pPr marL="669925" lvl="1" indent="-325438" eaLnBrk="1" hangingPunct="1">
              <a:buFont typeface="Wingdings" pitchFamily="2" charset="2"/>
              <a:buChar char="q"/>
            </a:pPr>
            <a:r>
              <a:rPr lang="zh-CN" altLang="en-US" sz="2600" smtClean="0">
                <a:ea typeface="宋体" charset="-122"/>
              </a:rPr>
              <a:t>用于永久性配置主机名和默认网关等</a:t>
            </a:r>
          </a:p>
          <a:p>
            <a:pPr marL="342900" indent="-342900" eaLnBrk="1" hangingPunct="1">
              <a:buFont typeface="Wingdings" pitchFamily="2" charset="2"/>
              <a:buChar char="n"/>
            </a:pPr>
            <a:r>
              <a:rPr lang="zh-CN" altLang="en-US" sz="3000" smtClean="0">
                <a:ea typeface="宋体" charset="-122"/>
              </a:rPr>
              <a:t>例如：</a:t>
            </a:r>
            <a:endParaRPr lang="en-US" altLang="zh-CN" sz="3000" smtClean="0">
              <a:ea typeface="宋体" charset="-122"/>
            </a:endParaRPr>
          </a:p>
          <a:p>
            <a:pPr marL="669925" lvl="1" indent="-325438" eaLnBrk="1" hangingPunct="1"/>
            <a:r>
              <a:rPr lang="en-US" altLang="zh-CN" sz="2600" smtClean="0">
                <a:solidFill>
                  <a:srgbClr val="002060"/>
                </a:solidFill>
                <a:ea typeface="宋体" charset="-122"/>
              </a:rPr>
              <a:t># vim /etc/sysconfig/network</a:t>
            </a:r>
            <a:endParaRPr lang="zh-CN" altLang="en-US" sz="2600" smtClean="0">
              <a:solidFill>
                <a:srgbClr val="002060"/>
              </a:solidFill>
              <a:ea typeface="宋体" charset="-122"/>
            </a:endParaRPr>
          </a:p>
          <a:p>
            <a:pPr marL="669925" lvl="1" indent="-325438" eaLnBrk="1" hangingPunct="1"/>
            <a:r>
              <a:rPr lang="en-US" altLang="zh-CN" sz="2600" smtClean="0">
                <a:ea typeface="宋体" charset="-122"/>
              </a:rPr>
              <a:t>NETWORKING=yes</a:t>
            </a:r>
          </a:p>
          <a:p>
            <a:pPr marL="669925" lvl="1" indent="-325438" eaLnBrk="1" hangingPunct="1"/>
            <a:r>
              <a:rPr lang="en-US" altLang="zh-CN" sz="2600" smtClean="0">
                <a:ea typeface="宋体" charset="-122"/>
              </a:rPr>
              <a:t>HOSTNAME=centos1.ls-al.loc</a:t>
            </a:r>
          </a:p>
          <a:p>
            <a:pPr marL="669925" lvl="1" indent="-325438" eaLnBrk="1" hangingPunct="1"/>
            <a:r>
              <a:rPr lang="en-US" altLang="zh-CN" sz="2600" smtClean="0">
                <a:ea typeface="宋体" charset="-122"/>
              </a:rPr>
              <a:t>GATEWAY=192.168.1.254</a:t>
            </a:r>
            <a:endParaRPr lang="zh-CN" altLang="en-US" sz="2600" smtClean="0">
              <a:ea typeface="宋体" charset="-122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0D3B9178-496E-49B4-BBFB-87BA11AA6CC7}" type="datetime2">
              <a:rPr lang="zh-CN" altLang="en-US"/>
              <a:pPr>
                <a:defRPr/>
              </a:pPr>
              <a:t>2014年5月22日</a:t>
            </a:fld>
            <a:endParaRPr lang="en-US" altLang="zh-CN" dirty="0"/>
          </a:p>
        </p:txBody>
      </p:sp>
      <p:sp>
        <p:nvSpPr>
          <p:cNvPr id="26628" name="页脚占位符 4"/>
          <p:cNvSpPr>
            <a:spLocks noGrp="1"/>
          </p:cNvSpPr>
          <p:nvPr>
            <p:ph type="ftr" sz="quarter" idx="4294967295"/>
          </p:nvPr>
        </p:nvSpPr>
        <p:spPr bwMode="auto">
          <a:xfrm>
            <a:off x="2195513" y="6237288"/>
            <a:ext cx="5400675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/>
            <a:endParaRPr lang="en-US" altLang="zh-CN" sz="1200">
              <a:latin typeface="Garamond" pitchFamily="18" charset="0"/>
            </a:endParaRPr>
          </a:p>
          <a:p>
            <a:pPr algn="ctr"/>
            <a:endParaRPr lang="en-US" altLang="zh-CN" sz="1200">
              <a:latin typeface="Garamond" pitchFamily="18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2A9EEC4-379D-4A9B-BF75-B9A5901B62C4}" type="slidenum">
              <a:rPr lang="en-US" altLang="zh-CN"/>
              <a:pPr>
                <a:defRPr/>
              </a:pPr>
              <a:t>22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标题 1"/>
          <p:cNvSpPr>
            <a:spLocks noGrp="1"/>
          </p:cNvSpPr>
          <p:nvPr>
            <p:ph type="title"/>
          </p:nvPr>
        </p:nvSpPr>
        <p:spPr>
          <a:xfrm>
            <a:off x="395288" y="260350"/>
            <a:ext cx="8229600" cy="1139825"/>
          </a:xfrm>
        </p:spPr>
        <p:txBody>
          <a:bodyPr/>
          <a:lstStyle/>
          <a:p>
            <a:pPr eaLnBrk="1" hangingPunct="1"/>
            <a:r>
              <a:rPr lang="zh-CN" altLang="en-US" sz="4200" b="0" cap="none" smtClean="0">
                <a:latin typeface="Garamond" pitchFamily="18" charset="0"/>
                <a:ea typeface="宋体" charset="-122"/>
              </a:rPr>
              <a:t>网络接口的</a:t>
            </a:r>
            <a:r>
              <a:rPr lang="en-US" altLang="zh-CN" sz="4200" b="0" cap="none" smtClean="0">
                <a:latin typeface="Garamond" pitchFamily="18" charset="0"/>
                <a:ea typeface="宋体" charset="-122"/>
              </a:rPr>
              <a:t/>
            </a:r>
            <a:br>
              <a:rPr lang="en-US" altLang="zh-CN" sz="4200" b="0" cap="none" smtClean="0">
                <a:latin typeface="Garamond" pitchFamily="18" charset="0"/>
                <a:ea typeface="宋体" charset="-122"/>
              </a:rPr>
            </a:br>
            <a:r>
              <a:rPr lang="zh-CN" altLang="en-US" sz="4200" b="0" cap="none" smtClean="0">
                <a:latin typeface="Garamond" pitchFamily="18" charset="0"/>
                <a:ea typeface="宋体" charset="-122"/>
              </a:rPr>
              <a:t>静态路由配置文件</a:t>
            </a:r>
          </a:p>
        </p:txBody>
      </p:sp>
      <p:sp>
        <p:nvSpPr>
          <p:cNvPr id="27650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30725"/>
          </a:xfrm>
        </p:spPr>
        <p:txBody>
          <a:bodyPr anchor="t"/>
          <a:lstStyle/>
          <a:p>
            <a:pPr marL="342900" indent="-342900" eaLnBrk="1" hangingPunct="1">
              <a:buFont typeface="Wingdings" pitchFamily="2" charset="2"/>
              <a:buChar char="n"/>
            </a:pPr>
            <a:r>
              <a:rPr lang="zh-CN" altLang="en-US" sz="3000" smtClean="0">
                <a:ea typeface="宋体" charset="-122"/>
              </a:rPr>
              <a:t>网络接口的静态路由配置文件</a:t>
            </a:r>
            <a:endParaRPr lang="en-US" altLang="zh-CN" sz="3000" smtClean="0">
              <a:ea typeface="宋体" charset="-122"/>
            </a:endParaRPr>
          </a:p>
          <a:p>
            <a:pPr marL="669925" lvl="1" indent="-325438" eaLnBrk="1" hangingPunct="1">
              <a:buFont typeface="Wingdings" pitchFamily="2" charset="2"/>
              <a:buChar char="q"/>
            </a:pPr>
            <a:r>
              <a:rPr lang="zh-CN" altLang="en-US" sz="2600" smtClean="0">
                <a:ea typeface="宋体" charset="-122"/>
              </a:rPr>
              <a:t>每个网络接口均可有其静态路由配置文件</a:t>
            </a:r>
          </a:p>
          <a:p>
            <a:pPr marL="669925" lvl="1" indent="-325438" eaLnBrk="1" hangingPunct="1">
              <a:buFont typeface="Wingdings" pitchFamily="2" charset="2"/>
              <a:buChar char="q"/>
            </a:pPr>
            <a:r>
              <a:rPr lang="en-US" altLang="zh-CN" sz="2600" smtClean="0">
                <a:ea typeface="宋体" charset="-122"/>
              </a:rPr>
              <a:t>/etc/sysconfig/network-scripts/route-ethX</a:t>
            </a:r>
          </a:p>
          <a:p>
            <a:pPr marL="342900" indent="-342900" eaLnBrk="1" hangingPunct="1">
              <a:buFont typeface="Wingdings" pitchFamily="2" charset="2"/>
              <a:buChar char="n"/>
            </a:pPr>
            <a:r>
              <a:rPr lang="zh-CN" altLang="en-US" sz="3000" smtClean="0">
                <a:ea typeface="宋体" charset="-122"/>
              </a:rPr>
              <a:t>例如</a:t>
            </a:r>
            <a:endParaRPr lang="en-US" altLang="zh-CN" sz="3000" smtClean="0">
              <a:ea typeface="宋体" charset="-122"/>
            </a:endParaRPr>
          </a:p>
          <a:p>
            <a:pPr marL="669925" lvl="1" indent="-325438" eaLnBrk="1" hangingPunct="1">
              <a:buFont typeface="Wingdings" pitchFamily="2" charset="2"/>
              <a:buChar char="q"/>
            </a:pPr>
            <a:r>
              <a:rPr lang="zh-CN" altLang="en-US" sz="2600" smtClean="0">
                <a:ea typeface="宋体" charset="-122"/>
              </a:rPr>
              <a:t>配置网络接口</a:t>
            </a:r>
            <a:r>
              <a:rPr lang="en-US" altLang="zh-CN" sz="2600" smtClean="0">
                <a:ea typeface="宋体" charset="-122"/>
              </a:rPr>
              <a:t>eth0</a:t>
            </a:r>
            <a:r>
              <a:rPr lang="zh-CN" altLang="en-US" sz="2600" smtClean="0">
                <a:ea typeface="宋体" charset="-122"/>
              </a:rPr>
              <a:t>的静态路由</a:t>
            </a:r>
            <a:endParaRPr lang="en-US" altLang="zh-CN" sz="2600" smtClean="0">
              <a:ea typeface="宋体" charset="-122"/>
            </a:endParaRPr>
          </a:p>
          <a:p>
            <a:pPr marL="669925" lvl="1" indent="-325438" eaLnBrk="1" hangingPunct="1"/>
            <a:r>
              <a:rPr lang="en-US" altLang="zh-CN" sz="2600" smtClean="0">
                <a:solidFill>
                  <a:srgbClr val="002060"/>
                </a:solidFill>
                <a:ea typeface="宋体" charset="-122"/>
              </a:rPr>
              <a:t># vim /etc/sysconfig/network-scripts/route-eth0</a:t>
            </a:r>
          </a:p>
          <a:p>
            <a:pPr marL="669925" lvl="1" indent="-325438" eaLnBrk="1" hangingPunct="1"/>
            <a:r>
              <a:rPr lang="en-US" altLang="zh-CN" sz="2600" smtClean="0">
                <a:ea typeface="宋体" charset="-122"/>
              </a:rPr>
              <a:t>192.168.2.0/24 </a:t>
            </a:r>
            <a:r>
              <a:rPr lang="en-US" altLang="zh-CN" sz="2600" smtClean="0">
                <a:solidFill>
                  <a:srgbClr val="C00000"/>
                </a:solidFill>
                <a:ea typeface="宋体" charset="-122"/>
              </a:rPr>
              <a:t> via  </a:t>
            </a:r>
            <a:r>
              <a:rPr lang="en-US" altLang="zh-CN" sz="2600" smtClean="0">
                <a:ea typeface="宋体" charset="-122"/>
              </a:rPr>
              <a:t>172.16.10.88</a:t>
            </a:r>
            <a:endParaRPr lang="zh-CN" altLang="en-US" sz="2600" smtClean="0">
              <a:ea typeface="宋体" charset="-122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0D3B9178-496E-49B4-BBFB-87BA11AA6CC7}" type="datetime2">
              <a:rPr lang="zh-CN" altLang="en-US"/>
              <a:pPr>
                <a:defRPr/>
              </a:pPr>
              <a:t>2014年5月22日</a:t>
            </a:fld>
            <a:endParaRPr lang="en-US" altLang="zh-CN" dirty="0"/>
          </a:p>
        </p:txBody>
      </p:sp>
      <p:sp>
        <p:nvSpPr>
          <p:cNvPr id="27652" name="页脚占位符 4"/>
          <p:cNvSpPr>
            <a:spLocks noGrp="1"/>
          </p:cNvSpPr>
          <p:nvPr>
            <p:ph type="ftr" sz="quarter" idx="4294967295"/>
          </p:nvPr>
        </p:nvSpPr>
        <p:spPr bwMode="auto">
          <a:xfrm>
            <a:off x="2195513" y="6237288"/>
            <a:ext cx="5400675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/>
            <a:endParaRPr lang="en-US" altLang="zh-CN" sz="1200">
              <a:latin typeface="Garamond" pitchFamily="18" charset="0"/>
            </a:endParaRPr>
          </a:p>
          <a:p>
            <a:pPr algn="ctr"/>
            <a:endParaRPr lang="en-US" altLang="zh-CN" sz="1200">
              <a:latin typeface="Garamond" pitchFamily="18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F3B86-4373-4F7D-BABB-27138B6549C6}" type="slidenum">
              <a:rPr lang="en-US" altLang="zh-CN"/>
              <a:pPr>
                <a:defRPr/>
              </a:pPr>
              <a:t>23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标题 1"/>
          <p:cNvSpPr>
            <a:spLocks noGrp="1"/>
          </p:cNvSpPr>
          <p:nvPr>
            <p:ph type="title"/>
          </p:nvPr>
        </p:nvSpPr>
        <p:spPr>
          <a:xfrm>
            <a:off x="395288" y="260350"/>
            <a:ext cx="8229600" cy="1139825"/>
          </a:xfrm>
        </p:spPr>
        <p:txBody>
          <a:bodyPr/>
          <a:lstStyle/>
          <a:p>
            <a:pPr eaLnBrk="1" hangingPunct="1"/>
            <a:r>
              <a:rPr lang="zh-CN" altLang="zh-CN" sz="4200" b="0" cap="none" smtClean="0">
                <a:latin typeface="Garamond" pitchFamily="18" charset="0"/>
                <a:ea typeface="宋体" charset="-122"/>
              </a:rPr>
              <a:t>本地域名解析配置文件</a:t>
            </a:r>
            <a:endParaRPr lang="zh-CN" altLang="en-US" sz="4200" b="0" cap="none" smtClean="0">
              <a:latin typeface="Garamond" pitchFamily="18" charset="0"/>
              <a:ea typeface="宋体" charset="-122"/>
            </a:endParaRPr>
          </a:p>
        </p:txBody>
      </p:sp>
      <p:sp>
        <p:nvSpPr>
          <p:cNvPr id="28674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30725"/>
          </a:xfrm>
        </p:spPr>
        <p:txBody>
          <a:bodyPr anchor="t"/>
          <a:lstStyle/>
          <a:p>
            <a:pPr marL="342900" indent="-342900" eaLnBrk="1" hangingPunct="1">
              <a:buFont typeface="Wingdings" pitchFamily="2" charset="2"/>
              <a:buChar char="n"/>
            </a:pPr>
            <a:r>
              <a:rPr lang="zh-CN" altLang="en-US" sz="3000" smtClean="0">
                <a:ea typeface="宋体" charset="-122"/>
              </a:rPr>
              <a:t>本地域名解析数据库文件为 </a:t>
            </a:r>
            <a:r>
              <a:rPr lang="en-US" altLang="zh-CN" sz="3000" smtClean="0">
                <a:ea typeface="宋体" charset="-122"/>
              </a:rPr>
              <a:t>/etc/hosts</a:t>
            </a:r>
          </a:p>
          <a:p>
            <a:pPr marL="342900" indent="-342900" eaLnBrk="1" hangingPunct="1">
              <a:buFont typeface="Wingdings" pitchFamily="2" charset="2"/>
              <a:buChar char="n"/>
            </a:pPr>
            <a:r>
              <a:rPr lang="zh-CN" altLang="en-US" sz="3000" smtClean="0">
                <a:ea typeface="宋体" charset="-122"/>
              </a:rPr>
              <a:t>例如</a:t>
            </a:r>
            <a:endParaRPr lang="en-US" altLang="zh-CN" sz="3000" smtClean="0">
              <a:ea typeface="宋体" charset="-122"/>
            </a:endParaRPr>
          </a:p>
          <a:p>
            <a:pPr marL="669925" lvl="1" indent="-325438" eaLnBrk="1" hangingPunct="1"/>
            <a:r>
              <a:rPr lang="en-US" altLang="zh-CN" sz="2600" smtClean="0">
                <a:solidFill>
                  <a:srgbClr val="002060"/>
                </a:solidFill>
                <a:ea typeface="宋体" charset="-122"/>
              </a:rPr>
              <a:t># vim /etc/hosts</a:t>
            </a:r>
          </a:p>
          <a:p>
            <a:pPr marL="669925" lvl="1" indent="-325438" eaLnBrk="1" hangingPunct="1"/>
            <a:r>
              <a:rPr lang="en-US" altLang="zh-CN" sz="2600" smtClean="0">
                <a:ea typeface="宋体" charset="-122"/>
              </a:rPr>
              <a:t>127.0.0.1    localhost.localdomain   localhost</a:t>
            </a:r>
          </a:p>
          <a:p>
            <a:pPr marL="669925" lvl="1" indent="-325438" eaLnBrk="1" hangingPunct="1"/>
            <a:r>
              <a:rPr lang="en-US" altLang="zh-CN" sz="2600" smtClean="0">
                <a:ea typeface="宋体" charset="-122"/>
              </a:rPr>
              <a:t>::1          localhost6.localdomain6 localhost6</a:t>
            </a:r>
          </a:p>
          <a:p>
            <a:pPr marL="669925" lvl="1" indent="-325438" eaLnBrk="1" hangingPunct="1"/>
            <a:endParaRPr lang="en-US" altLang="zh-CN" sz="2600" smtClean="0">
              <a:ea typeface="宋体" charset="-122"/>
            </a:endParaRPr>
          </a:p>
          <a:p>
            <a:pPr marL="669925" lvl="1" indent="-325438" eaLnBrk="1" hangingPunct="1"/>
            <a:r>
              <a:rPr lang="en-US" altLang="zh-CN" sz="2600" smtClean="0">
                <a:ea typeface="宋体" charset="-122"/>
              </a:rPr>
              <a:t>192.168.1.200    centos1.ls-al.loc   centos1</a:t>
            </a:r>
          </a:p>
          <a:p>
            <a:pPr marL="669925" lvl="1" indent="-325438" eaLnBrk="1" hangingPunct="1"/>
            <a:r>
              <a:rPr lang="en-US" altLang="zh-CN" sz="2600" smtClean="0">
                <a:ea typeface="宋体" charset="-122"/>
              </a:rPr>
              <a:t>192.168.0.200    soho.mylabs.me      soho</a:t>
            </a:r>
            <a:endParaRPr lang="zh-CN" altLang="en-US" sz="2600" smtClean="0">
              <a:ea typeface="宋体" charset="-122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0D3B9178-496E-49B4-BBFB-87BA11AA6CC7}" type="datetime2">
              <a:rPr lang="zh-CN" altLang="en-US"/>
              <a:pPr>
                <a:defRPr/>
              </a:pPr>
              <a:t>2014年5月22日</a:t>
            </a:fld>
            <a:endParaRPr lang="en-US" altLang="zh-CN" dirty="0"/>
          </a:p>
        </p:txBody>
      </p:sp>
      <p:sp>
        <p:nvSpPr>
          <p:cNvPr id="28676" name="页脚占位符 4"/>
          <p:cNvSpPr>
            <a:spLocks noGrp="1"/>
          </p:cNvSpPr>
          <p:nvPr>
            <p:ph type="ftr" sz="quarter" idx="4294967295"/>
          </p:nvPr>
        </p:nvSpPr>
        <p:spPr bwMode="auto">
          <a:xfrm>
            <a:off x="2195513" y="6237288"/>
            <a:ext cx="5400675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/>
            <a:endParaRPr lang="en-US" altLang="zh-CN" sz="1200">
              <a:latin typeface="Garamond" pitchFamily="18" charset="0"/>
            </a:endParaRPr>
          </a:p>
          <a:p>
            <a:pPr algn="ctr"/>
            <a:endParaRPr lang="en-US" altLang="zh-CN" sz="1200">
              <a:latin typeface="Garamond" pitchFamily="18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88148C6-D628-4499-A2E9-43138D9CE7A9}" type="slidenum">
              <a:rPr lang="en-US" altLang="zh-CN"/>
              <a:pPr>
                <a:defRPr/>
              </a:pPr>
              <a:t>24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标题 1"/>
          <p:cNvSpPr>
            <a:spLocks noGrp="1"/>
          </p:cNvSpPr>
          <p:nvPr>
            <p:ph type="title"/>
          </p:nvPr>
        </p:nvSpPr>
        <p:spPr>
          <a:xfrm>
            <a:off x="395288" y="260350"/>
            <a:ext cx="8229600" cy="1139825"/>
          </a:xfrm>
        </p:spPr>
        <p:txBody>
          <a:bodyPr/>
          <a:lstStyle/>
          <a:p>
            <a:pPr eaLnBrk="1" hangingPunct="1"/>
            <a:r>
              <a:rPr lang="zh-CN" altLang="zh-CN" sz="4200" b="0" cap="none" smtClean="0">
                <a:latin typeface="Garamond" pitchFamily="18" charset="0"/>
                <a:ea typeface="宋体" charset="-122"/>
              </a:rPr>
              <a:t>配置远程域名解析器</a:t>
            </a:r>
            <a:endParaRPr lang="zh-CN" altLang="en-US" sz="4200" b="0" cap="none" smtClean="0">
              <a:latin typeface="Garamond" pitchFamily="18" charset="0"/>
              <a:ea typeface="宋体" charset="-122"/>
            </a:endParaRPr>
          </a:p>
        </p:txBody>
      </p:sp>
      <p:sp>
        <p:nvSpPr>
          <p:cNvPr id="29698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18488" cy="4530725"/>
          </a:xfrm>
        </p:spPr>
        <p:txBody>
          <a:bodyPr anchor="t"/>
          <a:lstStyle/>
          <a:p>
            <a:pPr marL="342900" indent="-342900" eaLnBrk="1" hangingPunct="1">
              <a:buFont typeface="Wingdings" pitchFamily="2" charset="2"/>
              <a:buChar char="n"/>
            </a:pPr>
            <a:r>
              <a:rPr lang="zh-CN" altLang="zh-CN" sz="3000" smtClean="0">
                <a:ea typeface="宋体" charset="-122"/>
              </a:rPr>
              <a:t>设置</a:t>
            </a:r>
            <a:r>
              <a:rPr lang="en-US" altLang="zh-CN" sz="3000" smtClean="0">
                <a:ea typeface="宋体" charset="-122"/>
              </a:rPr>
              <a:t>Linux</a:t>
            </a:r>
            <a:r>
              <a:rPr lang="zh-CN" altLang="zh-CN" sz="3000" smtClean="0">
                <a:ea typeface="宋体" charset="-122"/>
              </a:rPr>
              <a:t>的</a:t>
            </a:r>
            <a:r>
              <a:rPr lang="en-US" altLang="zh-CN" sz="3000" smtClean="0">
                <a:ea typeface="宋体" charset="-122"/>
              </a:rPr>
              <a:t>DNS</a:t>
            </a:r>
            <a:r>
              <a:rPr lang="zh-CN" altLang="zh-CN" sz="3000" smtClean="0">
                <a:ea typeface="宋体" charset="-122"/>
              </a:rPr>
              <a:t>客户</a:t>
            </a:r>
            <a:endParaRPr lang="en-US" altLang="zh-CN" sz="3000" smtClean="0">
              <a:ea typeface="宋体" charset="-122"/>
            </a:endParaRPr>
          </a:p>
          <a:p>
            <a:pPr marL="669925" lvl="1" indent="-325438" eaLnBrk="1" hangingPunct="1">
              <a:buFont typeface="Wingdings" pitchFamily="2" charset="2"/>
              <a:buChar char="q"/>
            </a:pPr>
            <a:r>
              <a:rPr lang="zh-CN" altLang="zh-CN" sz="2600" smtClean="0">
                <a:ea typeface="宋体" charset="-122"/>
              </a:rPr>
              <a:t>可以编辑</a:t>
            </a:r>
            <a:r>
              <a:rPr lang="en-US" altLang="zh-CN" sz="2600" smtClean="0">
                <a:ea typeface="宋体" charset="-122"/>
              </a:rPr>
              <a:t>/etc/resolv.conf</a:t>
            </a:r>
            <a:r>
              <a:rPr lang="zh-CN" altLang="zh-CN" sz="2600" smtClean="0">
                <a:ea typeface="宋体" charset="-122"/>
              </a:rPr>
              <a:t>文件</a:t>
            </a:r>
            <a:endParaRPr lang="en-US" altLang="zh-CN" sz="2600" smtClean="0">
              <a:ea typeface="宋体" charset="-122"/>
            </a:endParaRPr>
          </a:p>
          <a:p>
            <a:pPr marL="342900" indent="-342900" eaLnBrk="1" hangingPunct="1">
              <a:buFont typeface="Wingdings" pitchFamily="2" charset="2"/>
              <a:buChar char="n"/>
            </a:pPr>
            <a:r>
              <a:rPr lang="zh-CN" altLang="en-US" sz="3000" smtClean="0">
                <a:ea typeface="宋体" charset="-122"/>
              </a:rPr>
              <a:t>举例</a:t>
            </a:r>
            <a:endParaRPr lang="en-US" altLang="zh-CN" sz="3000" smtClean="0">
              <a:ea typeface="宋体" charset="-122"/>
            </a:endParaRPr>
          </a:p>
          <a:p>
            <a:pPr marL="669925" lvl="1" indent="-325438" eaLnBrk="1" hangingPunct="1"/>
            <a:r>
              <a:rPr lang="en-US" altLang="zh-CN" sz="2600" smtClean="0">
                <a:solidFill>
                  <a:srgbClr val="002060"/>
                </a:solidFill>
                <a:ea typeface="宋体" charset="-122"/>
              </a:rPr>
              <a:t># vim /etc/resolv.conf</a:t>
            </a:r>
          </a:p>
          <a:p>
            <a:pPr marL="669925" lvl="1" indent="-325438" eaLnBrk="1" hangingPunct="1"/>
            <a:r>
              <a:rPr lang="en-US" altLang="zh-CN" sz="2600" smtClean="0">
                <a:solidFill>
                  <a:srgbClr val="C00000"/>
                </a:solidFill>
                <a:ea typeface="宋体" charset="-122"/>
              </a:rPr>
              <a:t>nameserver </a:t>
            </a:r>
            <a:r>
              <a:rPr lang="en-US" altLang="zh-CN" sz="2600" smtClean="0">
                <a:ea typeface="宋体" charset="-122"/>
              </a:rPr>
              <a:t> 192.168.1.1</a:t>
            </a:r>
          </a:p>
          <a:p>
            <a:pPr marL="669925" lvl="1" indent="-325438" eaLnBrk="1" hangingPunct="1"/>
            <a:r>
              <a:rPr lang="en-US" altLang="zh-CN" sz="2600" smtClean="0">
                <a:solidFill>
                  <a:srgbClr val="C00000"/>
                </a:solidFill>
                <a:ea typeface="宋体" charset="-122"/>
              </a:rPr>
              <a:t>nameverver</a:t>
            </a:r>
            <a:r>
              <a:rPr lang="en-US" altLang="zh-CN" sz="2600" smtClean="0">
                <a:ea typeface="宋体" charset="-122"/>
              </a:rPr>
              <a:t>  208.67.222.222</a:t>
            </a:r>
          </a:p>
          <a:p>
            <a:pPr marL="669925" lvl="1" indent="-325438" eaLnBrk="1" hangingPunct="1"/>
            <a:r>
              <a:rPr lang="en-US" altLang="zh-CN" sz="2600" smtClean="0">
                <a:solidFill>
                  <a:srgbClr val="C00000"/>
                </a:solidFill>
                <a:ea typeface="宋体" charset="-122"/>
              </a:rPr>
              <a:t>nameverver </a:t>
            </a:r>
            <a:r>
              <a:rPr lang="en-US" altLang="zh-CN" sz="2600" smtClean="0">
                <a:ea typeface="宋体" charset="-122"/>
              </a:rPr>
              <a:t> 208.67.220.220</a:t>
            </a:r>
          </a:p>
          <a:p>
            <a:pPr marL="669925" lvl="1" indent="-325438" eaLnBrk="1" hangingPunct="1"/>
            <a:r>
              <a:rPr lang="en-US" altLang="zh-CN" sz="2600" smtClean="0">
                <a:ea typeface="宋体" charset="-122"/>
              </a:rPr>
              <a:t>domain     sinolido.org		</a:t>
            </a:r>
            <a:r>
              <a:rPr lang="en-US" altLang="zh-CN" sz="2600" smtClean="0">
                <a:solidFill>
                  <a:srgbClr val="28571F"/>
                </a:solidFill>
                <a:ea typeface="宋体" charset="-122"/>
              </a:rPr>
              <a:t># </a:t>
            </a:r>
            <a:r>
              <a:rPr lang="zh-CN" altLang="en-US" sz="2600" smtClean="0">
                <a:solidFill>
                  <a:srgbClr val="28571F"/>
                </a:solidFill>
                <a:ea typeface="宋体" charset="-122"/>
              </a:rPr>
              <a:t>指定本机所在的域</a:t>
            </a:r>
            <a:endParaRPr lang="en-US" altLang="zh-CN" sz="2600" smtClean="0">
              <a:solidFill>
                <a:srgbClr val="28571F"/>
              </a:solidFill>
              <a:ea typeface="宋体" charset="-122"/>
            </a:endParaRPr>
          </a:p>
          <a:p>
            <a:pPr marL="669925" lvl="1" indent="-325438" eaLnBrk="1" hangingPunct="1"/>
            <a:r>
              <a:rPr lang="en-US" altLang="zh-CN" sz="2600" smtClean="0">
                <a:ea typeface="宋体" charset="-122"/>
              </a:rPr>
              <a:t>search      sinolido.org		</a:t>
            </a:r>
            <a:r>
              <a:rPr lang="en-US" altLang="zh-CN" sz="2600" smtClean="0">
                <a:solidFill>
                  <a:srgbClr val="28571F"/>
                </a:solidFill>
                <a:ea typeface="宋体" charset="-122"/>
              </a:rPr>
              <a:t># </a:t>
            </a:r>
            <a:r>
              <a:rPr lang="zh-CN" altLang="en-US" sz="2600" smtClean="0">
                <a:solidFill>
                  <a:srgbClr val="28571F"/>
                </a:solidFill>
                <a:ea typeface="宋体" charset="-122"/>
              </a:rPr>
              <a:t>指定默认搜索域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0D3B9178-496E-49B4-BBFB-87BA11AA6CC7}" type="datetime2">
              <a:rPr lang="zh-CN" altLang="en-US"/>
              <a:pPr>
                <a:defRPr/>
              </a:pPr>
              <a:t>2014年5月22日</a:t>
            </a:fld>
            <a:endParaRPr lang="en-US" altLang="zh-CN" dirty="0"/>
          </a:p>
        </p:txBody>
      </p:sp>
      <p:sp>
        <p:nvSpPr>
          <p:cNvPr id="29700" name="页脚占位符 4"/>
          <p:cNvSpPr>
            <a:spLocks noGrp="1"/>
          </p:cNvSpPr>
          <p:nvPr>
            <p:ph type="ftr" sz="quarter" idx="4294967295"/>
          </p:nvPr>
        </p:nvSpPr>
        <p:spPr bwMode="auto">
          <a:xfrm>
            <a:off x="2195513" y="6237288"/>
            <a:ext cx="5400675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/>
            <a:endParaRPr lang="en-US" altLang="zh-CN" sz="1200">
              <a:latin typeface="Garamond" pitchFamily="18" charset="0"/>
            </a:endParaRPr>
          </a:p>
          <a:p>
            <a:pPr algn="ctr"/>
            <a:endParaRPr lang="en-US" altLang="zh-CN" sz="1200">
              <a:latin typeface="Garamond" pitchFamily="18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DD611A4-310C-4994-A6BD-DF0D0A9756F5}" type="slidenum">
              <a:rPr lang="en-US" altLang="zh-CN"/>
              <a:pPr>
                <a:defRPr/>
              </a:pPr>
              <a:t>25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标题 1"/>
          <p:cNvSpPr>
            <a:spLocks noGrp="1"/>
          </p:cNvSpPr>
          <p:nvPr>
            <p:ph type="title"/>
          </p:nvPr>
        </p:nvSpPr>
        <p:spPr>
          <a:xfrm>
            <a:off x="395288" y="260350"/>
            <a:ext cx="8229600" cy="1139825"/>
          </a:xfrm>
        </p:spPr>
        <p:txBody>
          <a:bodyPr/>
          <a:lstStyle/>
          <a:p>
            <a:pPr eaLnBrk="1" hangingPunct="1"/>
            <a:r>
              <a:rPr lang="zh-CN" altLang="zh-CN" sz="4200" b="0" cap="none" smtClean="0">
                <a:latin typeface="Garamond" pitchFamily="18" charset="0"/>
                <a:ea typeface="宋体" charset="-122"/>
              </a:rPr>
              <a:t>配置域名解析顺序</a:t>
            </a:r>
            <a:endParaRPr lang="zh-CN" altLang="en-US" sz="4200" b="0" cap="none" smtClean="0">
              <a:latin typeface="Garamond" pitchFamily="18" charset="0"/>
              <a:ea typeface="宋体" charset="-122"/>
            </a:endParaRPr>
          </a:p>
        </p:txBody>
      </p:sp>
      <p:sp>
        <p:nvSpPr>
          <p:cNvPr id="30722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30725"/>
          </a:xfrm>
        </p:spPr>
        <p:txBody>
          <a:bodyPr anchor="t"/>
          <a:lstStyle/>
          <a:p>
            <a:pPr marL="342900" indent="-342900" eaLnBrk="1" hangingPunct="1">
              <a:buFont typeface="Wingdings" pitchFamily="2" charset="2"/>
              <a:buChar char="n"/>
            </a:pPr>
            <a:r>
              <a:rPr lang="zh-CN" altLang="en-US" sz="3000" smtClean="0">
                <a:ea typeface="宋体" charset="-122"/>
              </a:rPr>
              <a:t>域名解析的优先顺序</a:t>
            </a:r>
            <a:endParaRPr lang="en-US" altLang="zh-CN" sz="3000" smtClean="0">
              <a:ea typeface="宋体" charset="-122"/>
            </a:endParaRPr>
          </a:p>
          <a:p>
            <a:pPr marL="669925" lvl="1" indent="-325438" eaLnBrk="1" hangingPunct="1">
              <a:buFont typeface="Wingdings" pitchFamily="2" charset="2"/>
              <a:buChar char="q"/>
            </a:pPr>
            <a:r>
              <a:rPr lang="zh-CN" altLang="en-US" sz="2600" smtClean="0">
                <a:ea typeface="宋体" charset="-122"/>
              </a:rPr>
              <a:t>由配置文件</a:t>
            </a:r>
            <a:r>
              <a:rPr lang="en-US" altLang="zh-CN" sz="2600" smtClean="0">
                <a:ea typeface="宋体" charset="-122"/>
              </a:rPr>
              <a:t>/etc/host.conf</a:t>
            </a:r>
            <a:r>
              <a:rPr lang="zh-CN" altLang="en-US" sz="2600" smtClean="0">
                <a:ea typeface="宋体" charset="-122"/>
              </a:rPr>
              <a:t>决定</a:t>
            </a:r>
            <a:endParaRPr lang="en-US" altLang="zh-CN" sz="2600" smtClean="0">
              <a:ea typeface="宋体" charset="-122"/>
            </a:endParaRPr>
          </a:p>
          <a:p>
            <a:pPr marL="342900" indent="-342900" eaLnBrk="1" hangingPunct="1">
              <a:buFont typeface="Wingdings" pitchFamily="2" charset="2"/>
              <a:buChar char="n"/>
            </a:pPr>
            <a:r>
              <a:rPr lang="zh-CN" altLang="en-US" sz="3000" smtClean="0">
                <a:ea typeface="宋体" charset="-122"/>
              </a:rPr>
              <a:t>例如</a:t>
            </a:r>
            <a:endParaRPr lang="en-US" altLang="zh-CN" sz="3000" smtClean="0">
              <a:ea typeface="宋体" charset="-122"/>
            </a:endParaRPr>
          </a:p>
          <a:p>
            <a:pPr marL="669925" lvl="1" indent="-325438" eaLnBrk="1" hangingPunct="1">
              <a:buFont typeface="Wingdings" pitchFamily="2" charset="2"/>
              <a:buChar char="q"/>
            </a:pPr>
            <a:r>
              <a:rPr lang="zh-CN" altLang="en-US" sz="2600" smtClean="0">
                <a:ea typeface="宋体" charset="-122"/>
              </a:rPr>
              <a:t>首先查找 </a:t>
            </a:r>
            <a:r>
              <a:rPr lang="en-US" altLang="zh-CN" sz="2600" smtClean="0">
                <a:ea typeface="宋体" charset="-122"/>
              </a:rPr>
              <a:t>/etc/hosts </a:t>
            </a:r>
            <a:r>
              <a:rPr lang="zh-CN" altLang="en-US" sz="2600" smtClean="0">
                <a:ea typeface="宋体" charset="-122"/>
              </a:rPr>
              <a:t>文件进行域名解析</a:t>
            </a:r>
          </a:p>
          <a:p>
            <a:pPr marL="669925" lvl="1" indent="-325438" eaLnBrk="1" hangingPunct="1">
              <a:buFont typeface="Wingdings" pitchFamily="2" charset="2"/>
              <a:buChar char="q"/>
            </a:pPr>
            <a:r>
              <a:rPr lang="zh-CN" altLang="en-US" sz="2600" smtClean="0">
                <a:ea typeface="宋体" charset="-122"/>
              </a:rPr>
              <a:t>然后使用</a:t>
            </a:r>
            <a:r>
              <a:rPr lang="en-US" altLang="zh-CN" sz="2600" smtClean="0">
                <a:ea typeface="宋体" charset="-122"/>
              </a:rPr>
              <a:t>/etc/resolv.conf</a:t>
            </a:r>
            <a:r>
              <a:rPr lang="zh-CN" altLang="en-US" sz="2600" smtClean="0">
                <a:ea typeface="宋体" charset="-122"/>
              </a:rPr>
              <a:t>文件中指定的域名服务器进行域名解析</a:t>
            </a:r>
          </a:p>
          <a:p>
            <a:pPr marL="669925" lvl="1" indent="-325438" eaLnBrk="1" hangingPunct="1"/>
            <a:r>
              <a:rPr lang="en-US" altLang="zh-CN" sz="2600" smtClean="0">
                <a:solidFill>
                  <a:srgbClr val="002060"/>
                </a:solidFill>
                <a:ea typeface="宋体" charset="-122"/>
              </a:rPr>
              <a:t># vim /etc/host.conf</a:t>
            </a:r>
          </a:p>
          <a:p>
            <a:pPr marL="669925" lvl="1" indent="-325438" eaLnBrk="1" hangingPunct="1"/>
            <a:r>
              <a:rPr lang="en-US" altLang="zh-CN" sz="2600" smtClean="0">
                <a:ea typeface="宋体" charset="-122"/>
              </a:rPr>
              <a:t>order </a:t>
            </a:r>
            <a:r>
              <a:rPr lang="en-US" altLang="zh-CN" sz="2600" smtClean="0">
                <a:solidFill>
                  <a:srgbClr val="C00000"/>
                </a:solidFill>
                <a:ea typeface="宋体" charset="-122"/>
              </a:rPr>
              <a:t>hosts,bind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0D3B9178-496E-49B4-BBFB-87BA11AA6CC7}" type="datetime2">
              <a:rPr lang="zh-CN" altLang="en-US"/>
              <a:pPr>
                <a:defRPr/>
              </a:pPr>
              <a:t>2014年5月22日</a:t>
            </a:fld>
            <a:endParaRPr lang="en-US" altLang="zh-CN" dirty="0"/>
          </a:p>
        </p:txBody>
      </p:sp>
      <p:sp>
        <p:nvSpPr>
          <p:cNvPr id="30724" name="页脚占位符 4"/>
          <p:cNvSpPr>
            <a:spLocks noGrp="1"/>
          </p:cNvSpPr>
          <p:nvPr>
            <p:ph type="ftr" sz="quarter" idx="4294967295"/>
          </p:nvPr>
        </p:nvSpPr>
        <p:spPr bwMode="auto">
          <a:xfrm>
            <a:off x="2195513" y="6237288"/>
            <a:ext cx="5400675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/>
            <a:endParaRPr lang="en-US" altLang="zh-CN" sz="1200">
              <a:latin typeface="Garamond" pitchFamily="18" charset="0"/>
            </a:endParaRPr>
          </a:p>
          <a:p>
            <a:pPr algn="ctr"/>
            <a:endParaRPr lang="en-US" altLang="zh-CN" sz="1200">
              <a:latin typeface="Garamond" pitchFamily="18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6A86293-4B2D-446B-BFAE-A30DCF770017}" type="slidenum">
              <a:rPr lang="en-US" altLang="zh-CN"/>
              <a:pPr>
                <a:defRPr/>
              </a:pPr>
              <a:t>26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标题 1"/>
          <p:cNvSpPr>
            <a:spLocks noGrp="1"/>
          </p:cNvSpPr>
          <p:nvPr>
            <p:ph type="title"/>
          </p:nvPr>
        </p:nvSpPr>
        <p:spPr>
          <a:xfrm>
            <a:off x="395288" y="260350"/>
            <a:ext cx="8229600" cy="1139825"/>
          </a:xfrm>
        </p:spPr>
        <p:txBody>
          <a:bodyPr/>
          <a:lstStyle/>
          <a:p>
            <a:pPr eaLnBrk="1" hangingPunct="1"/>
            <a:r>
              <a:rPr lang="zh-CN" altLang="zh-CN" sz="4200" b="0" cap="none" smtClean="0">
                <a:latin typeface="Garamond" pitchFamily="18" charset="0"/>
                <a:ea typeface="宋体" charset="-122"/>
              </a:rPr>
              <a:t>使用</a:t>
            </a:r>
            <a:r>
              <a:rPr lang="en-US" altLang="zh-CN" sz="4200" b="0" cap="none" smtClean="0">
                <a:latin typeface="Garamond" pitchFamily="18" charset="0"/>
                <a:ea typeface="宋体" charset="-122"/>
              </a:rPr>
              <a:t>TUI</a:t>
            </a:r>
            <a:r>
              <a:rPr lang="zh-CN" altLang="zh-CN" sz="4200" b="0" cap="none" smtClean="0">
                <a:latin typeface="Garamond" pitchFamily="18" charset="0"/>
                <a:ea typeface="宋体" charset="-122"/>
              </a:rPr>
              <a:t>工具配置网络</a:t>
            </a:r>
            <a:endParaRPr lang="zh-CN" altLang="en-US" sz="4200" b="0" cap="none" smtClean="0">
              <a:latin typeface="Garamond" pitchFamily="18" charset="0"/>
              <a:ea typeface="宋体" charset="-122"/>
            </a:endParaRPr>
          </a:p>
        </p:txBody>
      </p:sp>
      <p:sp>
        <p:nvSpPr>
          <p:cNvPr id="32770" name="内容占位符 2"/>
          <p:cNvSpPr>
            <a:spLocks noGrp="1"/>
          </p:cNvSpPr>
          <p:nvPr>
            <p:ph idx="1"/>
          </p:nvPr>
        </p:nvSpPr>
        <p:spPr>
          <a:xfrm>
            <a:off x="457200" y="1341438"/>
            <a:ext cx="8229600" cy="792162"/>
          </a:xfrm>
        </p:spPr>
        <p:txBody>
          <a:bodyPr anchor="t"/>
          <a:lstStyle/>
          <a:p>
            <a:pPr marL="342900" indent="-342900" eaLnBrk="1" hangingPunct="1"/>
            <a:r>
              <a:rPr lang="en-US" altLang="zh-CN" sz="3000" smtClean="0">
                <a:solidFill>
                  <a:srgbClr val="002060"/>
                </a:solidFill>
                <a:ea typeface="宋体" charset="-122"/>
              </a:rPr>
              <a:t># system-config-network-tui</a:t>
            </a:r>
          </a:p>
          <a:p>
            <a:pPr marL="342900" indent="-342900" eaLnBrk="1" hangingPunct="1"/>
            <a:endParaRPr lang="en-US" altLang="zh-CN" sz="3000" smtClean="0">
              <a:solidFill>
                <a:srgbClr val="002060"/>
              </a:solidFill>
              <a:ea typeface="宋体" charset="-122"/>
            </a:endParaRPr>
          </a:p>
          <a:p>
            <a:pPr marL="342900" indent="-342900" eaLnBrk="1" hangingPunct="1"/>
            <a:endParaRPr lang="en-US" altLang="zh-CN" sz="3000" smtClean="0">
              <a:solidFill>
                <a:srgbClr val="002060"/>
              </a:solidFill>
              <a:ea typeface="宋体" charset="-122"/>
            </a:endParaRPr>
          </a:p>
          <a:p>
            <a:pPr marL="342900" indent="-342900" eaLnBrk="1" hangingPunct="1"/>
            <a:endParaRPr lang="zh-CN" altLang="zh-CN" sz="3000" smtClean="0">
              <a:solidFill>
                <a:srgbClr val="002060"/>
              </a:solidFill>
              <a:ea typeface="宋体" charset="-122"/>
            </a:endParaRPr>
          </a:p>
          <a:p>
            <a:pPr marL="342900" indent="-342900" eaLnBrk="1" hangingPunct="1">
              <a:buFont typeface="Wingdings" pitchFamily="2" charset="2"/>
              <a:buChar char="n"/>
            </a:pPr>
            <a:endParaRPr lang="zh-CN" altLang="en-US" sz="3000" smtClean="0">
              <a:ea typeface="宋体" charset="-122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0D3B9178-496E-49B4-BBFB-87BA11AA6CC7}" type="datetime2">
              <a:rPr lang="zh-CN" altLang="en-US"/>
              <a:pPr>
                <a:defRPr/>
              </a:pPr>
              <a:t>2014年5月22日</a:t>
            </a:fld>
            <a:endParaRPr lang="en-US" altLang="zh-CN" dirty="0"/>
          </a:p>
        </p:txBody>
      </p:sp>
      <p:sp>
        <p:nvSpPr>
          <p:cNvPr id="32772" name="页脚占位符 4"/>
          <p:cNvSpPr>
            <a:spLocks noGrp="1"/>
          </p:cNvSpPr>
          <p:nvPr>
            <p:ph type="ftr" sz="quarter" idx="4294967295"/>
          </p:nvPr>
        </p:nvSpPr>
        <p:spPr bwMode="auto">
          <a:xfrm>
            <a:off x="2195513" y="6237288"/>
            <a:ext cx="5400675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/>
            <a:endParaRPr lang="en-US" altLang="zh-CN" sz="1200">
              <a:latin typeface="Garamond" pitchFamily="18" charset="0"/>
            </a:endParaRPr>
          </a:p>
          <a:p>
            <a:pPr algn="ctr"/>
            <a:endParaRPr lang="en-US" altLang="zh-CN" sz="1200">
              <a:latin typeface="Garamond" pitchFamily="18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71C28C5-1498-4116-9A8A-AAC9272713A9}" type="slidenum">
              <a:rPr lang="en-US" altLang="zh-CN"/>
              <a:pPr>
                <a:defRPr/>
              </a:pPr>
              <a:t>27</a:t>
            </a:fld>
            <a:endParaRPr lang="en-US" altLang="zh-CN" dirty="0"/>
          </a:p>
        </p:txBody>
      </p:sp>
      <p:pic>
        <p:nvPicPr>
          <p:cNvPr id="32774" name="Picture 2" descr="system-config-network-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8175" y="2205038"/>
            <a:ext cx="6021388" cy="3379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6875463" y="2335213"/>
            <a:ext cx="1800225" cy="26574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zh-CN" altLang="en-US" sz="2400" dirty="0">
                <a:latin typeface="黑体" pitchFamily="49" charset="-122"/>
                <a:ea typeface="黑体" pitchFamily="49" charset="-122"/>
              </a:rPr>
              <a:t>提示：</a:t>
            </a:r>
            <a:endParaRPr lang="en-US" altLang="zh-CN" sz="2400" dirty="0">
              <a:latin typeface="黑体" pitchFamily="49" charset="-122"/>
              <a:ea typeface="黑体" pitchFamily="49" charset="-122"/>
            </a:endParaRPr>
          </a:p>
          <a:p>
            <a:pPr>
              <a:defRPr/>
            </a:pPr>
            <a:r>
              <a:rPr lang="zh-CN" altLang="en-US" sz="2400" dirty="0"/>
              <a:t>为了使网络接口配置的更改在当前环境生效需要</a:t>
            </a:r>
            <a:r>
              <a:rPr lang="zh-CN" altLang="en-US" sz="2400" b="1" dirty="0">
                <a:solidFill>
                  <a:srgbClr val="002060"/>
                </a:solidFill>
              </a:rPr>
              <a:t>重新启动网络服务</a:t>
            </a:r>
            <a:r>
              <a:rPr lang="zh-CN" altLang="en-US" sz="2400" dirty="0"/>
              <a:t>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zh-CN" cap="none" smtClean="0">
                <a:ea typeface="宋体" charset="-122"/>
              </a:rPr>
              <a:t>网络测试工具</a:t>
            </a:r>
            <a:endParaRPr lang="zh-CN" altLang="en-US" cap="none" smtClean="0">
              <a:ea typeface="宋体" charset="-122"/>
            </a:endParaRPr>
          </a:p>
        </p:txBody>
      </p:sp>
      <p:sp>
        <p:nvSpPr>
          <p:cNvPr id="33794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zh-CN" altLang="en-US" smtClean="0">
              <a:ea typeface="宋体" charset="-122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B8C40DAD-E20B-41EC-B788-3EAE527B1E0B}" type="datetime2">
              <a:rPr lang="zh-CN" altLang="en-US"/>
              <a:pPr>
                <a:defRPr/>
              </a:pPr>
              <a:t>2014年5月22日</a:t>
            </a:fld>
            <a:endParaRPr lang="en-US" altLang="zh-CN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5941295-1DAC-4D1D-98A0-2D5C66196B7A}" type="slidenum">
              <a:rPr lang="en-US" altLang="zh-CN"/>
              <a:pPr>
                <a:defRPr/>
              </a:pPr>
              <a:t>28</a:t>
            </a:fld>
            <a:endParaRPr lang="en-US" altLang="zh-CN"/>
          </a:p>
        </p:txBody>
      </p:sp>
      <p:sp>
        <p:nvSpPr>
          <p:cNvPr id="33797" name="页脚占位符 5"/>
          <p:cNvSpPr>
            <a:spLocks noGrp="1"/>
          </p:cNvSpPr>
          <p:nvPr>
            <p:ph type="ftr" sz="quarter" idx="4294967295"/>
          </p:nvPr>
        </p:nvSpPr>
        <p:spPr bwMode="auto">
          <a:xfrm>
            <a:off x="2411413" y="6248400"/>
            <a:ext cx="5329237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/>
            <a:endParaRPr lang="en-US" altLang="zh-CN" sz="1200">
              <a:latin typeface="Garamond" pitchFamily="18" charset="0"/>
            </a:endParaRPr>
          </a:p>
          <a:p>
            <a:pPr algn="ctr"/>
            <a:endParaRPr lang="en-US" altLang="zh-CN" sz="1200"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标题 1"/>
          <p:cNvSpPr>
            <a:spLocks noGrp="1"/>
          </p:cNvSpPr>
          <p:nvPr>
            <p:ph type="title"/>
          </p:nvPr>
        </p:nvSpPr>
        <p:spPr>
          <a:xfrm>
            <a:off x="395288" y="260350"/>
            <a:ext cx="8229600" cy="1139825"/>
          </a:xfrm>
        </p:spPr>
        <p:txBody>
          <a:bodyPr/>
          <a:lstStyle/>
          <a:p>
            <a:pPr eaLnBrk="1" hangingPunct="1"/>
            <a:r>
              <a:rPr lang="zh-CN" altLang="en-GB" sz="4200" cap="none" smtClean="0">
                <a:latin typeface="Garamond" pitchFamily="18" charset="0"/>
                <a:ea typeface="宋体" charset="-122"/>
              </a:rPr>
              <a:t>网络检测</a:t>
            </a:r>
            <a:r>
              <a:rPr lang="zh-CN" altLang="en-US" sz="4200" cap="none" smtClean="0">
                <a:latin typeface="Garamond" pitchFamily="18" charset="0"/>
                <a:ea typeface="宋体" charset="-122"/>
              </a:rPr>
              <a:t>的常用工具</a:t>
            </a:r>
            <a:endParaRPr lang="zh-CN" altLang="en-US" sz="4200" b="0" cap="none" smtClean="0">
              <a:latin typeface="Garamond" pitchFamily="18" charset="0"/>
              <a:ea typeface="宋体" charset="-122"/>
            </a:endParaRPr>
          </a:p>
        </p:txBody>
      </p:sp>
      <p:graphicFrame>
        <p:nvGraphicFramePr>
          <p:cNvPr id="45094" name="Group 38"/>
          <p:cNvGraphicFramePr>
            <a:graphicFrameLocks noGrp="1"/>
          </p:cNvGraphicFramePr>
          <p:nvPr>
            <p:ph idx="1"/>
          </p:nvPr>
        </p:nvGraphicFramePr>
        <p:xfrm>
          <a:off x="468313" y="1412875"/>
          <a:ext cx="8135937" cy="4479925"/>
        </p:xfrm>
        <a:graphic>
          <a:graphicData uri="http://schemas.openxmlformats.org/drawingml/2006/table">
            <a:tbl>
              <a:tblPr/>
              <a:tblGrid>
                <a:gridCol w="3060700"/>
                <a:gridCol w="5075237"/>
              </a:tblGrid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命令工具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功能说明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212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i</a:t>
                      </a:r>
                      <a:r>
                        <a:rPr kumimoji="0" lang="en-GB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fconfig</a:t>
                      </a: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8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GB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检测网络接口</a:t>
                      </a:r>
                      <a:r>
                        <a:rPr kumimoji="0" lang="zh-CN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配置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8CD"/>
                    </a:solidFill>
                  </a:tcPr>
                </a:tc>
              </a:tr>
              <a:tr h="212725">
                <a:tc>
                  <a:txBody>
                    <a:bodyPr/>
                    <a:lstStyle/>
                    <a:p>
                      <a:pPr marL="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route</a:t>
                      </a: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GB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检测</a:t>
                      </a:r>
                      <a:r>
                        <a:rPr kumimoji="0" lang="zh-CN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路由配置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D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ping</a:t>
                      </a: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8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GB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检测网络连通性</a:t>
                      </a:r>
                      <a:endParaRPr kumimoji="0" lang="zh-CN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8CD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netstat</a:t>
                      </a: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GB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查看网络状态</a:t>
                      </a:r>
                      <a:endParaRPr kumimoji="0" lang="zh-CN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D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lsof</a:t>
                      </a: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8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查看指定</a:t>
                      </a: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IP </a:t>
                      </a:r>
                      <a:r>
                        <a:rPr kumimoji="0" lang="zh-CN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和</a:t>
                      </a: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/</a:t>
                      </a:r>
                      <a:r>
                        <a:rPr kumimoji="0" lang="zh-CN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或 端口的进程的当前运行情况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8CD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host/dig/nslookup</a:t>
                      </a: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检测</a:t>
                      </a: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DNS</a:t>
                      </a:r>
                      <a:r>
                        <a:rPr kumimoji="0" lang="zh-CN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解析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DE8"/>
                    </a:solidFill>
                  </a:tcPr>
                </a:tc>
              </a:tr>
              <a:tr h="123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traceroute</a:t>
                      </a: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8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GB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检测到目的主机所经过的路由器</a:t>
                      </a:r>
                      <a:endParaRPr kumimoji="0" lang="zh-CN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8CD"/>
                    </a:solidFill>
                  </a:tcPr>
                </a:tc>
              </a:tr>
              <a:tr h="242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tcpdump</a:t>
                      </a: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GB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显示本机网络流量的状态</a:t>
                      </a:r>
                      <a:endParaRPr kumimoji="0" lang="zh-CN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DE8"/>
                    </a:solidFill>
                  </a:tcPr>
                </a:tc>
              </a:tr>
            </a:tbl>
          </a:graphicData>
        </a:graphic>
      </p:graphicFrame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0D3B9178-496E-49B4-BBFB-87BA11AA6CC7}" type="datetime2">
              <a:rPr lang="zh-CN" altLang="en-US"/>
              <a:pPr>
                <a:defRPr/>
              </a:pPr>
              <a:t>2014年5月22日</a:t>
            </a:fld>
            <a:endParaRPr lang="en-US" altLang="zh-CN" dirty="0"/>
          </a:p>
        </p:txBody>
      </p:sp>
      <p:sp>
        <p:nvSpPr>
          <p:cNvPr id="34851" name="页脚占位符 4"/>
          <p:cNvSpPr>
            <a:spLocks noGrp="1"/>
          </p:cNvSpPr>
          <p:nvPr>
            <p:ph type="ftr" sz="quarter" idx="4294967295"/>
          </p:nvPr>
        </p:nvSpPr>
        <p:spPr bwMode="auto">
          <a:xfrm>
            <a:off x="2195513" y="6237288"/>
            <a:ext cx="5400675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/>
            <a:endParaRPr lang="en-US" altLang="zh-CN" sz="1200">
              <a:latin typeface="Garamond" pitchFamily="18" charset="0"/>
            </a:endParaRPr>
          </a:p>
          <a:p>
            <a:pPr algn="ctr"/>
            <a:endParaRPr lang="en-US" altLang="zh-CN" sz="1200">
              <a:latin typeface="Garamond" pitchFamily="18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2FA0BBE-E6CD-4949-80F4-1D25CA62A244}" type="slidenum">
              <a:rPr lang="en-US" altLang="zh-CN"/>
              <a:pPr>
                <a:defRPr/>
              </a:pPr>
              <a:t>29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260350"/>
            <a:ext cx="8229600" cy="1139825"/>
          </a:xfrm>
        </p:spPr>
        <p:txBody>
          <a:bodyPr/>
          <a:lstStyle/>
          <a:p>
            <a:pPr eaLnBrk="1" hangingPunct="1"/>
            <a:r>
              <a:rPr lang="zh-CN" altLang="en-US" sz="4200" b="0" cap="none" smtClean="0">
                <a:latin typeface="Garamond" pitchFamily="18" charset="0"/>
                <a:ea typeface="宋体" charset="-122"/>
              </a:rPr>
              <a:t>本章学习目标 </a:t>
            </a:r>
          </a:p>
        </p:txBody>
      </p:sp>
      <p:sp>
        <p:nvSpPr>
          <p:cNvPr id="61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68413"/>
            <a:ext cx="8229600" cy="4862512"/>
          </a:xfrm>
        </p:spPr>
        <p:txBody>
          <a:bodyPr anchor="t"/>
          <a:lstStyle/>
          <a:p>
            <a:pPr marL="342900" indent="-342900" eaLnBrk="1" hangingPunct="1">
              <a:buFont typeface="Wingdings" pitchFamily="2" charset="2"/>
              <a:buChar char="n"/>
            </a:pPr>
            <a:r>
              <a:rPr lang="zh-CN" altLang="en-US" sz="3000" smtClean="0">
                <a:ea typeface="宋体" charset="-122"/>
              </a:rPr>
              <a:t>学会配置以太网络接口并激活</a:t>
            </a:r>
            <a:endParaRPr lang="en-US" altLang="zh-CN" sz="3000" smtClean="0">
              <a:ea typeface="宋体" charset="-122"/>
            </a:endParaRPr>
          </a:p>
          <a:p>
            <a:pPr marL="669925" lvl="1" indent="-325438" eaLnBrk="1" hangingPunct="1">
              <a:buFont typeface="Wingdings" pitchFamily="2" charset="2"/>
              <a:buChar char="q"/>
            </a:pPr>
            <a:r>
              <a:rPr lang="zh-CN" altLang="en-US" sz="2600" smtClean="0">
                <a:ea typeface="宋体" charset="-122"/>
              </a:rPr>
              <a:t>配置</a:t>
            </a:r>
            <a:r>
              <a:rPr lang="en-US" altLang="zh-CN" sz="2600" smtClean="0">
                <a:ea typeface="宋体" charset="-122"/>
              </a:rPr>
              <a:t>IP</a:t>
            </a:r>
            <a:r>
              <a:rPr lang="zh-CN" altLang="en-US" sz="2600" smtClean="0">
                <a:ea typeface="宋体" charset="-122"/>
              </a:rPr>
              <a:t>地址、子网掩码、默认网关、</a:t>
            </a:r>
            <a:r>
              <a:rPr lang="en-US" altLang="zh-CN" sz="2600" smtClean="0">
                <a:ea typeface="宋体" charset="-122"/>
              </a:rPr>
              <a:t>DNS</a:t>
            </a:r>
          </a:p>
          <a:p>
            <a:pPr marL="669925" lvl="1" indent="-325438" eaLnBrk="1" hangingPunct="1">
              <a:buFont typeface="Wingdings" pitchFamily="2" charset="2"/>
              <a:buChar char="q"/>
            </a:pPr>
            <a:r>
              <a:rPr lang="en-US" altLang="zh-CN" sz="2600" smtClean="0">
                <a:ea typeface="宋体" charset="-122"/>
              </a:rPr>
              <a:t>system-config-network-tui</a:t>
            </a:r>
          </a:p>
          <a:p>
            <a:pPr marL="669925" lvl="1" indent="-325438" eaLnBrk="1" hangingPunct="1">
              <a:buFont typeface="Wingdings" pitchFamily="2" charset="2"/>
              <a:buChar char="q"/>
            </a:pPr>
            <a:r>
              <a:rPr lang="en-US" altLang="zh-CN" sz="2600" smtClean="0">
                <a:ea typeface="宋体" charset="-122"/>
              </a:rPr>
              <a:t>ifup</a:t>
            </a:r>
            <a:r>
              <a:rPr lang="zh-CN" altLang="en-US" sz="2600" smtClean="0">
                <a:ea typeface="宋体" charset="-122"/>
              </a:rPr>
              <a:t>、</a:t>
            </a:r>
            <a:r>
              <a:rPr lang="en-US" altLang="zh-CN" sz="2600" smtClean="0">
                <a:ea typeface="宋体" charset="-122"/>
              </a:rPr>
              <a:t>ifdown</a:t>
            </a:r>
            <a:r>
              <a:rPr lang="zh-CN" altLang="en-US" sz="2600" smtClean="0">
                <a:ea typeface="宋体" charset="-122"/>
              </a:rPr>
              <a:t>、</a:t>
            </a:r>
            <a:r>
              <a:rPr lang="en-US" altLang="zh-CN" sz="2600" smtClean="0">
                <a:ea typeface="宋体" charset="-122"/>
              </a:rPr>
              <a:t>service network restart</a:t>
            </a:r>
          </a:p>
          <a:p>
            <a:pPr marL="342900" indent="-342900" eaLnBrk="1" hangingPunct="1">
              <a:buFont typeface="Wingdings" pitchFamily="2" charset="2"/>
              <a:buChar char="n"/>
            </a:pPr>
            <a:r>
              <a:rPr lang="zh-CN" altLang="en-US" sz="3000" smtClean="0">
                <a:ea typeface="宋体" charset="-122"/>
              </a:rPr>
              <a:t>区别临时性网络配置和永久性网络配置</a:t>
            </a:r>
            <a:endParaRPr lang="en-US" altLang="zh-CN" sz="3000" smtClean="0">
              <a:ea typeface="宋体" charset="-122"/>
            </a:endParaRPr>
          </a:p>
          <a:p>
            <a:pPr marL="342900" indent="-342900" eaLnBrk="1" hangingPunct="1">
              <a:buFont typeface="Wingdings" pitchFamily="2" charset="2"/>
              <a:buChar char="n"/>
            </a:pPr>
            <a:r>
              <a:rPr lang="zh-CN" altLang="en-US" sz="3000" smtClean="0">
                <a:ea typeface="宋体" charset="-122"/>
              </a:rPr>
              <a:t>学会使用常用的网络检测工具</a:t>
            </a:r>
            <a:endParaRPr lang="en-US" altLang="zh-CN" sz="3000" smtClean="0">
              <a:ea typeface="宋体" charset="-122"/>
            </a:endParaRPr>
          </a:p>
          <a:p>
            <a:pPr marL="342900" indent="-342900" eaLnBrk="1" hangingPunct="1">
              <a:buFont typeface="Wingdings" pitchFamily="2" charset="2"/>
              <a:buChar char="n"/>
            </a:pPr>
            <a:r>
              <a:rPr lang="zh-CN" altLang="en-US" sz="3000" smtClean="0">
                <a:ea typeface="宋体" charset="-122"/>
              </a:rPr>
              <a:t>学会使用常用的网络客户工具</a:t>
            </a:r>
            <a:endParaRPr lang="en-US" altLang="zh-CN" sz="3000" smtClean="0">
              <a:ea typeface="宋体" charset="-122"/>
            </a:endParaRPr>
          </a:p>
        </p:txBody>
      </p:sp>
      <p:sp>
        <p:nvSpPr>
          <p:cNvPr id="6" name="日期占位符 5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ECC8B645-3D00-4390-A80B-A886A73B120C}" type="datetime2">
              <a:rPr lang="zh-CN" altLang="en-US"/>
              <a:pPr>
                <a:defRPr/>
              </a:pPr>
              <a:t>2014年5月22日</a:t>
            </a:fld>
            <a:endParaRPr lang="en-US" altLang="zh-CN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8C9DC99-E087-4197-B06B-F45E2819202E}" type="slidenum">
              <a:rPr lang="en-US" altLang="zh-CN"/>
              <a:pPr>
                <a:defRPr/>
              </a:pPr>
              <a:t>3</a:t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标题 1"/>
          <p:cNvSpPr>
            <a:spLocks noGrp="1"/>
          </p:cNvSpPr>
          <p:nvPr>
            <p:ph type="title"/>
          </p:nvPr>
        </p:nvSpPr>
        <p:spPr>
          <a:xfrm>
            <a:off x="395288" y="260350"/>
            <a:ext cx="8229600" cy="1139825"/>
          </a:xfrm>
        </p:spPr>
        <p:txBody>
          <a:bodyPr/>
          <a:lstStyle/>
          <a:p>
            <a:pPr eaLnBrk="1" hangingPunct="1"/>
            <a:r>
              <a:rPr lang="en-US" altLang="zh-CN" sz="4200" b="0" cap="none" smtClean="0">
                <a:latin typeface="Garamond" pitchFamily="18" charset="0"/>
                <a:ea typeface="宋体" charset="-122"/>
              </a:rPr>
              <a:t>ping</a:t>
            </a:r>
            <a:r>
              <a:rPr lang="zh-CN" altLang="en-US" sz="4200" b="0" cap="none" smtClean="0">
                <a:latin typeface="Garamond" pitchFamily="18" charset="0"/>
                <a:ea typeface="宋体" charset="-122"/>
              </a:rPr>
              <a:t>和</a:t>
            </a:r>
            <a:r>
              <a:rPr lang="en-US" altLang="zh-CN" sz="4200" b="0" cap="none" smtClean="0">
                <a:latin typeface="Garamond" pitchFamily="18" charset="0"/>
                <a:ea typeface="宋体" charset="-122"/>
              </a:rPr>
              <a:t>traceroute</a:t>
            </a:r>
            <a:endParaRPr lang="zh-CN" altLang="en-US" sz="4200" b="0" cap="none" smtClean="0">
              <a:latin typeface="Garamond" pitchFamily="18" charset="0"/>
              <a:ea typeface="宋体" charset="-122"/>
            </a:endParaRPr>
          </a:p>
        </p:txBody>
      </p:sp>
      <p:sp>
        <p:nvSpPr>
          <p:cNvPr id="35842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30725"/>
          </a:xfrm>
        </p:spPr>
        <p:txBody>
          <a:bodyPr anchor="t"/>
          <a:lstStyle/>
          <a:p>
            <a:pPr marL="342900" indent="-342900" eaLnBrk="1" hangingPunct="1">
              <a:buFont typeface="Wingdings" pitchFamily="2" charset="2"/>
              <a:buChar char="n"/>
            </a:pPr>
            <a:r>
              <a:rPr lang="en-US" altLang="zh-CN" sz="3000" smtClean="0">
                <a:ea typeface="宋体" charset="-122"/>
              </a:rPr>
              <a:t>ping</a:t>
            </a:r>
          </a:p>
          <a:p>
            <a:pPr marL="669925" lvl="1" indent="-325438" eaLnBrk="1" hangingPunct="1">
              <a:buFont typeface="Wingdings" pitchFamily="2" charset="2"/>
              <a:buChar char="q"/>
            </a:pPr>
            <a:r>
              <a:rPr lang="zh-CN" altLang="zh-CN" sz="2600" smtClean="0">
                <a:ea typeface="宋体" charset="-122"/>
              </a:rPr>
              <a:t>测试网络的连通性</a:t>
            </a:r>
            <a:endParaRPr lang="en-US" altLang="zh-CN" sz="2600" smtClean="0">
              <a:ea typeface="宋体" charset="-122"/>
            </a:endParaRPr>
          </a:p>
          <a:p>
            <a:pPr marL="669925" lvl="1" indent="-325438" eaLnBrk="1" hangingPunct="1">
              <a:buFont typeface="Wingdings" pitchFamily="2" charset="2"/>
              <a:buChar char="q"/>
            </a:pPr>
            <a:r>
              <a:rPr lang="zh-CN" altLang="en-US" sz="2600" smtClean="0">
                <a:ea typeface="宋体" charset="-122"/>
              </a:rPr>
              <a:t>例如：</a:t>
            </a:r>
            <a:endParaRPr lang="en-US" altLang="zh-CN" sz="2600" smtClean="0">
              <a:ea typeface="宋体" charset="-122"/>
            </a:endParaRPr>
          </a:p>
          <a:p>
            <a:pPr marL="669925" lvl="1" indent="-325438" eaLnBrk="1" hangingPunct="1"/>
            <a:r>
              <a:rPr lang="en-US" altLang="zh-CN" sz="2800" smtClean="0">
                <a:solidFill>
                  <a:srgbClr val="002060"/>
                </a:solidFill>
                <a:ea typeface="宋体" charset="-122"/>
              </a:rPr>
              <a:t># ping www.sina.con.cn</a:t>
            </a:r>
            <a:endParaRPr lang="zh-CN" altLang="zh-CN" sz="2800" smtClean="0">
              <a:solidFill>
                <a:srgbClr val="002060"/>
              </a:solidFill>
              <a:ea typeface="宋体" charset="-122"/>
            </a:endParaRPr>
          </a:p>
          <a:p>
            <a:pPr marL="669925" lvl="1" indent="-325438" eaLnBrk="1" hangingPunct="1"/>
            <a:r>
              <a:rPr lang="en-US" altLang="zh-CN" sz="2800" smtClean="0">
                <a:solidFill>
                  <a:srgbClr val="002060"/>
                </a:solidFill>
                <a:ea typeface="宋体" charset="-122"/>
              </a:rPr>
              <a:t># ping -c 4 192.168.1.12</a:t>
            </a:r>
            <a:endParaRPr lang="en-US" altLang="zh-CN" sz="2600" smtClean="0">
              <a:solidFill>
                <a:srgbClr val="002060"/>
              </a:solidFill>
              <a:ea typeface="宋体" charset="-122"/>
            </a:endParaRPr>
          </a:p>
          <a:p>
            <a:pPr marL="342900" indent="-342900" eaLnBrk="1" hangingPunct="1">
              <a:buFont typeface="Wingdings" pitchFamily="2" charset="2"/>
              <a:buChar char="n"/>
            </a:pPr>
            <a:r>
              <a:rPr lang="en-US" altLang="zh-CN" sz="3000" smtClean="0">
                <a:ea typeface="宋体" charset="-122"/>
              </a:rPr>
              <a:t>traceroute</a:t>
            </a:r>
          </a:p>
          <a:p>
            <a:pPr marL="669925" lvl="1" indent="-325438" eaLnBrk="1" hangingPunct="1">
              <a:buFont typeface="Wingdings" pitchFamily="2" charset="2"/>
              <a:buChar char="q"/>
            </a:pPr>
            <a:r>
              <a:rPr lang="zh-CN" altLang="en-US" sz="2600" smtClean="0">
                <a:ea typeface="宋体" charset="-122"/>
              </a:rPr>
              <a:t>显示数据包到达目的主机所经过的路由</a:t>
            </a:r>
            <a:endParaRPr lang="en-US" altLang="zh-CN" sz="2600" smtClean="0">
              <a:ea typeface="宋体" charset="-122"/>
            </a:endParaRPr>
          </a:p>
          <a:p>
            <a:pPr marL="669925" lvl="1" indent="-325438" eaLnBrk="1" hangingPunct="1">
              <a:buFont typeface="Wingdings" pitchFamily="2" charset="2"/>
              <a:buChar char="q"/>
            </a:pPr>
            <a:r>
              <a:rPr lang="zh-CN" altLang="en-US" sz="2600" smtClean="0">
                <a:ea typeface="宋体" charset="-122"/>
              </a:rPr>
              <a:t>例如：</a:t>
            </a:r>
            <a:endParaRPr lang="en-US" altLang="zh-CN" sz="2600" smtClean="0">
              <a:ea typeface="宋体" charset="-122"/>
            </a:endParaRPr>
          </a:p>
          <a:p>
            <a:pPr marL="669925" lvl="1" indent="-325438" eaLnBrk="1" hangingPunct="1"/>
            <a:r>
              <a:rPr lang="en-US" altLang="zh-CN" sz="2600" smtClean="0">
                <a:solidFill>
                  <a:srgbClr val="002060"/>
                </a:solidFill>
                <a:ea typeface="宋体" charset="-122"/>
              </a:rPr>
              <a:t># traceroute  www.sina.com.cn</a:t>
            </a:r>
            <a:endParaRPr lang="zh-CN" altLang="en-US" sz="2600" smtClean="0">
              <a:solidFill>
                <a:srgbClr val="002060"/>
              </a:solidFill>
              <a:ea typeface="宋体" charset="-122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0D3B9178-496E-49B4-BBFB-87BA11AA6CC7}" type="datetime2">
              <a:rPr lang="zh-CN" altLang="en-US"/>
              <a:pPr>
                <a:defRPr/>
              </a:pPr>
              <a:t>2014年5月22日</a:t>
            </a:fld>
            <a:endParaRPr lang="en-US" altLang="zh-CN" dirty="0"/>
          </a:p>
        </p:txBody>
      </p:sp>
      <p:sp>
        <p:nvSpPr>
          <p:cNvPr id="35844" name="页脚占位符 4"/>
          <p:cNvSpPr>
            <a:spLocks noGrp="1"/>
          </p:cNvSpPr>
          <p:nvPr>
            <p:ph type="ftr" sz="quarter" idx="4294967295"/>
          </p:nvPr>
        </p:nvSpPr>
        <p:spPr bwMode="auto">
          <a:xfrm>
            <a:off x="2195513" y="6237288"/>
            <a:ext cx="5400675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/>
            <a:endParaRPr lang="en-US" altLang="zh-CN" sz="1200">
              <a:latin typeface="Garamond" pitchFamily="18" charset="0"/>
            </a:endParaRPr>
          </a:p>
          <a:p>
            <a:pPr algn="ctr"/>
            <a:endParaRPr lang="en-US" altLang="zh-CN" sz="1200">
              <a:latin typeface="Garamond" pitchFamily="18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9A90903-C067-406F-B65D-8E6D60683DCC}" type="slidenum">
              <a:rPr lang="en-US" altLang="zh-CN"/>
              <a:pPr>
                <a:defRPr/>
              </a:pPr>
              <a:t>30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标题 1"/>
          <p:cNvSpPr>
            <a:spLocks noGrp="1"/>
          </p:cNvSpPr>
          <p:nvPr>
            <p:ph type="title"/>
          </p:nvPr>
        </p:nvSpPr>
        <p:spPr>
          <a:xfrm>
            <a:off x="395288" y="260350"/>
            <a:ext cx="8229600" cy="1139825"/>
          </a:xfrm>
        </p:spPr>
        <p:txBody>
          <a:bodyPr/>
          <a:lstStyle/>
          <a:p>
            <a:pPr eaLnBrk="1" hangingPunct="1"/>
            <a:r>
              <a:rPr lang="zh-CN" altLang="en-US" sz="4200" b="0" cap="none" smtClean="0">
                <a:latin typeface="Garamond" pitchFamily="18" charset="0"/>
                <a:ea typeface="宋体" charset="-122"/>
              </a:rPr>
              <a:t>查看网络端口的使用情况</a:t>
            </a:r>
          </a:p>
        </p:txBody>
      </p:sp>
      <p:sp>
        <p:nvSpPr>
          <p:cNvPr id="36866" name="内容占位符 2"/>
          <p:cNvSpPr>
            <a:spLocks noGrp="1"/>
          </p:cNvSpPr>
          <p:nvPr>
            <p:ph idx="1"/>
          </p:nvPr>
        </p:nvSpPr>
        <p:spPr>
          <a:xfrm>
            <a:off x="457200" y="1341438"/>
            <a:ext cx="8229600" cy="4789487"/>
          </a:xfrm>
        </p:spPr>
        <p:txBody>
          <a:bodyPr anchor="t"/>
          <a:lstStyle/>
          <a:p>
            <a:pPr marL="342900" indent="-342900" eaLnBrk="1" hangingPunct="1">
              <a:buFont typeface="Wingdings" pitchFamily="2" charset="2"/>
              <a:buChar char="n"/>
            </a:pPr>
            <a:r>
              <a:rPr lang="en-US" altLang="zh-CN" sz="2800" smtClean="0">
                <a:ea typeface="宋体" charset="-122"/>
              </a:rPr>
              <a:t>netstat —— </a:t>
            </a:r>
            <a:r>
              <a:rPr lang="zh-CN" altLang="en-US" sz="2800" smtClean="0">
                <a:ea typeface="宋体" charset="-122"/>
              </a:rPr>
              <a:t>查看网络端口 </a:t>
            </a:r>
          </a:p>
          <a:p>
            <a:pPr marL="669925" lvl="1" indent="-325438" eaLnBrk="1" hangingPunct="1"/>
            <a:r>
              <a:rPr lang="en-US" altLang="zh-CN" sz="2400" smtClean="0">
                <a:solidFill>
                  <a:srgbClr val="28571F"/>
                </a:solidFill>
                <a:ea typeface="宋体" charset="-122"/>
              </a:rPr>
              <a:t># netstat -an </a:t>
            </a:r>
          </a:p>
          <a:p>
            <a:pPr marL="669925" lvl="1" indent="-325438" eaLnBrk="1" hangingPunct="1"/>
            <a:r>
              <a:rPr lang="en-US" altLang="zh-CN" sz="2400" smtClean="0">
                <a:solidFill>
                  <a:srgbClr val="28571F"/>
                </a:solidFill>
                <a:ea typeface="宋体" charset="-122"/>
              </a:rPr>
              <a:t># netstat -lunpt</a:t>
            </a:r>
          </a:p>
          <a:p>
            <a:pPr marL="342900" indent="-342900" eaLnBrk="1" hangingPunct="1">
              <a:buFont typeface="Wingdings" pitchFamily="2" charset="2"/>
              <a:buChar char="n"/>
            </a:pPr>
            <a:r>
              <a:rPr lang="en-US" altLang="zh-CN" sz="2800" smtClean="0">
                <a:ea typeface="宋体" charset="-122"/>
              </a:rPr>
              <a:t>lsof —— </a:t>
            </a:r>
            <a:r>
              <a:rPr lang="zh-CN" altLang="en-US" sz="2800" smtClean="0">
                <a:ea typeface="宋体" charset="-122"/>
              </a:rPr>
              <a:t>查看在指定</a:t>
            </a:r>
            <a:r>
              <a:rPr lang="en-US" altLang="zh-CN" sz="2800" smtClean="0">
                <a:ea typeface="宋体" charset="-122"/>
              </a:rPr>
              <a:t>IP </a:t>
            </a:r>
            <a:r>
              <a:rPr lang="zh-CN" altLang="en-US" sz="2800" smtClean="0">
                <a:ea typeface="宋体" charset="-122"/>
              </a:rPr>
              <a:t>和</a:t>
            </a:r>
            <a:r>
              <a:rPr lang="en-US" altLang="zh-CN" sz="2800" smtClean="0">
                <a:ea typeface="宋体" charset="-122"/>
              </a:rPr>
              <a:t>/</a:t>
            </a:r>
            <a:r>
              <a:rPr lang="zh-CN" altLang="en-US" sz="2800" smtClean="0">
                <a:ea typeface="宋体" charset="-122"/>
              </a:rPr>
              <a:t>或 端口上打开的进程</a:t>
            </a:r>
          </a:p>
          <a:p>
            <a:pPr marL="669925" lvl="1" indent="-325438" eaLnBrk="1" hangingPunct="1">
              <a:buFont typeface="Wingdings" pitchFamily="2" charset="2"/>
              <a:buChar char="q"/>
            </a:pPr>
            <a:r>
              <a:rPr lang="zh-CN" altLang="en-US" sz="2400" smtClean="0">
                <a:ea typeface="宋体" charset="-122"/>
              </a:rPr>
              <a:t>查看指定</a:t>
            </a:r>
            <a:r>
              <a:rPr lang="en-US" altLang="zh-CN" sz="2400" smtClean="0">
                <a:ea typeface="宋体" charset="-122"/>
              </a:rPr>
              <a:t>IP</a:t>
            </a:r>
            <a:r>
              <a:rPr lang="zh-CN" altLang="en-US" sz="2400" smtClean="0">
                <a:ea typeface="宋体" charset="-122"/>
              </a:rPr>
              <a:t>的进程的运行情况 </a:t>
            </a:r>
          </a:p>
          <a:p>
            <a:pPr marL="1022350" lvl="2" indent="-350838" eaLnBrk="1" hangingPunct="1"/>
            <a:r>
              <a:rPr lang="en-US" altLang="zh-CN" sz="2000" smtClean="0">
                <a:solidFill>
                  <a:srgbClr val="28571F"/>
                </a:solidFill>
                <a:ea typeface="宋体" charset="-122"/>
              </a:rPr>
              <a:t># lsof -i @192.168.0.200</a:t>
            </a:r>
          </a:p>
          <a:p>
            <a:pPr marL="1022350" lvl="2" indent="-350838" eaLnBrk="1" hangingPunct="1"/>
            <a:r>
              <a:rPr lang="en-US" altLang="zh-CN" sz="2000" smtClean="0">
                <a:solidFill>
                  <a:srgbClr val="28571F"/>
                </a:solidFill>
                <a:ea typeface="宋体" charset="-122"/>
              </a:rPr>
              <a:t># lsof -n -i UDP@192.168.0.200</a:t>
            </a:r>
          </a:p>
          <a:p>
            <a:pPr marL="669925" lvl="1" indent="-325438" eaLnBrk="1" hangingPunct="1">
              <a:buFont typeface="Wingdings" pitchFamily="2" charset="2"/>
              <a:buChar char="q"/>
            </a:pPr>
            <a:r>
              <a:rPr lang="zh-CN" altLang="en-US" sz="2400" smtClean="0">
                <a:ea typeface="宋体" charset="-122"/>
              </a:rPr>
              <a:t>查看指定端口运行的程序 </a:t>
            </a:r>
          </a:p>
          <a:p>
            <a:pPr marL="1022350" lvl="2" indent="-350838" eaLnBrk="1" hangingPunct="1"/>
            <a:r>
              <a:rPr lang="en-US" altLang="zh-CN" sz="2000" smtClean="0">
                <a:solidFill>
                  <a:srgbClr val="28571F"/>
                </a:solidFill>
                <a:ea typeface="宋体" charset="-122"/>
              </a:rPr>
              <a:t># lsof -i :ssh</a:t>
            </a:r>
          </a:p>
          <a:p>
            <a:pPr marL="1022350" lvl="2" indent="-350838" eaLnBrk="1" hangingPunct="1"/>
            <a:r>
              <a:rPr lang="en-US" altLang="zh-CN" sz="2000" smtClean="0">
                <a:solidFill>
                  <a:srgbClr val="28571F"/>
                </a:solidFill>
                <a:ea typeface="宋体" charset="-122"/>
              </a:rPr>
              <a:t># lsof -i :22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0D3B9178-496E-49B4-BBFB-87BA11AA6CC7}" type="datetime2">
              <a:rPr lang="zh-CN" altLang="en-US"/>
              <a:pPr>
                <a:defRPr/>
              </a:pPr>
              <a:t>2014年5月22日</a:t>
            </a:fld>
            <a:endParaRPr lang="en-US" altLang="zh-CN" dirty="0"/>
          </a:p>
        </p:txBody>
      </p:sp>
      <p:sp>
        <p:nvSpPr>
          <p:cNvPr id="36868" name="页脚占位符 4"/>
          <p:cNvSpPr>
            <a:spLocks noGrp="1"/>
          </p:cNvSpPr>
          <p:nvPr>
            <p:ph type="ftr" sz="quarter" idx="4294967295"/>
          </p:nvPr>
        </p:nvSpPr>
        <p:spPr bwMode="auto">
          <a:xfrm>
            <a:off x="2195513" y="6237288"/>
            <a:ext cx="5400675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/>
            <a:endParaRPr lang="en-US" altLang="zh-CN" sz="1200">
              <a:latin typeface="Garamond" pitchFamily="18" charset="0"/>
            </a:endParaRPr>
          </a:p>
          <a:p>
            <a:pPr algn="ctr"/>
            <a:endParaRPr lang="en-US" altLang="zh-CN" sz="1200">
              <a:latin typeface="Garamond" pitchFamily="18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5F8C2EE-2444-481A-BCDE-21B8DD3F7D18}" type="slidenum">
              <a:rPr lang="en-US" altLang="zh-CN"/>
              <a:pPr>
                <a:defRPr/>
              </a:pPr>
              <a:t>31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标题 1"/>
          <p:cNvSpPr>
            <a:spLocks noGrp="1"/>
          </p:cNvSpPr>
          <p:nvPr>
            <p:ph type="title"/>
          </p:nvPr>
        </p:nvSpPr>
        <p:spPr>
          <a:xfrm>
            <a:off x="395288" y="260350"/>
            <a:ext cx="8229600" cy="1139825"/>
          </a:xfrm>
        </p:spPr>
        <p:txBody>
          <a:bodyPr/>
          <a:lstStyle/>
          <a:p>
            <a:pPr eaLnBrk="1" hangingPunct="1"/>
            <a:r>
              <a:rPr lang="en-US" altLang="zh-CN" sz="4200" b="0" cap="none" smtClean="0">
                <a:latin typeface="Garamond" pitchFamily="18" charset="0"/>
                <a:ea typeface="宋体" charset="-122"/>
              </a:rPr>
              <a:t>dig</a:t>
            </a:r>
            <a:r>
              <a:rPr lang="zh-CN" altLang="zh-CN" sz="4200" b="0" cap="none" smtClean="0">
                <a:latin typeface="Garamond" pitchFamily="18" charset="0"/>
                <a:ea typeface="宋体" charset="-122"/>
              </a:rPr>
              <a:t>命令</a:t>
            </a:r>
            <a:endParaRPr lang="zh-CN" altLang="en-US" sz="4200" b="0" cap="none" smtClean="0">
              <a:latin typeface="Garamond" pitchFamily="18" charset="0"/>
              <a:ea typeface="宋体" charset="-122"/>
            </a:endParaRPr>
          </a:p>
        </p:txBody>
      </p:sp>
      <p:sp>
        <p:nvSpPr>
          <p:cNvPr id="37890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30725"/>
          </a:xfrm>
        </p:spPr>
        <p:txBody>
          <a:bodyPr anchor="t"/>
          <a:lstStyle/>
          <a:p>
            <a:pPr marL="342900" indent="-342900" eaLnBrk="1" hangingPunct="1">
              <a:buFont typeface="Wingdings" pitchFamily="2" charset="2"/>
              <a:buChar char="n"/>
            </a:pPr>
            <a:r>
              <a:rPr lang="zh-CN" altLang="en-US" sz="3000" smtClean="0">
                <a:ea typeface="宋体" charset="-122"/>
              </a:rPr>
              <a:t>根据</a:t>
            </a:r>
            <a:r>
              <a:rPr lang="en-US" altLang="zh-CN" sz="3000" smtClean="0">
                <a:ea typeface="宋体" charset="-122"/>
              </a:rPr>
              <a:t>/etc/resolv.conf </a:t>
            </a:r>
            <a:r>
              <a:rPr lang="zh-CN" altLang="en-US" sz="3000" smtClean="0">
                <a:ea typeface="宋体" charset="-122"/>
              </a:rPr>
              <a:t>中的</a:t>
            </a:r>
            <a:r>
              <a:rPr lang="en-US" altLang="zh-CN" sz="3000" smtClean="0">
                <a:ea typeface="宋体" charset="-122"/>
              </a:rPr>
              <a:t>DNS</a:t>
            </a:r>
            <a:r>
              <a:rPr lang="zh-CN" altLang="en-US" sz="3000" smtClean="0">
                <a:ea typeface="宋体" charset="-122"/>
              </a:rPr>
              <a:t>服务器配置查询 </a:t>
            </a:r>
            <a:r>
              <a:rPr lang="en-US" altLang="zh-CN" sz="3000" smtClean="0">
                <a:ea typeface="宋体" charset="-122"/>
              </a:rPr>
              <a:t>www.sdu.edu.cn </a:t>
            </a:r>
            <a:r>
              <a:rPr lang="zh-CN" altLang="en-US" sz="3000" smtClean="0">
                <a:ea typeface="宋体" charset="-122"/>
              </a:rPr>
              <a:t>的</a:t>
            </a:r>
            <a:r>
              <a:rPr lang="en-US" altLang="zh-CN" sz="3000" smtClean="0">
                <a:ea typeface="宋体" charset="-122"/>
              </a:rPr>
              <a:t>IP</a:t>
            </a:r>
            <a:r>
              <a:rPr lang="zh-CN" altLang="en-US" sz="3000" smtClean="0">
                <a:ea typeface="宋体" charset="-122"/>
              </a:rPr>
              <a:t>地址</a:t>
            </a:r>
          </a:p>
          <a:p>
            <a:pPr marL="669925" lvl="1" indent="-325438" eaLnBrk="1" hangingPunct="1"/>
            <a:r>
              <a:rPr lang="en-US" altLang="zh-CN" sz="2600" smtClean="0">
                <a:solidFill>
                  <a:srgbClr val="28571F"/>
                </a:solidFill>
                <a:ea typeface="宋体" charset="-122"/>
              </a:rPr>
              <a:t># dig www.sdu.edu.cn</a:t>
            </a:r>
          </a:p>
          <a:p>
            <a:pPr marL="342900" indent="-342900" eaLnBrk="1" hangingPunct="1">
              <a:buFont typeface="Wingdings" pitchFamily="2" charset="2"/>
              <a:buChar char="n"/>
            </a:pPr>
            <a:r>
              <a:rPr lang="zh-CN" altLang="en-US" sz="3000" smtClean="0">
                <a:ea typeface="宋体" charset="-122"/>
              </a:rPr>
              <a:t>向指定的</a:t>
            </a:r>
            <a:r>
              <a:rPr lang="en-US" altLang="zh-CN" sz="3000" smtClean="0">
                <a:ea typeface="宋体" charset="-122"/>
              </a:rPr>
              <a:t>DNS</a:t>
            </a:r>
            <a:r>
              <a:rPr lang="zh-CN" altLang="en-US" sz="3000" smtClean="0">
                <a:ea typeface="宋体" charset="-122"/>
              </a:rPr>
              <a:t>服务器查询 </a:t>
            </a:r>
            <a:r>
              <a:rPr lang="en-US" altLang="zh-CN" sz="3000" smtClean="0">
                <a:ea typeface="宋体" charset="-122"/>
              </a:rPr>
              <a:t>g.cn </a:t>
            </a:r>
            <a:r>
              <a:rPr lang="zh-CN" altLang="en-US" sz="3000" smtClean="0">
                <a:ea typeface="宋体" charset="-122"/>
              </a:rPr>
              <a:t>的</a:t>
            </a:r>
            <a:r>
              <a:rPr lang="en-US" altLang="zh-CN" sz="3000" smtClean="0">
                <a:ea typeface="宋体" charset="-122"/>
              </a:rPr>
              <a:t>IP</a:t>
            </a:r>
            <a:r>
              <a:rPr lang="zh-CN" altLang="en-US" sz="3000" smtClean="0">
                <a:ea typeface="宋体" charset="-122"/>
              </a:rPr>
              <a:t>地址</a:t>
            </a:r>
          </a:p>
          <a:p>
            <a:pPr marL="669925" lvl="1" indent="-325438" eaLnBrk="1" hangingPunct="1"/>
            <a:r>
              <a:rPr lang="en-US" altLang="zh-CN" sz="2600" smtClean="0">
                <a:solidFill>
                  <a:srgbClr val="28571F"/>
                </a:solidFill>
                <a:ea typeface="宋体" charset="-122"/>
              </a:rPr>
              <a:t># dig @202.106.196.115  g.cn</a:t>
            </a:r>
          </a:p>
          <a:p>
            <a:pPr marL="342900" indent="-342900" eaLnBrk="1" hangingPunct="1">
              <a:buFont typeface="Wingdings" pitchFamily="2" charset="2"/>
              <a:buChar char="n"/>
            </a:pPr>
            <a:r>
              <a:rPr lang="zh-CN" altLang="en-US" sz="3000" smtClean="0">
                <a:ea typeface="宋体" charset="-122"/>
              </a:rPr>
              <a:t>查询 </a:t>
            </a:r>
            <a:r>
              <a:rPr lang="en-US" altLang="zh-CN" sz="3000" smtClean="0">
                <a:ea typeface="宋体" charset="-122"/>
              </a:rPr>
              <a:t>202.194.15.12 </a:t>
            </a:r>
            <a:r>
              <a:rPr lang="zh-CN" altLang="en-US" sz="3000" smtClean="0">
                <a:ea typeface="宋体" charset="-122"/>
              </a:rPr>
              <a:t>所对应的域名</a:t>
            </a:r>
          </a:p>
          <a:p>
            <a:pPr marL="669925" lvl="1" indent="-325438" eaLnBrk="1" hangingPunct="1"/>
            <a:r>
              <a:rPr lang="en-US" altLang="zh-CN" sz="2600" smtClean="0">
                <a:solidFill>
                  <a:srgbClr val="28571F"/>
                </a:solidFill>
                <a:ea typeface="宋体" charset="-122"/>
              </a:rPr>
              <a:t># dig -x 202.194.15.12</a:t>
            </a:r>
          </a:p>
          <a:p>
            <a:pPr marL="342900" indent="-342900" eaLnBrk="1" hangingPunct="1">
              <a:buFont typeface="Wingdings" pitchFamily="2" charset="2"/>
              <a:buChar char="n"/>
            </a:pPr>
            <a:r>
              <a:rPr lang="zh-CN" altLang="en-US" sz="3000" smtClean="0">
                <a:ea typeface="宋体" charset="-122"/>
              </a:rPr>
              <a:t>查询 </a:t>
            </a:r>
            <a:r>
              <a:rPr lang="en-US" altLang="zh-CN" sz="3000" smtClean="0">
                <a:ea typeface="宋体" charset="-122"/>
              </a:rPr>
              <a:t>ls-al.me </a:t>
            </a:r>
            <a:r>
              <a:rPr lang="zh-CN" altLang="en-US" sz="3000" smtClean="0">
                <a:ea typeface="宋体" charset="-122"/>
              </a:rPr>
              <a:t>域的</a:t>
            </a:r>
            <a:r>
              <a:rPr lang="en-US" altLang="zh-CN" sz="3000" smtClean="0">
                <a:ea typeface="宋体" charset="-122"/>
              </a:rPr>
              <a:t>MX</a:t>
            </a:r>
            <a:r>
              <a:rPr lang="zh-CN" altLang="en-US" sz="3000" smtClean="0">
                <a:ea typeface="宋体" charset="-122"/>
              </a:rPr>
              <a:t>记录</a:t>
            </a:r>
          </a:p>
          <a:p>
            <a:pPr marL="669925" lvl="1" indent="-325438" eaLnBrk="1" hangingPunct="1"/>
            <a:r>
              <a:rPr lang="en-US" altLang="zh-CN" sz="2600" smtClean="0">
                <a:solidFill>
                  <a:srgbClr val="28571F"/>
                </a:solidFill>
                <a:ea typeface="宋体" charset="-122"/>
              </a:rPr>
              <a:t># dig -t mx  ls-al.me</a:t>
            </a:r>
            <a:endParaRPr lang="zh-CN" altLang="en-US" sz="2600" smtClean="0">
              <a:solidFill>
                <a:srgbClr val="28571F"/>
              </a:solidFill>
              <a:ea typeface="宋体" charset="-122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0D3B9178-496E-49B4-BBFB-87BA11AA6CC7}" type="datetime2">
              <a:rPr lang="zh-CN" altLang="en-US"/>
              <a:pPr>
                <a:defRPr/>
              </a:pPr>
              <a:t>2014年5月22日</a:t>
            </a:fld>
            <a:endParaRPr lang="en-US" altLang="zh-CN" dirty="0"/>
          </a:p>
        </p:txBody>
      </p:sp>
      <p:sp>
        <p:nvSpPr>
          <p:cNvPr id="37892" name="页脚占位符 4"/>
          <p:cNvSpPr>
            <a:spLocks noGrp="1"/>
          </p:cNvSpPr>
          <p:nvPr>
            <p:ph type="ftr" sz="quarter" idx="4294967295"/>
          </p:nvPr>
        </p:nvSpPr>
        <p:spPr bwMode="auto">
          <a:xfrm>
            <a:off x="2195513" y="6237288"/>
            <a:ext cx="5400675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/>
            <a:endParaRPr lang="en-US" altLang="zh-CN" sz="1200">
              <a:latin typeface="Garamond" pitchFamily="18" charset="0"/>
            </a:endParaRPr>
          </a:p>
          <a:p>
            <a:pPr algn="ctr"/>
            <a:endParaRPr lang="en-US" altLang="zh-CN" sz="1200">
              <a:latin typeface="Garamond" pitchFamily="18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8F16E5A-7B80-4E0E-9ABB-B24D771328F7}" type="slidenum">
              <a:rPr lang="en-US" altLang="zh-CN"/>
              <a:pPr>
                <a:defRPr/>
              </a:pPr>
              <a:t>32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zh-CN" cap="none" smtClean="0">
                <a:ea typeface="宋体" charset="-122"/>
              </a:rPr>
              <a:t>网络</a:t>
            </a:r>
            <a:r>
              <a:rPr lang="zh-CN" altLang="en-US" cap="none" smtClean="0">
                <a:ea typeface="宋体" charset="-122"/>
              </a:rPr>
              <a:t>客户</a:t>
            </a:r>
            <a:r>
              <a:rPr lang="zh-CN" altLang="zh-CN" cap="none" smtClean="0">
                <a:ea typeface="宋体" charset="-122"/>
              </a:rPr>
              <a:t>工具</a:t>
            </a:r>
            <a:endParaRPr lang="zh-CN" altLang="en-US" cap="none" smtClean="0">
              <a:ea typeface="宋体" charset="-122"/>
            </a:endParaRPr>
          </a:p>
        </p:txBody>
      </p:sp>
      <p:sp>
        <p:nvSpPr>
          <p:cNvPr id="38914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zh-CN" altLang="en-US" smtClean="0">
              <a:ea typeface="宋体" charset="-122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B8C40DAD-E20B-41EC-B788-3EAE527B1E0B}" type="datetime2">
              <a:rPr lang="zh-CN" altLang="en-US"/>
              <a:pPr>
                <a:defRPr/>
              </a:pPr>
              <a:t>2014年5月22日</a:t>
            </a:fld>
            <a:endParaRPr lang="en-US" altLang="zh-CN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691BC9E-FCA2-4ACB-B877-9C5FFD81FF81}" type="slidenum">
              <a:rPr lang="en-US" altLang="zh-CN"/>
              <a:pPr>
                <a:defRPr/>
              </a:pPr>
              <a:t>33</a:t>
            </a:fld>
            <a:endParaRPr lang="en-US" altLang="zh-CN"/>
          </a:p>
        </p:txBody>
      </p:sp>
      <p:sp>
        <p:nvSpPr>
          <p:cNvPr id="38917" name="页脚占位符 5"/>
          <p:cNvSpPr>
            <a:spLocks noGrp="1"/>
          </p:cNvSpPr>
          <p:nvPr>
            <p:ph type="ftr" sz="quarter" idx="4294967295"/>
          </p:nvPr>
        </p:nvSpPr>
        <p:spPr bwMode="auto">
          <a:xfrm>
            <a:off x="2411413" y="6248400"/>
            <a:ext cx="5329237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/>
            <a:endParaRPr lang="en-US" altLang="zh-CN" sz="1200">
              <a:latin typeface="Garamond" pitchFamily="18" charset="0"/>
            </a:endParaRPr>
          </a:p>
          <a:p>
            <a:pPr algn="ctr"/>
            <a:endParaRPr lang="en-US" altLang="zh-CN" sz="1200"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标题 1"/>
          <p:cNvSpPr>
            <a:spLocks noGrp="1"/>
          </p:cNvSpPr>
          <p:nvPr>
            <p:ph type="title"/>
          </p:nvPr>
        </p:nvSpPr>
        <p:spPr>
          <a:xfrm>
            <a:off x="395288" y="260350"/>
            <a:ext cx="8229600" cy="1139825"/>
          </a:xfrm>
        </p:spPr>
        <p:txBody>
          <a:bodyPr/>
          <a:lstStyle/>
          <a:p>
            <a:pPr eaLnBrk="1" hangingPunct="1"/>
            <a:r>
              <a:rPr lang="zh-CN" altLang="en-US" sz="4200" b="0" cap="none" smtClean="0">
                <a:latin typeface="Garamond" pitchFamily="18" charset="0"/>
                <a:ea typeface="宋体" charset="-122"/>
              </a:rPr>
              <a:t>图形界面网络客户工具</a:t>
            </a:r>
          </a:p>
        </p:txBody>
      </p:sp>
      <p:sp>
        <p:nvSpPr>
          <p:cNvPr id="39938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124200"/>
          </a:xfrm>
        </p:spPr>
        <p:txBody>
          <a:bodyPr anchor="t"/>
          <a:lstStyle/>
          <a:p>
            <a:pPr marL="342900" indent="-342900" eaLnBrk="1" hangingPunct="1">
              <a:buFont typeface="Wingdings" pitchFamily="2" charset="2"/>
              <a:buChar char="n"/>
            </a:pPr>
            <a:r>
              <a:rPr lang="zh-CN" altLang="en-US" sz="3000" smtClean="0">
                <a:ea typeface="宋体" charset="-122"/>
              </a:rPr>
              <a:t>图形界面浏览器：</a:t>
            </a:r>
            <a:r>
              <a:rPr lang="en-US" altLang="zh-CN" sz="3000" smtClean="0">
                <a:ea typeface="宋体" charset="-122"/>
              </a:rPr>
              <a:t>Firefox</a:t>
            </a:r>
            <a:r>
              <a:rPr lang="zh-CN" altLang="en-US" sz="3000" smtClean="0">
                <a:ea typeface="宋体" charset="-122"/>
              </a:rPr>
              <a:t>、</a:t>
            </a:r>
            <a:r>
              <a:rPr lang="en-US" altLang="zh-CN" sz="3000" smtClean="0">
                <a:ea typeface="宋体" charset="-122"/>
              </a:rPr>
              <a:t>Mozilla</a:t>
            </a:r>
          </a:p>
          <a:p>
            <a:pPr marL="342900" indent="-342900" eaLnBrk="1" hangingPunct="1">
              <a:buFont typeface="Wingdings" pitchFamily="2" charset="2"/>
              <a:buChar char="n"/>
            </a:pPr>
            <a:r>
              <a:rPr lang="zh-CN" altLang="en-US" sz="3000" smtClean="0">
                <a:ea typeface="宋体" charset="-122"/>
              </a:rPr>
              <a:t>图形界面</a:t>
            </a:r>
            <a:r>
              <a:rPr lang="en-US" altLang="zh-CN" sz="3000" smtClean="0">
                <a:ea typeface="宋体" charset="-122"/>
              </a:rPr>
              <a:t>E-mail</a:t>
            </a:r>
            <a:r>
              <a:rPr lang="zh-CN" altLang="en-US" sz="3000" smtClean="0">
                <a:ea typeface="宋体" charset="-122"/>
              </a:rPr>
              <a:t>客户端：</a:t>
            </a:r>
            <a:r>
              <a:rPr lang="en-US" altLang="zh-CN" sz="3000" smtClean="0">
                <a:ea typeface="宋体" charset="-122"/>
              </a:rPr>
              <a:t>Thunderbird</a:t>
            </a:r>
            <a:r>
              <a:rPr lang="zh-CN" altLang="en-US" sz="3000" smtClean="0">
                <a:ea typeface="宋体" charset="-122"/>
              </a:rPr>
              <a:t>、</a:t>
            </a:r>
            <a:r>
              <a:rPr lang="en-US" altLang="zh-CN" sz="3000" smtClean="0">
                <a:ea typeface="宋体" charset="-122"/>
              </a:rPr>
              <a:t>Evolution</a:t>
            </a:r>
          </a:p>
          <a:p>
            <a:pPr marL="342900" indent="-342900" eaLnBrk="1" hangingPunct="1">
              <a:buFont typeface="Wingdings" pitchFamily="2" charset="2"/>
              <a:buChar char="n"/>
            </a:pPr>
            <a:r>
              <a:rPr lang="zh-CN" altLang="en-US" sz="3000" smtClean="0">
                <a:ea typeface="宋体" charset="-122"/>
              </a:rPr>
              <a:t>图形界面</a:t>
            </a:r>
            <a:r>
              <a:rPr lang="en-US" altLang="zh-CN" sz="3000" smtClean="0">
                <a:ea typeface="宋体" charset="-122"/>
              </a:rPr>
              <a:t>FTP</a:t>
            </a:r>
            <a:r>
              <a:rPr lang="zh-CN" altLang="en-US" sz="3000" smtClean="0">
                <a:ea typeface="宋体" charset="-122"/>
              </a:rPr>
              <a:t>客户端：</a:t>
            </a:r>
            <a:r>
              <a:rPr lang="en-US" altLang="zh-CN" sz="3000" smtClean="0">
                <a:ea typeface="宋体" charset="-122"/>
              </a:rPr>
              <a:t>Gftp</a:t>
            </a:r>
            <a:r>
              <a:rPr lang="zh-CN" altLang="en-US" sz="3000" smtClean="0">
                <a:ea typeface="宋体" charset="-122"/>
              </a:rPr>
              <a:t>、</a:t>
            </a:r>
            <a:r>
              <a:rPr lang="en-US" altLang="zh-CN" sz="3000" smtClean="0">
                <a:ea typeface="宋体" charset="-122"/>
              </a:rPr>
              <a:t>Konqueror</a:t>
            </a:r>
          </a:p>
          <a:p>
            <a:pPr marL="342900" indent="-342900" eaLnBrk="1" hangingPunct="1">
              <a:buFont typeface="Wingdings" pitchFamily="2" charset="2"/>
              <a:buChar char="n"/>
            </a:pPr>
            <a:r>
              <a:rPr lang="zh-CN" altLang="en-US" sz="3000" smtClean="0">
                <a:ea typeface="宋体" charset="-122"/>
              </a:rPr>
              <a:t>图形界面下载工具：</a:t>
            </a:r>
            <a:r>
              <a:rPr lang="en-US" altLang="zh-CN" sz="3000" smtClean="0">
                <a:ea typeface="宋体" charset="-122"/>
              </a:rPr>
              <a:t>WebDownloader for X</a:t>
            </a:r>
            <a:r>
              <a:rPr lang="zh-CN" altLang="en-US" sz="3000" smtClean="0">
                <a:ea typeface="宋体" charset="-122"/>
              </a:rPr>
              <a:t>、</a:t>
            </a:r>
            <a:r>
              <a:rPr lang="en-US" altLang="zh-CN" sz="3000" smtClean="0">
                <a:ea typeface="宋体" charset="-122"/>
              </a:rPr>
              <a:t>Httrack</a:t>
            </a:r>
            <a:r>
              <a:rPr lang="zh-CN" altLang="en-US" sz="3000" smtClean="0">
                <a:ea typeface="宋体" charset="-122"/>
              </a:rPr>
              <a:t>、</a:t>
            </a:r>
            <a:r>
              <a:rPr lang="en-US" altLang="zh-CN" sz="3000" smtClean="0">
                <a:ea typeface="宋体" charset="-122"/>
              </a:rPr>
              <a:t>Getleft</a:t>
            </a:r>
            <a:endParaRPr lang="zh-CN" altLang="en-US" sz="3000" smtClean="0">
              <a:ea typeface="宋体" charset="-122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0D3B9178-496E-49B4-BBFB-87BA11AA6CC7}" type="datetime2">
              <a:rPr lang="zh-CN" altLang="en-US"/>
              <a:pPr>
                <a:defRPr/>
              </a:pPr>
              <a:t>2014年5月22日</a:t>
            </a:fld>
            <a:endParaRPr lang="en-US" altLang="zh-CN" dirty="0"/>
          </a:p>
        </p:txBody>
      </p:sp>
      <p:sp>
        <p:nvSpPr>
          <p:cNvPr id="39940" name="页脚占位符 4"/>
          <p:cNvSpPr>
            <a:spLocks noGrp="1"/>
          </p:cNvSpPr>
          <p:nvPr>
            <p:ph type="ftr" sz="quarter" idx="4294967295"/>
          </p:nvPr>
        </p:nvSpPr>
        <p:spPr bwMode="auto">
          <a:xfrm>
            <a:off x="2195513" y="6237288"/>
            <a:ext cx="5400675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/>
            <a:endParaRPr lang="en-US" altLang="zh-CN" sz="1200">
              <a:latin typeface="Garamond" pitchFamily="18" charset="0"/>
            </a:endParaRPr>
          </a:p>
          <a:p>
            <a:pPr algn="ctr"/>
            <a:endParaRPr lang="en-US" altLang="zh-CN" sz="1200">
              <a:latin typeface="Garamond" pitchFamily="18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D199E48-A9D4-4DB6-A651-D2C5B49BB963}" type="slidenum">
              <a:rPr lang="en-US" altLang="zh-CN"/>
              <a:pPr>
                <a:defRPr/>
              </a:pPr>
              <a:t>34</a:t>
            </a:fld>
            <a:endParaRPr lang="en-US" altLang="zh-CN" dirty="0"/>
          </a:p>
        </p:txBody>
      </p:sp>
      <p:sp>
        <p:nvSpPr>
          <p:cNvPr id="7" name="TextBox 6"/>
          <p:cNvSpPr txBox="1"/>
          <p:nvPr/>
        </p:nvSpPr>
        <p:spPr>
          <a:xfrm>
            <a:off x="1042988" y="5084763"/>
            <a:ext cx="7129462" cy="58896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zh-CN" altLang="en-US" sz="3200" dirty="0"/>
              <a:t>操作相对简单，请自学这些工具的使用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标题 1"/>
          <p:cNvSpPr>
            <a:spLocks noGrp="1"/>
          </p:cNvSpPr>
          <p:nvPr>
            <p:ph type="title"/>
          </p:nvPr>
        </p:nvSpPr>
        <p:spPr>
          <a:xfrm>
            <a:off x="395288" y="260350"/>
            <a:ext cx="8229600" cy="1139825"/>
          </a:xfrm>
        </p:spPr>
        <p:txBody>
          <a:bodyPr/>
          <a:lstStyle/>
          <a:p>
            <a:pPr eaLnBrk="1" hangingPunct="1"/>
            <a:r>
              <a:rPr lang="zh-CN" altLang="en-US" sz="4200" b="0" cap="none" smtClean="0">
                <a:latin typeface="Garamond" pitchFamily="18" charset="0"/>
                <a:ea typeface="宋体" charset="-122"/>
              </a:rPr>
              <a:t>字符界面网络工具</a:t>
            </a:r>
          </a:p>
        </p:txBody>
      </p:sp>
      <p:graphicFrame>
        <p:nvGraphicFramePr>
          <p:cNvPr id="51238" name="Group 38"/>
          <p:cNvGraphicFramePr>
            <a:graphicFrameLocks noGrp="1"/>
          </p:cNvGraphicFramePr>
          <p:nvPr>
            <p:ph idx="1"/>
          </p:nvPr>
        </p:nvGraphicFramePr>
        <p:xfrm>
          <a:off x="468313" y="1541463"/>
          <a:ext cx="8229600" cy="4479925"/>
        </p:xfrm>
        <a:graphic>
          <a:graphicData uri="http://schemas.openxmlformats.org/drawingml/2006/table">
            <a:tbl>
              <a:tblPr/>
              <a:tblGrid>
                <a:gridCol w="2673350"/>
                <a:gridCol w="5556250"/>
              </a:tblGrid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命令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功能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telnet</a:t>
                      </a: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8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远程登录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8CD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ftp / lftp / ncftp</a:t>
                      </a: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FTP</a:t>
                      </a:r>
                      <a:r>
                        <a:rPr kumimoji="0" lang="zh-CN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工具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D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smbclient</a:t>
                      </a: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8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存取 </a:t>
                      </a: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SMB/CIFS </a:t>
                      </a:r>
                      <a:r>
                        <a:rPr kumimoji="0" lang="zh-CN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共享资源（类似于</a:t>
                      </a: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ftp</a:t>
                      </a:r>
                      <a:r>
                        <a:rPr kumimoji="0" lang="zh-CN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）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8CD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wget</a:t>
                      </a: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下载文件、镜像 </a:t>
                      </a: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WEB</a:t>
                      </a:r>
                      <a:r>
                        <a:rPr kumimoji="0" lang="zh-CN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站点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D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rsync</a:t>
                      </a: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8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远程文件同步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8CD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links / w3m / lynx</a:t>
                      </a: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浏览器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DE8"/>
                    </a:solidFill>
                  </a:tcPr>
                </a:tc>
              </a:tr>
              <a:tr h="185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mutt / mail</a:t>
                      </a: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8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邮件客户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8CD"/>
                    </a:solidFill>
                  </a:tcPr>
                </a:tc>
              </a:tr>
              <a:tr h="185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ssh</a:t>
                      </a: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 / </a:t>
                      </a: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scp</a:t>
                      </a: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 / </a:t>
                      </a: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sftp</a:t>
                      </a: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基于安全协议的</a:t>
                      </a:r>
                      <a:r>
                        <a:rPr kumimoji="0" lang="zh-CN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 </a:t>
                      </a:r>
                      <a:r>
                        <a:rPr kumimoji="0" lang="zh-CN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远程登录</a:t>
                      </a: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/</a:t>
                      </a:r>
                      <a:r>
                        <a:rPr kumimoji="0" lang="zh-CN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远程复制</a:t>
                      </a: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/</a:t>
                      </a:r>
                      <a:r>
                        <a:rPr kumimoji="0" lang="zh-CN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远程</a:t>
                      </a: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FTP</a:t>
                      </a:r>
                      <a:endParaRPr kumimoji="0" lang="zh-CN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DE8"/>
                    </a:solidFill>
                  </a:tcPr>
                </a:tc>
              </a:tr>
            </a:tbl>
          </a:graphicData>
        </a:graphic>
      </p:graphicFrame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0D3B9178-496E-49B4-BBFB-87BA11AA6CC7}" type="datetime2">
              <a:rPr lang="zh-CN" altLang="en-US"/>
              <a:pPr>
                <a:defRPr/>
              </a:pPr>
              <a:t>2014年5月22日</a:t>
            </a:fld>
            <a:endParaRPr lang="en-US" altLang="zh-CN" dirty="0"/>
          </a:p>
        </p:txBody>
      </p:sp>
      <p:sp>
        <p:nvSpPr>
          <p:cNvPr id="40995" name="页脚占位符 4"/>
          <p:cNvSpPr>
            <a:spLocks noGrp="1"/>
          </p:cNvSpPr>
          <p:nvPr>
            <p:ph type="ftr" sz="quarter" idx="4294967295"/>
          </p:nvPr>
        </p:nvSpPr>
        <p:spPr bwMode="auto">
          <a:xfrm>
            <a:off x="2195513" y="6237288"/>
            <a:ext cx="5400675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/>
            <a:endParaRPr lang="en-US" altLang="zh-CN" sz="1200">
              <a:latin typeface="Garamond" pitchFamily="18" charset="0"/>
            </a:endParaRPr>
          </a:p>
          <a:p>
            <a:pPr algn="ctr"/>
            <a:endParaRPr lang="en-US" altLang="zh-CN" sz="1200">
              <a:latin typeface="Garamond" pitchFamily="18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BD49BB5-2BC2-4039-ABAC-7B4481231E31}" type="slidenum">
              <a:rPr lang="en-US" altLang="zh-CN"/>
              <a:pPr>
                <a:defRPr/>
              </a:pPr>
              <a:t>35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标题 1"/>
          <p:cNvSpPr>
            <a:spLocks noGrp="1"/>
          </p:cNvSpPr>
          <p:nvPr>
            <p:ph type="title"/>
          </p:nvPr>
        </p:nvSpPr>
        <p:spPr>
          <a:xfrm>
            <a:off x="395288" y="260350"/>
            <a:ext cx="8229600" cy="1139825"/>
          </a:xfrm>
        </p:spPr>
        <p:txBody>
          <a:bodyPr/>
          <a:lstStyle/>
          <a:p>
            <a:pPr eaLnBrk="1" hangingPunct="1"/>
            <a:r>
              <a:rPr lang="zh-CN" altLang="en-US" sz="4200" b="0" cap="none" smtClean="0">
                <a:latin typeface="Garamond" pitchFamily="18" charset="0"/>
                <a:ea typeface="宋体" charset="-122"/>
              </a:rPr>
              <a:t>传统的</a:t>
            </a:r>
            <a:r>
              <a:rPr lang="en-US" altLang="zh-CN" sz="4200" b="0" cap="none" smtClean="0">
                <a:latin typeface="Garamond" pitchFamily="18" charset="0"/>
                <a:ea typeface="宋体" charset="-122"/>
              </a:rPr>
              <a:t>ftp</a:t>
            </a:r>
            <a:r>
              <a:rPr lang="zh-CN" altLang="en-US" sz="4200" b="0" cap="none" smtClean="0">
                <a:latin typeface="Garamond" pitchFamily="18" charset="0"/>
                <a:ea typeface="宋体" charset="-122"/>
              </a:rPr>
              <a:t>命令</a:t>
            </a:r>
          </a:p>
        </p:txBody>
      </p:sp>
      <p:graphicFrame>
        <p:nvGraphicFramePr>
          <p:cNvPr id="52268" name="Group 44"/>
          <p:cNvGraphicFramePr>
            <a:graphicFrameLocks noGrp="1"/>
          </p:cNvGraphicFramePr>
          <p:nvPr>
            <p:ph idx="1"/>
          </p:nvPr>
        </p:nvGraphicFramePr>
        <p:xfrm>
          <a:off x="468313" y="3122613"/>
          <a:ext cx="8229600" cy="2987675"/>
        </p:xfrm>
        <a:graphic>
          <a:graphicData uri="http://schemas.openxmlformats.org/drawingml/2006/table">
            <a:tbl>
              <a:tblPr/>
              <a:tblGrid>
                <a:gridCol w="1800225"/>
                <a:gridCol w="2590800"/>
                <a:gridCol w="1152525"/>
                <a:gridCol w="2686050"/>
              </a:tblGrid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子命令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功能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子命令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功能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?</a:t>
                      </a:r>
                      <a:endParaRPr kumimoji="0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8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获得命令帮助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8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lcd</a:t>
                      </a:r>
                      <a:endParaRPr kumimoji="0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8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切换本地目录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8CD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!&lt;CMD&gt;</a:t>
                      </a:r>
                      <a:endParaRPr kumimoji="0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执行本地</a:t>
                      </a: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Shell</a:t>
                      </a: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命令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!ls</a:t>
                      </a:r>
                      <a:endParaRPr kumimoji="0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显示本地目录列表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D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open/close</a:t>
                      </a:r>
                      <a:endParaRPr kumimoji="0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8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开启</a:t>
                      </a: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/</a:t>
                      </a: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关闭连接会话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8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bye/quit</a:t>
                      </a:r>
                      <a:endParaRPr kumimoji="0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8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退出</a:t>
                      </a: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ftp</a:t>
                      </a: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交互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8CD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bin/asc</a:t>
                      </a:r>
                      <a:endParaRPr kumimoji="0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指定二进制</a:t>
                      </a: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/</a:t>
                      </a: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文本传输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get/put</a:t>
                      </a:r>
                      <a:endParaRPr kumimoji="0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单文件上传、下载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D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pwd</a:t>
                      </a: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、</a:t>
                      </a: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ls</a:t>
                      </a: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、</a:t>
                      </a: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cd</a:t>
                      </a: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、</a:t>
                      </a: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mkdir</a:t>
                      </a: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、</a:t>
                      </a: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rmdir</a:t>
                      </a:r>
                      <a:endParaRPr kumimoji="0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8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远程目录管理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8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mget</a:t>
                      </a: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、</a:t>
                      </a: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mput</a:t>
                      </a:r>
                      <a:endParaRPr kumimoji="0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8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多文件上传、下载（支持通配符）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8CD"/>
                    </a:solidFill>
                  </a:tcPr>
                </a:tc>
              </a:tr>
            </a:tbl>
          </a:graphicData>
        </a:graphic>
      </p:graphicFrame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0D3B9178-496E-49B4-BBFB-87BA11AA6CC7}" type="datetime2">
              <a:rPr lang="zh-CN" altLang="en-US"/>
              <a:pPr>
                <a:defRPr/>
              </a:pPr>
              <a:t>2014年5月22日</a:t>
            </a:fld>
            <a:endParaRPr lang="en-US" altLang="zh-CN" dirty="0"/>
          </a:p>
        </p:txBody>
      </p:sp>
      <p:sp>
        <p:nvSpPr>
          <p:cNvPr id="42024" name="页脚占位符 4"/>
          <p:cNvSpPr>
            <a:spLocks noGrp="1"/>
          </p:cNvSpPr>
          <p:nvPr>
            <p:ph type="ftr" sz="quarter" idx="4294967295"/>
          </p:nvPr>
        </p:nvSpPr>
        <p:spPr bwMode="auto">
          <a:xfrm>
            <a:off x="2195513" y="6237288"/>
            <a:ext cx="5400675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/>
            <a:endParaRPr lang="en-US" altLang="zh-CN" sz="1200">
              <a:latin typeface="Garamond" pitchFamily="18" charset="0"/>
            </a:endParaRPr>
          </a:p>
          <a:p>
            <a:pPr algn="ctr"/>
            <a:endParaRPr lang="en-US" altLang="zh-CN" sz="1200">
              <a:latin typeface="Garamond" pitchFamily="18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5979C38-4400-44CE-A7DC-D3987EACBE2D}" type="slidenum">
              <a:rPr lang="en-US" altLang="zh-CN"/>
              <a:pPr>
                <a:defRPr/>
              </a:pPr>
              <a:t>36</a:t>
            </a:fld>
            <a:endParaRPr lang="en-US" altLang="zh-CN" dirty="0"/>
          </a:p>
        </p:txBody>
      </p:sp>
      <p:sp>
        <p:nvSpPr>
          <p:cNvPr id="8" name="内容占位符 2"/>
          <p:cNvSpPr txBox="1">
            <a:spLocks/>
          </p:cNvSpPr>
          <p:nvPr/>
        </p:nvSpPr>
        <p:spPr bwMode="auto">
          <a:xfrm>
            <a:off x="457200" y="1341438"/>
            <a:ext cx="8229600" cy="4789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zh-CN" altLang="en-US" sz="2800" kern="0" dirty="0">
                <a:latin typeface="+mn-lt"/>
                <a:ea typeface="+mn-ea"/>
              </a:rPr>
              <a:t>只支持交互式使用方式</a:t>
            </a:r>
            <a:endParaRPr lang="en-US" altLang="zh-CN" sz="2800" kern="0" dirty="0">
              <a:latin typeface="+mn-lt"/>
              <a:ea typeface="+mn-ea"/>
            </a:endParaRP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65000"/>
              <a:defRPr/>
            </a:pPr>
            <a:r>
              <a:rPr lang="en-US" altLang="zh-CN" sz="2600" kern="0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</a:rPr>
              <a:t>$ ftp [&lt;hostname </a:t>
            </a:r>
            <a:r>
              <a:rPr lang="en-US" altLang="zh-CN" sz="2600" kern="0" dirty="0">
                <a:latin typeface="+mn-lt"/>
                <a:ea typeface="+mn-ea"/>
              </a:rPr>
              <a:t>or</a:t>
            </a:r>
            <a:r>
              <a:rPr lang="en-US" altLang="zh-CN" sz="2600" kern="0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</a:rPr>
              <a:t> </a:t>
            </a:r>
            <a:r>
              <a:rPr lang="en-US" altLang="zh-CN" sz="2600" kern="0" dirty="0" err="1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</a:rPr>
              <a:t>IPAddress</a:t>
            </a:r>
            <a:r>
              <a:rPr lang="en-US" altLang="zh-CN" sz="2600" kern="0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</a:rPr>
              <a:t>&gt;]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zh-CN" altLang="en-US" sz="2800" kern="0" dirty="0">
                <a:latin typeface="+mn-lt"/>
                <a:ea typeface="+mn-ea"/>
              </a:rPr>
              <a:t>常用的交互子命令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cap="none" smtClean="0">
                <a:ea typeface="宋体" charset="-122"/>
              </a:rPr>
              <a:t>LINUX</a:t>
            </a:r>
            <a:r>
              <a:rPr lang="zh-CN" altLang="en-US" cap="none" smtClean="0">
                <a:ea typeface="宋体" charset="-122"/>
              </a:rPr>
              <a:t>的网络支持</a:t>
            </a:r>
          </a:p>
        </p:txBody>
      </p:sp>
      <p:sp>
        <p:nvSpPr>
          <p:cNvPr id="7170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zh-CN" altLang="en-US" smtClean="0">
              <a:ea typeface="宋体" charset="-122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B8C40DAD-E20B-41EC-B788-3EAE527B1E0B}" type="datetime2">
              <a:rPr lang="zh-CN" altLang="en-US"/>
              <a:pPr>
                <a:defRPr/>
              </a:pPr>
              <a:t>2014年5月22日</a:t>
            </a:fld>
            <a:endParaRPr lang="en-US" altLang="zh-CN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CF57ADB-30AA-4D29-A05B-00CEE07E96AA}" type="slidenum">
              <a:rPr lang="en-US" altLang="zh-CN"/>
              <a:pPr>
                <a:defRPr/>
              </a:pPr>
              <a:t>4</a:t>
            </a:fld>
            <a:endParaRPr lang="en-US" altLang="zh-CN"/>
          </a:p>
        </p:txBody>
      </p:sp>
      <p:sp>
        <p:nvSpPr>
          <p:cNvPr id="7173" name="页脚占位符 5"/>
          <p:cNvSpPr>
            <a:spLocks noGrp="1"/>
          </p:cNvSpPr>
          <p:nvPr>
            <p:ph type="ftr" sz="quarter" idx="4294967295"/>
          </p:nvPr>
        </p:nvSpPr>
        <p:spPr bwMode="auto">
          <a:xfrm>
            <a:off x="2411413" y="6248400"/>
            <a:ext cx="5329237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/>
            <a:endParaRPr lang="en-US" altLang="zh-CN" sz="1200">
              <a:latin typeface="Garamond" pitchFamily="18" charset="0"/>
            </a:endParaRPr>
          </a:p>
          <a:p>
            <a:pPr algn="ctr"/>
            <a:endParaRPr lang="en-US" altLang="zh-CN" sz="1200"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标题 1"/>
          <p:cNvSpPr>
            <a:spLocks noGrp="1"/>
          </p:cNvSpPr>
          <p:nvPr>
            <p:ph type="title"/>
          </p:nvPr>
        </p:nvSpPr>
        <p:spPr>
          <a:xfrm>
            <a:off x="395288" y="260350"/>
            <a:ext cx="8229600" cy="1139825"/>
          </a:xfrm>
        </p:spPr>
        <p:txBody>
          <a:bodyPr/>
          <a:lstStyle/>
          <a:p>
            <a:pPr eaLnBrk="1" hangingPunct="1"/>
            <a:r>
              <a:rPr lang="en-US" altLang="zh-CN" sz="4200" b="0" cap="none" smtClean="0">
                <a:latin typeface="Garamond" pitchFamily="18" charset="0"/>
                <a:ea typeface="宋体" charset="-122"/>
              </a:rPr>
              <a:t>Linux</a:t>
            </a:r>
            <a:r>
              <a:rPr lang="zh-CN" altLang="en-US" sz="4200" b="0" cap="none" smtClean="0">
                <a:latin typeface="Garamond" pitchFamily="18" charset="0"/>
                <a:ea typeface="宋体" charset="-122"/>
              </a:rPr>
              <a:t>对网络协议的支持</a:t>
            </a:r>
          </a:p>
        </p:txBody>
      </p:sp>
      <p:sp>
        <p:nvSpPr>
          <p:cNvPr id="8194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30725"/>
          </a:xfrm>
        </p:spPr>
        <p:txBody>
          <a:bodyPr anchor="t"/>
          <a:lstStyle/>
          <a:p>
            <a:pPr marL="342900" indent="-342900" eaLnBrk="1" hangingPunct="1">
              <a:buFont typeface="Wingdings" pitchFamily="2" charset="2"/>
              <a:buChar char="n"/>
            </a:pPr>
            <a:r>
              <a:rPr lang="en-US" altLang="zh-CN" sz="3000" smtClean="0">
                <a:ea typeface="宋体" charset="-122"/>
              </a:rPr>
              <a:t>Linux</a:t>
            </a:r>
            <a:r>
              <a:rPr lang="zh-CN" altLang="en-US" sz="3000" smtClean="0">
                <a:ea typeface="宋体" charset="-122"/>
              </a:rPr>
              <a:t>支持各种协议类型的网络</a:t>
            </a:r>
          </a:p>
          <a:p>
            <a:pPr marL="669925" lvl="1" indent="-325438" eaLnBrk="1" hangingPunct="1">
              <a:buFont typeface="Wingdings" pitchFamily="2" charset="2"/>
              <a:buChar char="q"/>
            </a:pPr>
            <a:r>
              <a:rPr lang="en-US" altLang="zh-CN" sz="2600" smtClean="0">
                <a:ea typeface="宋体" charset="-122"/>
              </a:rPr>
              <a:t>TCP/IP</a:t>
            </a:r>
            <a:r>
              <a:rPr lang="zh-CN" altLang="en-US" sz="2600" smtClean="0">
                <a:ea typeface="宋体" charset="-122"/>
              </a:rPr>
              <a:t>、</a:t>
            </a:r>
            <a:r>
              <a:rPr lang="en-US" altLang="zh-CN" sz="2600" smtClean="0">
                <a:ea typeface="宋体" charset="-122"/>
              </a:rPr>
              <a:t>NetBIOS/NetBEUI</a:t>
            </a:r>
            <a:r>
              <a:rPr lang="zh-CN" altLang="en-US" sz="2600" smtClean="0">
                <a:ea typeface="宋体" charset="-122"/>
              </a:rPr>
              <a:t>、</a:t>
            </a:r>
            <a:r>
              <a:rPr lang="en-US" altLang="zh-CN" sz="2600" smtClean="0">
                <a:ea typeface="宋体" charset="-122"/>
              </a:rPr>
              <a:t>IPX/SPX</a:t>
            </a:r>
            <a:r>
              <a:rPr lang="zh-CN" altLang="en-US" sz="2600" smtClean="0">
                <a:ea typeface="宋体" charset="-122"/>
              </a:rPr>
              <a:t>、</a:t>
            </a:r>
            <a:r>
              <a:rPr lang="en-US" altLang="zh-CN" sz="2600" smtClean="0">
                <a:ea typeface="宋体" charset="-122"/>
              </a:rPr>
              <a:t>AppleTake</a:t>
            </a:r>
            <a:r>
              <a:rPr lang="zh-CN" altLang="en-US" sz="2600" smtClean="0">
                <a:ea typeface="宋体" charset="-122"/>
              </a:rPr>
              <a:t>等</a:t>
            </a:r>
          </a:p>
          <a:p>
            <a:pPr marL="669925" lvl="1" indent="-325438" eaLnBrk="1" hangingPunct="1">
              <a:buFont typeface="Wingdings" pitchFamily="2" charset="2"/>
              <a:buChar char="q"/>
            </a:pPr>
            <a:r>
              <a:rPr lang="zh-CN" altLang="en-US" sz="2600" smtClean="0">
                <a:ea typeface="宋体" charset="-122"/>
              </a:rPr>
              <a:t>在网络底层也支持</a:t>
            </a:r>
            <a:r>
              <a:rPr lang="en-US" altLang="zh-CN" sz="2600" smtClean="0">
                <a:ea typeface="宋体" charset="-122"/>
              </a:rPr>
              <a:t>Ethernet</a:t>
            </a:r>
            <a:r>
              <a:rPr lang="zh-CN" altLang="en-US" sz="2600" smtClean="0">
                <a:ea typeface="宋体" charset="-122"/>
              </a:rPr>
              <a:t>、</a:t>
            </a:r>
            <a:r>
              <a:rPr lang="en-US" altLang="zh-CN" sz="2600" smtClean="0">
                <a:ea typeface="宋体" charset="-122"/>
              </a:rPr>
              <a:t>Token Ring</a:t>
            </a:r>
            <a:r>
              <a:rPr lang="zh-CN" altLang="en-US" sz="2600" smtClean="0">
                <a:ea typeface="宋体" charset="-122"/>
              </a:rPr>
              <a:t>、</a:t>
            </a:r>
            <a:r>
              <a:rPr lang="en-US" altLang="zh-CN" sz="2600" smtClean="0">
                <a:ea typeface="宋体" charset="-122"/>
              </a:rPr>
              <a:t>ATM</a:t>
            </a:r>
            <a:r>
              <a:rPr lang="zh-CN" altLang="en-US" sz="2600" smtClean="0">
                <a:ea typeface="宋体" charset="-122"/>
              </a:rPr>
              <a:t>、</a:t>
            </a:r>
            <a:r>
              <a:rPr lang="en-US" altLang="zh-CN" sz="2600" smtClean="0">
                <a:ea typeface="宋体" charset="-122"/>
              </a:rPr>
              <a:t>PPP</a:t>
            </a:r>
            <a:r>
              <a:rPr lang="zh-CN" altLang="en-US" sz="2600" smtClean="0">
                <a:ea typeface="宋体" charset="-122"/>
              </a:rPr>
              <a:t>（</a:t>
            </a:r>
            <a:r>
              <a:rPr lang="en-US" altLang="zh-CN" sz="2600" smtClean="0">
                <a:ea typeface="宋体" charset="-122"/>
              </a:rPr>
              <a:t>PPPoE</a:t>
            </a:r>
            <a:r>
              <a:rPr lang="zh-CN" altLang="en-US" sz="2600" smtClean="0">
                <a:ea typeface="宋体" charset="-122"/>
              </a:rPr>
              <a:t>）、</a:t>
            </a:r>
            <a:r>
              <a:rPr lang="en-US" altLang="zh-CN" sz="2600" smtClean="0">
                <a:ea typeface="宋体" charset="-122"/>
              </a:rPr>
              <a:t>FDDI</a:t>
            </a:r>
            <a:r>
              <a:rPr lang="zh-CN" altLang="en-US" sz="2600" smtClean="0">
                <a:ea typeface="宋体" charset="-122"/>
              </a:rPr>
              <a:t>、</a:t>
            </a:r>
            <a:r>
              <a:rPr lang="en-US" altLang="zh-CN" sz="2600" smtClean="0">
                <a:ea typeface="宋体" charset="-122"/>
              </a:rPr>
              <a:t>Frame Relay</a:t>
            </a:r>
            <a:r>
              <a:rPr lang="zh-CN" altLang="en-US" sz="2600" smtClean="0">
                <a:ea typeface="宋体" charset="-122"/>
              </a:rPr>
              <a:t>等网络协议。</a:t>
            </a:r>
          </a:p>
          <a:p>
            <a:pPr marL="342900" indent="-342900" eaLnBrk="1" hangingPunct="1">
              <a:buFont typeface="Wingdings" pitchFamily="2" charset="2"/>
              <a:buChar char="n"/>
            </a:pPr>
            <a:r>
              <a:rPr lang="zh-CN" altLang="en-US" sz="3000" smtClean="0">
                <a:ea typeface="宋体" charset="-122"/>
              </a:rPr>
              <a:t>这些网络协议是</a:t>
            </a:r>
            <a:r>
              <a:rPr lang="en-US" altLang="zh-CN" sz="3000" smtClean="0">
                <a:ea typeface="宋体" charset="-122"/>
              </a:rPr>
              <a:t>Linux</a:t>
            </a:r>
            <a:r>
              <a:rPr lang="zh-CN" altLang="en-US" sz="3000" smtClean="0">
                <a:ea typeface="宋体" charset="-122"/>
              </a:rPr>
              <a:t>内核提供的功能，具体的支持情况由内核编译参数决定。</a:t>
            </a:r>
          </a:p>
          <a:p>
            <a:pPr marL="342900" indent="-342900" eaLnBrk="1" hangingPunct="1">
              <a:buFont typeface="Wingdings" pitchFamily="2" charset="2"/>
              <a:buChar char="n"/>
            </a:pPr>
            <a:r>
              <a:rPr lang="en-US" altLang="zh-CN" sz="3000" smtClean="0">
                <a:ea typeface="宋体" charset="-122"/>
              </a:rPr>
              <a:t>RHEL/CentOS</a:t>
            </a:r>
            <a:r>
              <a:rPr lang="zh-CN" altLang="en-US" sz="3000" smtClean="0">
                <a:ea typeface="宋体" charset="-122"/>
              </a:rPr>
              <a:t>的</a:t>
            </a:r>
            <a:r>
              <a:rPr lang="en-US" altLang="zh-CN" sz="3000" smtClean="0">
                <a:ea typeface="宋体" charset="-122"/>
              </a:rPr>
              <a:t>Linux</a:t>
            </a:r>
            <a:r>
              <a:rPr lang="zh-CN" altLang="en-US" sz="3000" smtClean="0">
                <a:ea typeface="宋体" charset="-122"/>
              </a:rPr>
              <a:t>内核默认支持上述的网络协议。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0D3B9178-496E-49B4-BBFB-87BA11AA6CC7}" type="datetime2">
              <a:rPr lang="zh-CN" altLang="en-US"/>
              <a:pPr>
                <a:defRPr/>
              </a:pPr>
              <a:t>2014年5月22日</a:t>
            </a:fld>
            <a:endParaRPr lang="en-US" altLang="zh-CN" dirty="0"/>
          </a:p>
        </p:txBody>
      </p:sp>
      <p:sp>
        <p:nvSpPr>
          <p:cNvPr id="8196" name="页脚占位符 4"/>
          <p:cNvSpPr>
            <a:spLocks noGrp="1"/>
          </p:cNvSpPr>
          <p:nvPr>
            <p:ph type="ftr" sz="quarter" idx="4294967295"/>
          </p:nvPr>
        </p:nvSpPr>
        <p:spPr bwMode="auto">
          <a:xfrm>
            <a:off x="2195513" y="6237288"/>
            <a:ext cx="5400675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/>
            <a:endParaRPr lang="en-US" altLang="zh-CN" sz="1200">
              <a:latin typeface="Garamond" pitchFamily="18" charset="0"/>
            </a:endParaRPr>
          </a:p>
          <a:p>
            <a:pPr algn="ctr"/>
            <a:endParaRPr lang="en-US" altLang="zh-CN" sz="1200">
              <a:latin typeface="Garamond" pitchFamily="18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D355BEF-6CF3-43BC-BDC2-A487FA8E3C44}" type="slidenum">
              <a:rPr lang="en-US" altLang="zh-CN"/>
              <a:pPr>
                <a:defRPr/>
              </a:pPr>
              <a:t>5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标题 1"/>
          <p:cNvSpPr>
            <a:spLocks noGrp="1"/>
          </p:cNvSpPr>
          <p:nvPr>
            <p:ph type="title"/>
          </p:nvPr>
        </p:nvSpPr>
        <p:spPr>
          <a:xfrm>
            <a:off x="395288" y="260350"/>
            <a:ext cx="8229600" cy="1139825"/>
          </a:xfrm>
        </p:spPr>
        <p:txBody>
          <a:bodyPr/>
          <a:lstStyle/>
          <a:p>
            <a:pPr eaLnBrk="1" hangingPunct="1"/>
            <a:r>
              <a:rPr lang="en-US" altLang="zh-CN" sz="4200" b="0" cap="none" smtClean="0">
                <a:latin typeface="Garamond" pitchFamily="18" charset="0"/>
                <a:ea typeface="宋体" charset="-122"/>
              </a:rPr>
              <a:t>Linux</a:t>
            </a:r>
            <a:r>
              <a:rPr lang="zh-CN" altLang="en-US" sz="4200" b="0" cap="none" smtClean="0">
                <a:latin typeface="Garamond" pitchFamily="18" charset="0"/>
                <a:ea typeface="宋体" charset="-122"/>
              </a:rPr>
              <a:t>的网络接口</a:t>
            </a:r>
          </a:p>
        </p:txBody>
      </p:sp>
      <p:sp>
        <p:nvSpPr>
          <p:cNvPr id="9218" name="内容占位符 2"/>
          <p:cNvSpPr>
            <a:spLocks noGrp="1"/>
          </p:cNvSpPr>
          <p:nvPr>
            <p:ph idx="1"/>
          </p:nvPr>
        </p:nvSpPr>
        <p:spPr>
          <a:xfrm>
            <a:off x="457200" y="1052513"/>
            <a:ext cx="8229600" cy="5078412"/>
          </a:xfrm>
        </p:spPr>
        <p:txBody>
          <a:bodyPr anchor="t"/>
          <a:lstStyle/>
          <a:p>
            <a:pPr marL="342900" indent="-342900" eaLnBrk="1" hangingPunct="1">
              <a:buFont typeface="Wingdings" pitchFamily="2" charset="2"/>
              <a:buChar char="n"/>
            </a:pPr>
            <a:r>
              <a:rPr lang="en-US" altLang="zh-CN" sz="2800" smtClean="0">
                <a:ea typeface="宋体" charset="-122"/>
              </a:rPr>
              <a:t>Linux</a:t>
            </a:r>
            <a:r>
              <a:rPr lang="zh-CN" altLang="en-US" sz="2800" smtClean="0">
                <a:ea typeface="宋体" charset="-122"/>
              </a:rPr>
              <a:t>支持众多类型的网络接口</a:t>
            </a:r>
          </a:p>
          <a:p>
            <a:pPr marL="669925" lvl="1" indent="-325438" eaLnBrk="1" hangingPunct="1">
              <a:buFont typeface="Wingdings" pitchFamily="2" charset="2"/>
              <a:buChar char="q"/>
            </a:pPr>
            <a:r>
              <a:rPr lang="zh-CN" altLang="en-US" sz="2200" smtClean="0">
                <a:ea typeface="宋体" charset="-122"/>
              </a:rPr>
              <a:t>每一个网络接口设备在</a:t>
            </a:r>
            <a:r>
              <a:rPr lang="en-US" altLang="zh-CN" sz="2200" smtClean="0">
                <a:ea typeface="宋体" charset="-122"/>
              </a:rPr>
              <a:t>Linux</a:t>
            </a:r>
            <a:r>
              <a:rPr lang="zh-CN" altLang="en-US" sz="2200" smtClean="0">
                <a:ea typeface="宋体" charset="-122"/>
              </a:rPr>
              <a:t>的内核中都有相应的设备名称</a:t>
            </a:r>
          </a:p>
          <a:p>
            <a:pPr marL="342900" indent="-342900" eaLnBrk="1" hangingPunct="1">
              <a:buFont typeface="Wingdings" pitchFamily="2" charset="2"/>
              <a:buChar char="n"/>
            </a:pPr>
            <a:r>
              <a:rPr lang="zh-CN" altLang="en-US" sz="2800" smtClean="0">
                <a:ea typeface="宋体" charset="-122"/>
              </a:rPr>
              <a:t>每一种网络接口设备（网络适配器）都需要相应的设备驱动程序</a:t>
            </a:r>
          </a:p>
          <a:p>
            <a:pPr marL="669925" lvl="1" indent="-325438" eaLnBrk="1" hangingPunct="1">
              <a:buFont typeface="Wingdings" pitchFamily="2" charset="2"/>
              <a:buChar char="q"/>
            </a:pPr>
            <a:r>
              <a:rPr lang="zh-CN" altLang="en-US" sz="2200" smtClean="0">
                <a:ea typeface="宋体" charset="-122"/>
              </a:rPr>
              <a:t>网络接口设备的驱动程序被编译在系统内核中</a:t>
            </a:r>
          </a:p>
          <a:p>
            <a:pPr marL="669925" lvl="1" indent="-325438" eaLnBrk="1" hangingPunct="1">
              <a:buFont typeface="Wingdings" pitchFamily="2" charset="2"/>
              <a:buChar char="q"/>
            </a:pPr>
            <a:r>
              <a:rPr lang="zh-CN" altLang="en-US" sz="2200" smtClean="0">
                <a:ea typeface="宋体" charset="-122"/>
              </a:rPr>
              <a:t>或者被编译为系统内核模块以便让系统内核进行调用</a:t>
            </a:r>
          </a:p>
          <a:p>
            <a:pPr marL="342900" indent="-342900" eaLnBrk="1" hangingPunct="1">
              <a:buFont typeface="Wingdings" pitchFamily="2" charset="2"/>
              <a:buChar char="n"/>
            </a:pPr>
            <a:r>
              <a:rPr lang="en-US" altLang="zh-CN" sz="2800" smtClean="0">
                <a:ea typeface="宋体" charset="-122"/>
              </a:rPr>
              <a:t>RHEL/CentOS</a:t>
            </a:r>
            <a:r>
              <a:rPr lang="zh-CN" altLang="en-US" sz="2800" smtClean="0">
                <a:ea typeface="宋体" charset="-122"/>
              </a:rPr>
              <a:t>默认是采用内核模块（</a:t>
            </a:r>
            <a:r>
              <a:rPr lang="en-US" altLang="zh-CN" sz="2800" smtClean="0">
                <a:ea typeface="宋体" charset="-122"/>
              </a:rPr>
              <a:t>Module</a:t>
            </a:r>
            <a:r>
              <a:rPr lang="zh-CN" altLang="en-US" sz="2800" smtClean="0">
                <a:ea typeface="宋体" charset="-122"/>
              </a:rPr>
              <a:t>）的方式在系统引导时驱动网络接口的</a:t>
            </a:r>
          </a:p>
          <a:p>
            <a:pPr marL="669925" lvl="1" indent="-325438" eaLnBrk="1" hangingPunct="1">
              <a:buFont typeface="Wingdings" pitchFamily="2" charset="2"/>
              <a:buChar char="q"/>
            </a:pPr>
            <a:r>
              <a:rPr lang="zh-CN" altLang="en-US" sz="2200" smtClean="0">
                <a:ea typeface="宋体" charset="-122"/>
              </a:rPr>
              <a:t>在</a:t>
            </a:r>
            <a:r>
              <a:rPr lang="en-US" altLang="zh-CN" sz="2200" smtClean="0">
                <a:ea typeface="宋体" charset="-122"/>
              </a:rPr>
              <a:t>/lib/modules/$(uname -r)/kernel/drivers/net</a:t>
            </a:r>
            <a:r>
              <a:rPr lang="zh-CN" altLang="en-US" sz="2200" smtClean="0">
                <a:ea typeface="宋体" charset="-122"/>
              </a:rPr>
              <a:t>目录下可以找到可加载的驱动</a:t>
            </a:r>
          </a:p>
          <a:p>
            <a:pPr marL="669925" lvl="1" indent="-325438" eaLnBrk="1" hangingPunct="1">
              <a:buFont typeface="Wingdings" pitchFamily="2" charset="2"/>
              <a:buChar char="q"/>
            </a:pPr>
            <a:r>
              <a:rPr lang="zh-CN" altLang="en-US" sz="2200" smtClean="0">
                <a:ea typeface="宋体" charset="-122"/>
              </a:rPr>
              <a:t>可以从系统内核模块配置文件</a:t>
            </a:r>
            <a:r>
              <a:rPr lang="en-US" altLang="zh-CN" sz="2200" smtClean="0">
                <a:ea typeface="宋体" charset="-122"/>
              </a:rPr>
              <a:t>/etc/modprobe.conf</a:t>
            </a:r>
            <a:r>
              <a:rPr lang="zh-CN" altLang="en-US" sz="2200" smtClean="0">
                <a:ea typeface="宋体" charset="-122"/>
              </a:rPr>
              <a:t>中查看系统加载的网卡驱动模块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0D3B9178-496E-49B4-BBFB-87BA11AA6CC7}" type="datetime2">
              <a:rPr lang="zh-CN" altLang="en-US"/>
              <a:pPr>
                <a:defRPr/>
              </a:pPr>
              <a:t>2014年5月22日</a:t>
            </a:fld>
            <a:endParaRPr lang="en-US" altLang="zh-CN" dirty="0"/>
          </a:p>
        </p:txBody>
      </p:sp>
      <p:sp>
        <p:nvSpPr>
          <p:cNvPr id="9220" name="页脚占位符 4"/>
          <p:cNvSpPr>
            <a:spLocks noGrp="1"/>
          </p:cNvSpPr>
          <p:nvPr>
            <p:ph type="ftr" sz="quarter" idx="4294967295"/>
          </p:nvPr>
        </p:nvSpPr>
        <p:spPr bwMode="auto">
          <a:xfrm>
            <a:off x="2195513" y="6237288"/>
            <a:ext cx="5400675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/>
            <a:endParaRPr lang="en-US" altLang="zh-CN" sz="1200">
              <a:latin typeface="Garamond" pitchFamily="18" charset="0"/>
            </a:endParaRPr>
          </a:p>
          <a:p>
            <a:pPr algn="ctr"/>
            <a:endParaRPr lang="en-US" altLang="zh-CN" sz="1200">
              <a:latin typeface="Garamond" pitchFamily="18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D5DAA27-18C5-4AD9-91E1-3486755D4CCC}" type="slidenum">
              <a:rPr lang="en-US" altLang="zh-CN"/>
              <a:pPr>
                <a:defRPr/>
              </a:pPr>
              <a:t>6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标题 1"/>
          <p:cNvSpPr>
            <a:spLocks noGrp="1"/>
          </p:cNvSpPr>
          <p:nvPr>
            <p:ph type="title"/>
          </p:nvPr>
        </p:nvSpPr>
        <p:spPr>
          <a:xfrm>
            <a:off x="395288" y="260350"/>
            <a:ext cx="8229600" cy="1139825"/>
          </a:xfrm>
        </p:spPr>
        <p:txBody>
          <a:bodyPr/>
          <a:lstStyle/>
          <a:p>
            <a:pPr eaLnBrk="1" hangingPunct="1"/>
            <a:r>
              <a:rPr lang="en-US" altLang="zh-CN" sz="4200" b="0" cap="none" smtClean="0">
                <a:latin typeface="Garamond" pitchFamily="18" charset="0"/>
                <a:ea typeface="宋体" charset="-122"/>
              </a:rPr>
              <a:t>Linux</a:t>
            </a:r>
            <a:r>
              <a:rPr lang="zh-CN" altLang="en-US" sz="4200" b="0" cap="none" smtClean="0">
                <a:latin typeface="Garamond" pitchFamily="18" charset="0"/>
                <a:ea typeface="宋体" charset="-122"/>
              </a:rPr>
              <a:t>下常见的网络接口</a:t>
            </a:r>
          </a:p>
        </p:txBody>
      </p:sp>
      <p:graphicFrame>
        <p:nvGraphicFramePr>
          <p:cNvPr id="20517" name="Group 37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292475"/>
        </p:xfrm>
        <a:graphic>
          <a:graphicData uri="http://schemas.openxmlformats.org/drawingml/2006/table">
            <a:tbl>
              <a:tblPr/>
              <a:tblGrid>
                <a:gridCol w="2386013"/>
                <a:gridCol w="1296987"/>
                <a:gridCol w="4546600"/>
              </a:tblGrid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接口类型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接口名称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说明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以太网接口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8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eth</a:t>
                      </a: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X</a:t>
                      </a:r>
                      <a:endParaRPr kumimoji="0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8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是最常用的网络接口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8CD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令牌环接口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tr</a:t>
                      </a: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X</a:t>
                      </a:r>
                      <a:endParaRPr kumimoji="0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只出现在少数纯</a:t>
                      </a: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IBM</a:t>
                      </a: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环境的网络中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D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光纤分布式数据接口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8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fddi</a:t>
                      </a: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X</a:t>
                      </a:r>
                      <a:endParaRPr kumimoji="0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8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FDDI</a:t>
                      </a: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接口设备昂贵，通常用于核心网或高速网络中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8CD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点对点协议接口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ppp</a:t>
                      </a: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X</a:t>
                      </a:r>
                      <a:endParaRPr kumimoji="0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用于</a:t>
                      </a: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Modem/ADSL</a:t>
                      </a: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拨号网络或基于</a:t>
                      </a: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PPTP</a:t>
                      </a: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协议的</a:t>
                      </a: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VPN</a:t>
                      </a: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等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D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本地回环接口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8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lo</a:t>
                      </a:r>
                      <a:endParaRPr kumimoji="0" lang="zh-CN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宋体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8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用于支持</a:t>
                      </a: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UNIX Domain Socket</a:t>
                      </a: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技术的进程相互通信（</a:t>
                      </a: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IPC</a:t>
                      </a:r>
                      <a:r>
                        <a:rPr kumimoji="0" lang="zh-CN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宋体" charset="-122"/>
                        </a:rPr>
                        <a:t>）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8CD"/>
                    </a:solidFill>
                  </a:tcPr>
                </a:tc>
              </a:tr>
            </a:tbl>
          </a:graphicData>
        </a:graphic>
      </p:graphicFrame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0D3B9178-496E-49B4-BBFB-87BA11AA6CC7}" type="datetime2">
              <a:rPr lang="zh-CN" altLang="en-US"/>
              <a:pPr>
                <a:defRPr/>
              </a:pPr>
              <a:t>2014年5月22日</a:t>
            </a:fld>
            <a:endParaRPr lang="en-US" altLang="zh-CN" dirty="0"/>
          </a:p>
        </p:txBody>
      </p:sp>
      <p:sp>
        <p:nvSpPr>
          <p:cNvPr id="10273" name="页脚占位符 4"/>
          <p:cNvSpPr>
            <a:spLocks noGrp="1"/>
          </p:cNvSpPr>
          <p:nvPr>
            <p:ph type="ftr" sz="quarter" idx="4294967295"/>
          </p:nvPr>
        </p:nvSpPr>
        <p:spPr bwMode="auto">
          <a:xfrm>
            <a:off x="2195513" y="6237288"/>
            <a:ext cx="5400675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/>
            <a:endParaRPr lang="en-US" altLang="zh-CN" sz="1200">
              <a:latin typeface="Garamond" pitchFamily="18" charset="0"/>
            </a:endParaRPr>
          </a:p>
          <a:p>
            <a:pPr algn="ctr"/>
            <a:endParaRPr lang="en-US" altLang="zh-CN" sz="1200">
              <a:latin typeface="Garamond" pitchFamily="18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4B796B3-DC9C-4D9A-B30A-AE937DF488A6}" type="slidenum">
              <a:rPr lang="en-US" altLang="zh-CN"/>
              <a:pPr>
                <a:defRPr/>
              </a:pPr>
              <a:t>7</a:t>
            </a:fld>
            <a:endParaRPr lang="en-US" altLang="zh-CN" dirty="0"/>
          </a:p>
        </p:txBody>
      </p:sp>
      <p:sp>
        <p:nvSpPr>
          <p:cNvPr id="8" name="TextBox 7"/>
          <p:cNvSpPr txBox="1"/>
          <p:nvPr/>
        </p:nvSpPr>
        <p:spPr>
          <a:xfrm>
            <a:off x="1258888" y="5229225"/>
            <a:ext cx="6481762" cy="70802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altLang="zh-CN" sz="2000" dirty="0">
                <a:solidFill>
                  <a:srgbClr val="C00000"/>
                </a:solidFill>
              </a:rPr>
              <a:t>X</a:t>
            </a:r>
            <a:r>
              <a:rPr lang="zh-CN" altLang="en-US" sz="2000" dirty="0"/>
              <a:t>是从</a:t>
            </a:r>
            <a:r>
              <a:rPr lang="en-US" altLang="zh-CN" sz="2000" dirty="0"/>
              <a:t>0</a:t>
            </a:r>
            <a:r>
              <a:rPr lang="zh-CN" altLang="en-US" sz="2000" dirty="0"/>
              <a:t>开始的整数。如：</a:t>
            </a:r>
            <a:r>
              <a:rPr lang="en-US" altLang="zh-CN" sz="2000" dirty="0"/>
              <a:t>eth0</a:t>
            </a:r>
            <a:r>
              <a:rPr lang="zh-CN" altLang="en-US" sz="2000" dirty="0"/>
              <a:t>代表第一块以太网卡，</a:t>
            </a:r>
            <a:r>
              <a:rPr lang="en-US" altLang="zh-CN" sz="2000" dirty="0"/>
              <a:t>eth1</a:t>
            </a:r>
            <a:r>
              <a:rPr lang="zh-CN" altLang="en-US" sz="2000" dirty="0"/>
              <a:t>代表第二块以太网卡等。</a:t>
            </a:r>
            <a:endParaRPr lang="en-US" altLang="zh-CN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标题 1"/>
          <p:cNvSpPr>
            <a:spLocks noGrp="1"/>
          </p:cNvSpPr>
          <p:nvPr>
            <p:ph type="title"/>
          </p:nvPr>
        </p:nvSpPr>
        <p:spPr>
          <a:xfrm>
            <a:off x="395288" y="260350"/>
            <a:ext cx="8229600" cy="1139825"/>
          </a:xfrm>
        </p:spPr>
        <p:txBody>
          <a:bodyPr/>
          <a:lstStyle/>
          <a:p>
            <a:pPr eaLnBrk="1" hangingPunct="1"/>
            <a:r>
              <a:rPr lang="en-US" altLang="zh-CN" sz="4200" b="0" cap="none" smtClean="0">
                <a:latin typeface="Garamond" pitchFamily="18" charset="0"/>
                <a:ea typeface="宋体" charset="-122"/>
              </a:rPr>
              <a:t>Linux</a:t>
            </a:r>
            <a:r>
              <a:rPr lang="zh-CN" altLang="en-US" sz="4200" b="0" cap="none" smtClean="0">
                <a:latin typeface="Garamond" pitchFamily="18" charset="0"/>
                <a:ea typeface="宋体" charset="-122"/>
              </a:rPr>
              <a:t>的网络服务应用</a:t>
            </a:r>
          </a:p>
        </p:txBody>
      </p:sp>
      <p:sp>
        <p:nvSpPr>
          <p:cNvPr id="11266" name="内容占位符 2"/>
          <p:cNvSpPr>
            <a:spLocks noGrp="1"/>
          </p:cNvSpPr>
          <p:nvPr>
            <p:ph idx="1"/>
          </p:nvPr>
        </p:nvSpPr>
        <p:spPr>
          <a:xfrm>
            <a:off x="457200" y="1268413"/>
            <a:ext cx="8229600" cy="4862512"/>
          </a:xfrm>
        </p:spPr>
        <p:txBody>
          <a:bodyPr anchor="t"/>
          <a:lstStyle/>
          <a:p>
            <a:pPr marL="342900" indent="-342900" eaLnBrk="1" hangingPunct="1">
              <a:buFont typeface="Wingdings" pitchFamily="2" charset="2"/>
              <a:buChar char="n"/>
            </a:pPr>
            <a:r>
              <a:rPr lang="en-US" altLang="zh-CN" sz="3000" smtClean="0">
                <a:ea typeface="宋体" charset="-122"/>
              </a:rPr>
              <a:t>Linux</a:t>
            </a:r>
            <a:r>
              <a:rPr lang="zh-CN" altLang="en-US" sz="3000" smtClean="0">
                <a:ea typeface="宋体" charset="-122"/>
              </a:rPr>
              <a:t>几乎支持</a:t>
            </a:r>
            <a:r>
              <a:rPr lang="en-US" altLang="zh-CN" sz="3000" smtClean="0">
                <a:ea typeface="宋体" charset="-122"/>
              </a:rPr>
              <a:t>Internet</a:t>
            </a:r>
            <a:r>
              <a:rPr lang="zh-CN" altLang="en-US" sz="3000" smtClean="0">
                <a:ea typeface="宋体" charset="-122"/>
              </a:rPr>
              <a:t>世界里所有的网络服务</a:t>
            </a:r>
            <a:endParaRPr lang="en-US" altLang="zh-CN" sz="3000" smtClean="0">
              <a:ea typeface="宋体" charset="-122"/>
            </a:endParaRPr>
          </a:p>
          <a:p>
            <a:pPr marL="669925" lvl="1" indent="-325438" eaLnBrk="1" hangingPunct="1">
              <a:buFont typeface="Wingdings" pitchFamily="2" charset="2"/>
              <a:buChar char="q"/>
            </a:pPr>
            <a:r>
              <a:rPr lang="en-US" altLang="zh-CN" sz="2600" smtClean="0">
                <a:ea typeface="宋体" charset="-122"/>
              </a:rPr>
              <a:t>WWW</a:t>
            </a:r>
            <a:r>
              <a:rPr lang="zh-CN" altLang="en-US" sz="2600" smtClean="0">
                <a:ea typeface="宋体" charset="-122"/>
              </a:rPr>
              <a:t>服务：</a:t>
            </a:r>
            <a:r>
              <a:rPr lang="en-US" altLang="zh-CN" sz="2600" smtClean="0">
                <a:ea typeface="宋体" charset="-122"/>
              </a:rPr>
              <a:t> </a:t>
            </a:r>
            <a:r>
              <a:rPr lang="en-US" altLang="zh-CN" sz="2600" smtClean="0">
                <a:solidFill>
                  <a:srgbClr val="002060"/>
                </a:solidFill>
                <a:ea typeface="宋体" charset="-122"/>
              </a:rPr>
              <a:t>Apache</a:t>
            </a:r>
            <a:r>
              <a:rPr lang="zh-CN" altLang="en-US" sz="2600" smtClean="0">
                <a:solidFill>
                  <a:srgbClr val="002060"/>
                </a:solidFill>
                <a:ea typeface="宋体" charset="-122"/>
              </a:rPr>
              <a:t>、</a:t>
            </a:r>
            <a:r>
              <a:rPr lang="en-US" altLang="zh-CN" sz="2600" smtClean="0">
                <a:solidFill>
                  <a:srgbClr val="002060"/>
                </a:solidFill>
                <a:ea typeface="宋体" charset="-122"/>
              </a:rPr>
              <a:t>Ngnix</a:t>
            </a:r>
            <a:r>
              <a:rPr lang="zh-CN" altLang="en-US" sz="2600" smtClean="0">
                <a:solidFill>
                  <a:srgbClr val="002060"/>
                </a:solidFill>
                <a:ea typeface="宋体" charset="-122"/>
              </a:rPr>
              <a:t>、</a:t>
            </a:r>
            <a:r>
              <a:rPr lang="en-US" altLang="zh-CN" sz="2600" smtClean="0">
                <a:solidFill>
                  <a:srgbClr val="002060"/>
                </a:solidFill>
                <a:ea typeface="宋体" charset="-122"/>
              </a:rPr>
              <a:t>Lighttpd</a:t>
            </a:r>
          </a:p>
          <a:p>
            <a:pPr marL="669925" lvl="1" indent="-325438" eaLnBrk="1" hangingPunct="1">
              <a:buFont typeface="Wingdings" pitchFamily="2" charset="2"/>
              <a:buChar char="q"/>
            </a:pPr>
            <a:r>
              <a:rPr lang="en-US" altLang="zh-CN" sz="2600" smtClean="0">
                <a:ea typeface="宋体" charset="-122"/>
              </a:rPr>
              <a:t>Email</a:t>
            </a:r>
            <a:r>
              <a:rPr lang="zh-CN" altLang="en-US" sz="2600" smtClean="0">
                <a:ea typeface="宋体" charset="-122"/>
              </a:rPr>
              <a:t>服务：</a:t>
            </a:r>
            <a:r>
              <a:rPr lang="en-US" altLang="zh-CN" sz="2600" smtClean="0">
                <a:ea typeface="宋体" charset="-122"/>
              </a:rPr>
              <a:t> </a:t>
            </a:r>
            <a:r>
              <a:rPr lang="en-US" altLang="zh-CN" sz="2600" smtClean="0">
                <a:solidFill>
                  <a:srgbClr val="002060"/>
                </a:solidFill>
                <a:ea typeface="宋体" charset="-122"/>
              </a:rPr>
              <a:t>Postfix</a:t>
            </a:r>
            <a:r>
              <a:rPr lang="zh-CN" altLang="en-US" sz="2600" smtClean="0">
                <a:solidFill>
                  <a:srgbClr val="002060"/>
                </a:solidFill>
                <a:ea typeface="宋体" charset="-122"/>
              </a:rPr>
              <a:t>、</a:t>
            </a:r>
            <a:r>
              <a:rPr lang="en-US" altLang="zh-CN" sz="2600" smtClean="0">
                <a:solidFill>
                  <a:srgbClr val="002060"/>
                </a:solidFill>
                <a:ea typeface="宋体" charset="-122"/>
              </a:rPr>
              <a:t>Qmail</a:t>
            </a:r>
            <a:r>
              <a:rPr lang="zh-CN" altLang="en-US" sz="2600" smtClean="0">
                <a:solidFill>
                  <a:srgbClr val="002060"/>
                </a:solidFill>
                <a:ea typeface="宋体" charset="-122"/>
              </a:rPr>
              <a:t>、</a:t>
            </a:r>
            <a:r>
              <a:rPr lang="en-US" altLang="zh-CN" sz="2600" smtClean="0">
                <a:solidFill>
                  <a:srgbClr val="002060"/>
                </a:solidFill>
                <a:ea typeface="宋体" charset="-122"/>
              </a:rPr>
              <a:t>Sendmail</a:t>
            </a:r>
            <a:r>
              <a:rPr lang="zh-CN" altLang="en-US" sz="2600" smtClean="0">
                <a:solidFill>
                  <a:srgbClr val="002060"/>
                </a:solidFill>
                <a:ea typeface="宋体" charset="-122"/>
              </a:rPr>
              <a:t>、</a:t>
            </a:r>
            <a:r>
              <a:rPr lang="en-US" altLang="zh-CN" sz="2600" smtClean="0">
                <a:solidFill>
                  <a:srgbClr val="002060"/>
                </a:solidFill>
                <a:ea typeface="宋体" charset="-122"/>
              </a:rPr>
              <a:t>Exim</a:t>
            </a:r>
          </a:p>
          <a:p>
            <a:pPr marL="1022350" lvl="2" indent="-350838" eaLnBrk="1" hangingPunct="1">
              <a:buFont typeface="Wingdings" pitchFamily="2" charset="2"/>
              <a:buChar char="n"/>
            </a:pPr>
            <a:r>
              <a:rPr lang="en-US" altLang="zh-CN" sz="2200" smtClean="0">
                <a:solidFill>
                  <a:srgbClr val="28571F"/>
                </a:solidFill>
                <a:ea typeface="宋体" charset="-122"/>
              </a:rPr>
              <a:t>Dovecot IMAP</a:t>
            </a:r>
            <a:r>
              <a:rPr lang="zh-CN" altLang="en-US" sz="2200" smtClean="0">
                <a:solidFill>
                  <a:srgbClr val="28571F"/>
                </a:solidFill>
                <a:ea typeface="宋体" charset="-122"/>
              </a:rPr>
              <a:t>、</a:t>
            </a:r>
            <a:r>
              <a:rPr lang="en-US" altLang="zh-CN" sz="2200" smtClean="0">
                <a:solidFill>
                  <a:srgbClr val="28571F"/>
                </a:solidFill>
                <a:ea typeface="宋体" charset="-122"/>
              </a:rPr>
              <a:t>Cyrus IMAP</a:t>
            </a:r>
            <a:r>
              <a:rPr lang="zh-CN" altLang="en-US" sz="2200" smtClean="0">
                <a:solidFill>
                  <a:srgbClr val="28571F"/>
                </a:solidFill>
                <a:ea typeface="宋体" charset="-122"/>
              </a:rPr>
              <a:t>、</a:t>
            </a:r>
            <a:r>
              <a:rPr lang="en-US" altLang="zh-CN" sz="2200" smtClean="0">
                <a:solidFill>
                  <a:srgbClr val="28571F"/>
                </a:solidFill>
                <a:ea typeface="宋体" charset="-122"/>
              </a:rPr>
              <a:t>Courier IMAP</a:t>
            </a:r>
          </a:p>
          <a:p>
            <a:pPr marL="669925" lvl="1" indent="-325438" eaLnBrk="1" hangingPunct="1">
              <a:buFont typeface="Wingdings" pitchFamily="2" charset="2"/>
              <a:buChar char="q"/>
            </a:pPr>
            <a:r>
              <a:rPr lang="en-US" altLang="zh-CN" sz="2600" smtClean="0">
                <a:ea typeface="宋体" charset="-122"/>
              </a:rPr>
              <a:t>FTP</a:t>
            </a:r>
            <a:r>
              <a:rPr lang="zh-CN" altLang="en-US" sz="2600" smtClean="0">
                <a:ea typeface="宋体" charset="-122"/>
              </a:rPr>
              <a:t>服务：</a:t>
            </a:r>
            <a:r>
              <a:rPr lang="en-US" altLang="zh-CN" sz="2600" smtClean="0">
                <a:ea typeface="宋体" charset="-122"/>
              </a:rPr>
              <a:t> </a:t>
            </a:r>
            <a:r>
              <a:rPr lang="en-US" altLang="zh-CN" sz="2600" smtClean="0">
                <a:solidFill>
                  <a:srgbClr val="002060"/>
                </a:solidFill>
                <a:ea typeface="宋体" charset="-122"/>
              </a:rPr>
              <a:t>Vsftpd</a:t>
            </a:r>
            <a:r>
              <a:rPr lang="zh-CN" altLang="en-US" sz="2600" smtClean="0">
                <a:solidFill>
                  <a:srgbClr val="002060"/>
                </a:solidFill>
                <a:ea typeface="宋体" charset="-122"/>
              </a:rPr>
              <a:t>、</a:t>
            </a:r>
            <a:r>
              <a:rPr lang="en-US" altLang="zh-CN" sz="2600" smtClean="0">
                <a:solidFill>
                  <a:srgbClr val="002060"/>
                </a:solidFill>
                <a:ea typeface="宋体" charset="-122"/>
              </a:rPr>
              <a:t>pure-ftpd</a:t>
            </a:r>
            <a:r>
              <a:rPr lang="zh-CN" altLang="en-US" sz="2600" smtClean="0">
                <a:solidFill>
                  <a:srgbClr val="002060"/>
                </a:solidFill>
                <a:ea typeface="宋体" charset="-122"/>
              </a:rPr>
              <a:t>、</a:t>
            </a:r>
            <a:r>
              <a:rPr lang="en-US" altLang="zh-CN" sz="2600" smtClean="0">
                <a:solidFill>
                  <a:srgbClr val="002060"/>
                </a:solidFill>
                <a:ea typeface="宋体" charset="-122"/>
              </a:rPr>
              <a:t>Proftpd </a:t>
            </a:r>
            <a:r>
              <a:rPr lang="zh-CN" altLang="en-US" sz="2600" smtClean="0">
                <a:solidFill>
                  <a:srgbClr val="002060"/>
                </a:solidFill>
                <a:ea typeface="宋体" charset="-122"/>
              </a:rPr>
              <a:t>、</a:t>
            </a:r>
            <a:r>
              <a:rPr lang="en-US" altLang="zh-CN" sz="2600" smtClean="0">
                <a:solidFill>
                  <a:srgbClr val="002060"/>
                </a:solidFill>
                <a:ea typeface="宋体" charset="-122"/>
              </a:rPr>
              <a:t>Wu-ftpd</a:t>
            </a:r>
          </a:p>
          <a:p>
            <a:pPr marL="669925" lvl="1" indent="-325438" eaLnBrk="1" hangingPunct="1">
              <a:buFont typeface="Wingdings" pitchFamily="2" charset="2"/>
              <a:buChar char="q"/>
            </a:pPr>
            <a:r>
              <a:rPr lang="zh-CN" altLang="en-US" sz="2600" smtClean="0">
                <a:ea typeface="宋体" charset="-122"/>
              </a:rPr>
              <a:t>文件共享服务：</a:t>
            </a:r>
            <a:r>
              <a:rPr lang="en-US" altLang="zh-CN" sz="2600" smtClean="0">
                <a:solidFill>
                  <a:srgbClr val="002060"/>
                </a:solidFill>
                <a:ea typeface="宋体" charset="-122"/>
              </a:rPr>
              <a:t>Samba</a:t>
            </a:r>
            <a:r>
              <a:rPr lang="zh-CN" altLang="en-US" sz="2600" smtClean="0">
                <a:solidFill>
                  <a:srgbClr val="002060"/>
                </a:solidFill>
                <a:ea typeface="宋体" charset="-122"/>
              </a:rPr>
              <a:t>、</a:t>
            </a:r>
            <a:r>
              <a:rPr lang="en-US" altLang="zh-CN" sz="2600" smtClean="0">
                <a:solidFill>
                  <a:srgbClr val="002060"/>
                </a:solidFill>
                <a:ea typeface="宋体" charset="-122"/>
              </a:rPr>
              <a:t>NFS</a:t>
            </a:r>
          </a:p>
          <a:p>
            <a:pPr marL="669925" lvl="1" indent="-325438" eaLnBrk="1" hangingPunct="1">
              <a:buFont typeface="Wingdings" pitchFamily="2" charset="2"/>
              <a:buChar char="q"/>
            </a:pPr>
            <a:r>
              <a:rPr lang="en-US" altLang="zh-CN" sz="2600" smtClean="0">
                <a:ea typeface="宋体" charset="-122"/>
              </a:rPr>
              <a:t>DNS</a:t>
            </a:r>
            <a:r>
              <a:rPr lang="zh-CN" altLang="en-US" sz="2600" smtClean="0">
                <a:ea typeface="宋体" charset="-122"/>
              </a:rPr>
              <a:t>服务：</a:t>
            </a:r>
            <a:r>
              <a:rPr lang="en-US" altLang="zh-CN" sz="2600" smtClean="0">
                <a:solidFill>
                  <a:srgbClr val="002060"/>
                </a:solidFill>
                <a:ea typeface="宋体" charset="-122"/>
              </a:rPr>
              <a:t>BIND</a:t>
            </a:r>
          </a:p>
          <a:p>
            <a:pPr marL="669925" lvl="1" indent="-325438" eaLnBrk="1" hangingPunct="1">
              <a:buFont typeface="Wingdings" pitchFamily="2" charset="2"/>
              <a:buChar char="q"/>
            </a:pPr>
            <a:r>
              <a:rPr lang="zh-CN" altLang="en-US" sz="2600" smtClean="0">
                <a:ea typeface="宋体" charset="-122"/>
              </a:rPr>
              <a:t>目录服务：</a:t>
            </a:r>
            <a:r>
              <a:rPr lang="en-US" altLang="zh-CN" sz="2600" smtClean="0">
                <a:solidFill>
                  <a:srgbClr val="002060"/>
                </a:solidFill>
                <a:ea typeface="宋体" charset="-122"/>
              </a:rPr>
              <a:t>OpenLDAP</a:t>
            </a:r>
          </a:p>
          <a:p>
            <a:pPr marL="669925" lvl="1" indent="-325438" eaLnBrk="1" hangingPunct="1">
              <a:buFont typeface="Wingdings" pitchFamily="2" charset="2"/>
              <a:buChar char="q"/>
            </a:pPr>
            <a:r>
              <a:rPr lang="zh-CN" altLang="en-US" sz="2600" smtClean="0">
                <a:ea typeface="宋体" charset="-122"/>
              </a:rPr>
              <a:t>数据库服务：</a:t>
            </a:r>
            <a:r>
              <a:rPr lang="en-US" altLang="zh-CN" sz="2600" smtClean="0">
                <a:ea typeface="宋体" charset="-122"/>
              </a:rPr>
              <a:t> </a:t>
            </a:r>
            <a:r>
              <a:rPr lang="en-US" altLang="zh-CN" sz="2600" smtClean="0">
                <a:solidFill>
                  <a:srgbClr val="002060"/>
                </a:solidFill>
                <a:ea typeface="宋体" charset="-122"/>
              </a:rPr>
              <a:t>PostgreSQL</a:t>
            </a:r>
            <a:r>
              <a:rPr lang="zh-CN" altLang="en-US" sz="2600" smtClean="0">
                <a:solidFill>
                  <a:srgbClr val="002060"/>
                </a:solidFill>
                <a:ea typeface="宋体" charset="-122"/>
              </a:rPr>
              <a:t>、</a:t>
            </a:r>
            <a:r>
              <a:rPr lang="en-US" altLang="zh-CN" sz="2600" smtClean="0">
                <a:solidFill>
                  <a:srgbClr val="002060"/>
                </a:solidFill>
                <a:ea typeface="宋体" charset="-122"/>
              </a:rPr>
              <a:t>MySQL</a:t>
            </a:r>
            <a:r>
              <a:rPr lang="zh-CN" altLang="en-US" sz="2600" smtClean="0">
                <a:solidFill>
                  <a:srgbClr val="002060"/>
                </a:solidFill>
                <a:ea typeface="宋体" charset="-122"/>
              </a:rPr>
              <a:t>、</a:t>
            </a:r>
            <a:r>
              <a:rPr lang="en-US" altLang="zh-CN" sz="2600" smtClean="0">
                <a:solidFill>
                  <a:srgbClr val="002060"/>
                </a:solidFill>
                <a:ea typeface="宋体" charset="-122"/>
              </a:rPr>
              <a:t> Oracle</a:t>
            </a:r>
          </a:p>
          <a:p>
            <a:pPr marL="669925" lvl="1" indent="-325438" eaLnBrk="1" hangingPunct="1">
              <a:buFont typeface="Wingdings" pitchFamily="2" charset="2"/>
              <a:buChar char="q"/>
            </a:pPr>
            <a:r>
              <a:rPr lang="zh-CN" altLang="en-US" sz="2600" smtClean="0">
                <a:ea typeface="宋体" charset="-122"/>
              </a:rPr>
              <a:t>远程登录与管理：</a:t>
            </a:r>
            <a:r>
              <a:rPr lang="en-US" altLang="zh-CN" sz="2600" smtClean="0">
                <a:solidFill>
                  <a:srgbClr val="002060"/>
                </a:solidFill>
                <a:ea typeface="宋体" charset="-122"/>
              </a:rPr>
              <a:t>OpenSSH</a:t>
            </a:r>
            <a:r>
              <a:rPr lang="zh-CN" altLang="en-US" sz="2600" smtClean="0">
                <a:solidFill>
                  <a:srgbClr val="002060"/>
                </a:solidFill>
                <a:ea typeface="宋体" charset="-122"/>
              </a:rPr>
              <a:t>、</a:t>
            </a:r>
            <a:r>
              <a:rPr lang="en-US" altLang="zh-CN" sz="2600" smtClean="0">
                <a:solidFill>
                  <a:srgbClr val="002060"/>
                </a:solidFill>
                <a:ea typeface="宋体" charset="-122"/>
              </a:rPr>
              <a:t>VNC</a:t>
            </a:r>
          </a:p>
          <a:p>
            <a:pPr marL="669925" lvl="1" indent="-325438" eaLnBrk="1" hangingPunct="1">
              <a:buFont typeface="Wingdings" pitchFamily="2" charset="2"/>
              <a:buChar char="q"/>
            </a:pPr>
            <a:endParaRPr lang="zh-CN" altLang="en-US" sz="2600" smtClean="0">
              <a:ea typeface="宋体" charset="-122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0D3B9178-496E-49B4-BBFB-87BA11AA6CC7}" type="datetime2">
              <a:rPr lang="zh-CN" altLang="en-US"/>
              <a:pPr>
                <a:defRPr/>
              </a:pPr>
              <a:t>2014年5月22日</a:t>
            </a:fld>
            <a:endParaRPr lang="en-US" altLang="zh-CN" dirty="0"/>
          </a:p>
        </p:txBody>
      </p:sp>
      <p:sp>
        <p:nvSpPr>
          <p:cNvPr id="11268" name="页脚占位符 4"/>
          <p:cNvSpPr>
            <a:spLocks noGrp="1"/>
          </p:cNvSpPr>
          <p:nvPr>
            <p:ph type="ftr" sz="quarter" idx="4294967295"/>
          </p:nvPr>
        </p:nvSpPr>
        <p:spPr bwMode="auto">
          <a:xfrm>
            <a:off x="2195513" y="6237288"/>
            <a:ext cx="5400675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/>
            <a:endParaRPr lang="en-US" altLang="zh-CN" sz="1200">
              <a:latin typeface="Garamond" pitchFamily="18" charset="0"/>
            </a:endParaRPr>
          </a:p>
          <a:p>
            <a:pPr algn="ctr"/>
            <a:endParaRPr lang="en-US" altLang="zh-CN" sz="1200">
              <a:latin typeface="Garamond" pitchFamily="18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94DF430-70B5-4C59-9B3D-2046B556430B}" type="slidenum">
              <a:rPr lang="en-US" altLang="zh-CN"/>
              <a:pPr>
                <a:defRPr/>
              </a:pPr>
              <a:t>8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cap="none" smtClean="0">
                <a:ea typeface="宋体" charset="-122"/>
              </a:rPr>
              <a:t>临时性配置网络参数</a:t>
            </a:r>
          </a:p>
        </p:txBody>
      </p:sp>
      <p:sp>
        <p:nvSpPr>
          <p:cNvPr id="12290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zh-CN" altLang="en-US" smtClean="0">
              <a:ea typeface="宋体" charset="-122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B8C40DAD-E20B-41EC-B788-3EAE527B1E0B}" type="datetime2">
              <a:rPr lang="zh-CN" altLang="en-US"/>
              <a:pPr>
                <a:defRPr/>
              </a:pPr>
              <a:t>2014年5月22日</a:t>
            </a:fld>
            <a:endParaRPr lang="en-US" altLang="zh-CN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825A6A3-2634-44D7-A38E-0D54787CD465}" type="slidenum">
              <a:rPr lang="en-US" altLang="zh-CN"/>
              <a:pPr>
                <a:defRPr/>
              </a:pPr>
              <a:t>9</a:t>
            </a:fld>
            <a:endParaRPr lang="en-US" altLang="zh-CN"/>
          </a:p>
        </p:txBody>
      </p:sp>
      <p:sp>
        <p:nvSpPr>
          <p:cNvPr id="12293" name="页脚占位符 5"/>
          <p:cNvSpPr>
            <a:spLocks noGrp="1"/>
          </p:cNvSpPr>
          <p:nvPr>
            <p:ph type="ftr" sz="quarter" idx="4294967295"/>
          </p:nvPr>
        </p:nvSpPr>
        <p:spPr bwMode="auto">
          <a:xfrm>
            <a:off x="2411413" y="6248400"/>
            <a:ext cx="5329237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/>
            <a:endParaRPr lang="en-US" altLang="zh-CN" sz="1200">
              <a:latin typeface="Garamond" pitchFamily="18" charset="0"/>
            </a:endParaRPr>
          </a:p>
          <a:p>
            <a:pPr algn="ctr"/>
            <a:endParaRPr lang="en-US" altLang="zh-CN" sz="1200"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ntOS-CH-PPT2">
  <a:themeElements>
    <a:clrScheme name="介绍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CentOS-CH-PPT2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介绍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介绍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介绍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介绍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介绍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介绍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介绍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介绍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介绍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6134</TotalTime>
  <Words>2842</Words>
  <Application>Microsoft Office PowerPoint</Application>
  <PresentationFormat>全屏显示(4:3)</PresentationFormat>
  <Paragraphs>427</Paragraphs>
  <Slides>36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演示文稿设计模板</vt:lpstr>
      </vt:variant>
      <vt:variant>
        <vt:i4>2</vt:i4>
      </vt:variant>
      <vt:variant>
        <vt:lpstr>幻灯片标题</vt:lpstr>
      </vt:variant>
      <vt:variant>
        <vt:i4>36</vt:i4>
      </vt:variant>
    </vt:vector>
  </HeadingPairs>
  <TitlesOfParts>
    <vt:vector size="45" baseType="lpstr">
      <vt:lpstr>Arial</vt:lpstr>
      <vt:lpstr>宋体</vt:lpstr>
      <vt:lpstr>Wingdings</vt:lpstr>
      <vt:lpstr>Calibri</vt:lpstr>
      <vt:lpstr>Garamond</vt:lpstr>
      <vt:lpstr>Consolas</vt:lpstr>
      <vt:lpstr>黑体</vt:lpstr>
      <vt:lpstr>CentOS-CH-PPT2</vt:lpstr>
      <vt:lpstr>CentOS-CH-PPT2</vt:lpstr>
      <vt:lpstr>第5章  网络配置与网络工具</vt:lpstr>
      <vt:lpstr>本章内容要点</vt:lpstr>
      <vt:lpstr>本章学习目标 </vt:lpstr>
      <vt:lpstr>LINUX的网络支持</vt:lpstr>
      <vt:lpstr>Linux对网络协议的支持</vt:lpstr>
      <vt:lpstr>Linux的网络接口</vt:lpstr>
      <vt:lpstr>Linux下常见的网络接口</vt:lpstr>
      <vt:lpstr>Linux的网络服务应用</vt:lpstr>
      <vt:lpstr>临时性配置网络参数</vt:lpstr>
      <vt:lpstr>配置网络参数的方法</vt:lpstr>
      <vt:lpstr>管理以太网接口</vt:lpstr>
      <vt:lpstr>ifconfig 命令</vt:lpstr>
      <vt:lpstr>查看Linux内核路由表</vt:lpstr>
      <vt:lpstr>route命令</vt:lpstr>
      <vt:lpstr>route命令举例—添加路由</vt:lpstr>
      <vt:lpstr>route命令举例—删除路由</vt:lpstr>
      <vt:lpstr>永久性配置网络参数</vt:lpstr>
      <vt:lpstr>RHEL/CentOS中的 TCP/IP配置文件</vt:lpstr>
      <vt:lpstr>网络接口配置文件</vt:lpstr>
      <vt:lpstr>网络接口配置文件举例 ——静态配置</vt:lpstr>
      <vt:lpstr>网络接口配置文件举例 ——动态配置</vt:lpstr>
      <vt:lpstr>系统网络配置文件</vt:lpstr>
      <vt:lpstr>网络接口的 静态路由配置文件</vt:lpstr>
      <vt:lpstr>本地域名解析配置文件</vt:lpstr>
      <vt:lpstr>配置远程域名解析器</vt:lpstr>
      <vt:lpstr>配置域名解析顺序</vt:lpstr>
      <vt:lpstr>使用TUI工具配置网络</vt:lpstr>
      <vt:lpstr>网络测试工具</vt:lpstr>
      <vt:lpstr>网络检测的常用工具</vt:lpstr>
      <vt:lpstr>ping和traceroute</vt:lpstr>
      <vt:lpstr>查看网络端口的使用情况</vt:lpstr>
      <vt:lpstr>dig命令</vt:lpstr>
      <vt:lpstr>网络客户工具</vt:lpstr>
      <vt:lpstr>图形界面网络客户工具</vt:lpstr>
      <vt:lpstr>字符界面网络工具</vt:lpstr>
      <vt:lpstr>传统的ftp命令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第5章  网络配置与网络工具</dc:title>
  <cp:lastModifiedBy>电脑城装机专用版</cp:lastModifiedBy>
  <cp:revision>348</cp:revision>
  <dcterms:created xsi:type="dcterms:W3CDTF">2011-06-22T09:51:37Z</dcterms:created>
  <dcterms:modified xsi:type="dcterms:W3CDTF">2014-05-22T02:27:17Z</dcterms:modified>
</cp:coreProperties>
</file>