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36"/>
  </p:notesMasterIdLst>
  <p:sldIdLst>
    <p:sldId id="256" r:id="rId2"/>
    <p:sldId id="271" r:id="rId3"/>
    <p:sldId id="266" r:id="rId4"/>
    <p:sldId id="307" r:id="rId5"/>
    <p:sldId id="337" r:id="rId6"/>
    <p:sldId id="338" r:id="rId7"/>
    <p:sldId id="339" r:id="rId8"/>
    <p:sldId id="340" r:id="rId9"/>
    <p:sldId id="341" r:id="rId10"/>
    <p:sldId id="342" r:id="rId11"/>
    <p:sldId id="344" r:id="rId12"/>
    <p:sldId id="343" r:id="rId13"/>
    <p:sldId id="345" r:id="rId14"/>
    <p:sldId id="346" r:id="rId15"/>
    <p:sldId id="347" r:id="rId16"/>
    <p:sldId id="348" r:id="rId17"/>
    <p:sldId id="380" r:id="rId18"/>
    <p:sldId id="379" r:id="rId19"/>
    <p:sldId id="383" r:id="rId20"/>
    <p:sldId id="384" r:id="rId21"/>
    <p:sldId id="386" r:id="rId22"/>
    <p:sldId id="381" r:id="rId23"/>
    <p:sldId id="350" r:id="rId24"/>
    <p:sldId id="366" r:id="rId25"/>
    <p:sldId id="378" r:id="rId26"/>
    <p:sldId id="365" r:id="rId27"/>
    <p:sldId id="367" r:id="rId28"/>
    <p:sldId id="368" r:id="rId29"/>
    <p:sldId id="357" r:id="rId30"/>
    <p:sldId id="351" r:id="rId31"/>
    <p:sldId id="352" r:id="rId32"/>
    <p:sldId id="353" r:id="rId33"/>
    <p:sldId id="354" r:id="rId34"/>
    <p:sldId id="355" r:id="rId3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88468" autoAdjust="0"/>
  </p:normalViewPr>
  <p:slideViewPr>
    <p:cSldViewPr>
      <p:cViewPr varScale="1">
        <p:scale>
          <a:sx n="82" d="100"/>
          <a:sy n="82" d="100"/>
        </p:scale>
        <p:origin x="-4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2532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F2CBFAA-7608-4D81-A4D3-7F22FE936455}" type="datetimeFigureOut">
              <a:rPr lang="zh-CN" altLang="en-US"/>
              <a:pPr>
                <a:defRPr/>
              </a:pPr>
              <a:t>2014-5-22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252632A-C860-439F-BD65-D13EF59D1DD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361A5-F1E9-489B-BF6B-08F45E31D32A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3C636-E2E4-44AF-98E3-DB950F98FE8F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0154D-A1E4-4645-8138-414628EA93FF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FEE458-2262-4E15-9740-83B11A4361E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7E5A6-AC56-4F1A-8CA5-F8F429A19B42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B4B97-CE98-4889-8412-6451E7E291A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B42EB-D3F2-479F-BDDF-E5012E5C00B5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C9BAE-1205-4BFD-A61D-52099DE7E24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6F9605-268C-4046-B096-4CA06D6DCA05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BA44A-80FC-4F94-BBC2-3688E10BDA5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FC3AD-231D-4A34-8A20-23FA04249064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BA117-E4DB-4DF9-BE7D-63FCC9195E1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154A5-D452-4650-963E-65E6ED671E92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03DD1-7C52-4B1F-95C9-ABCEA515AD5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1C285-B814-4C9D-9456-A374C17281FF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328A5-2C63-4325-9ED3-999F79D75DF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16CE2-7F13-4E00-9514-5D91C946CFA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8BBAD-229D-4655-8511-BD5A387EDFF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3242EB-401B-4807-82FC-F8DE761E6068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B1E72E-38D7-40DC-A73B-B328B651780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0FAE6-EB69-4E70-ADA5-E6EE196C807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56FB6-196C-404E-84F1-EC873681453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fld id="{31BDB70E-536A-4400-8183-0D63F7D0EB65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pPr>
              <a:defRPr/>
            </a:pPr>
            <a:fld id="{66C15E0C-172A-44FE-B9CC-52444F3EB0E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28679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ea typeface="+mn-ea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ea typeface="+mn-ea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+mn-ea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1383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955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0527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5099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060575"/>
            <a:ext cx="7991475" cy="1576388"/>
          </a:xfrm>
        </p:spPr>
        <p:txBody>
          <a:bodyPr/>
          <a:lstStyle/>
          <a:p>
            <a:pPr algn="r" eaLnBrk="1" hangingPunct="1"/>
            <a:r>
              <a:rPr lang="zh-CN" altLang="en-US" sz="4600" smtClean="0"/>
              <a:t>第</a:t>
            </a:r>
            <a:r>
              <a:rPr lang="en-US" altLang="zh-CN" sz="4600" smtClean="0"/>
              <a:t>4</a:t>
            </a:r>
            <a:r>
              <a:rPr lang="zh-CN" altLang="en-US" sz="4600" smtClean="0"/>
              <a:t>章</a:t>
            </a:r>
            <a:r>
              <a:rPr lang="en-US" altLang="zh-CN" sz="4600" smtClean="0"/>
              <a:t/>
            </a:r>
            <a:br>
              <a:rPr lang="en-US" altLang="zh-CN" sz="4600" smtClean="0"/>
            </a:br>
            <a:r>
              <a:rPr lang="en-US" altLang="zh-CN" sz="4600" smtClean="0"/>
              <a:t>                   </a:t>
            </a:r>
            <a:r>
              <a:rPr lang="zh-CN" altLang="en-US" sz="4600" smtClean="0"/>
              <a:t>文件系统管理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z="4400" smtClean="0"/>
              <a:t>使用</a:t>
            </a:r>
            <a:r>
              <a:rPr lang="en-US" altLang="zh-CN" sz="4400" smtClean="0"/>
              <a:t>Linux</a:t>
            </a:r>
            <a:r>
              <a:rPr lang="zh-CN" altLang="en-US" sz="4400" smtClean="0"/>
              <a:t>文件系统</a:t>
            </a:r>
            <a:r>
              <a:rPr lang="en-US" altLang="zh-CN" sz="4400" smtClean="0"/>
              <a:t/>
            </a:r>
            <a:br>
              <a:rPr lang="en-US" altLang="zh-CN" sz="4400" smtClean="0"/>
            </a:br>
            <a:r>
              <a:rPr lang="zh-CN" altLang="en-US" sz="4400" smtClean="0"/>
              <a:t>的一般方法</a:t>
            </a:r>
            <a:endParaRPr lang="zh-CN" altLang="en-US" smtClean="0"/>
          </a:p>
        </p:txBody>
      </p:sp>
      <p:sp>
        <p:nvSpPr>
          <p:cNvPr id="23554" name="内容占位符 2"/>
          <p:cNvSpPr>
            <a:spLocks noGrp="1"/>
          </p:cNvSpPr>
          <p:nvPr>
            <p:ph idx="1"/>
          </p:nvPr>
        </p:nvSpPr>
        <p:spPr>
          <a:xfrm>
            <a:off x="457200" y="1844675"/>
            <a:ext cx="8229600" cy="4286250"/>
          </a:xfrm>
        </p:spPr>
        <p:txBody>
          <a:bodyPr/>
          <a:lstStyle/>
          <a:p>
            <a:pPr eaLnBrk="1" hangingPunct="1"/>
            <a:r>
              <a:rPr lang="zh-CN" altLang="en-US" sz="2400" smtClean="0"/>
              <a:t>在硬盘上创建分区或逻辑卷</a:t>
            </a:r>
            <a:endParaRPr lang="en-US" altLang="zh-CN" sz="2400" smtClean="0"/>
          </a:p>
          <a:p>
            <a:pPr lvl="1" eaLnBrk="1" hangingPunct="1"/>
            <a:r>
              <a:rPr lang="zh-CN" altLang="en-US" sz="2000" smtClean="0"/>
              <a:t>可以使用</a:t>
            </a:r>
            <a:r>
              <a:rPr lang="en-US" altLang="zh-CN" sz="2000" smtClean="0"/>
              <a:t>fdisk</a:t>
            </a:r>
            <a:r>
              <a:rPr lang="zh-CN" altLang="en-US" sz="2000" smtClean="0"/>
              <a:t>命令创建分区。</a:t>
            </a:r>
            <a:endParaRPr lang="en-US" altLang="zh-CN" sz="2000" smtClean="0"/>
          </a:p>
          <a:p>
            <a:pPr lvl="1" eaLnBrk="1" hangingPunct="1"/>
            <a:r>
              <a:rPr lang="zh-CN" altLang="en-US" sz="2000" smtClean="0"/>
              <a:t>可以使用</a:t>
            </a:r>
            <a:r>
              <a:rPr lang="en-US" altLang="zh-CN" sz="2000" smtClean="0"/>
              <a:t>LVM</a:t>
            </a:r>
            <a:r>
              <a:rPr lang="zh-CN" altLang="en-US" sz="2000" smtClean="0"/>
              <a:t>的相关命令创建逻辑卷</a:t>
            </a:r>
          </a:p>
          <a:p>
            <a:pPr eaLnBrk="1" hangingPunct="1"/>
            <a:r>
              <a:rPr lang="zh-CN" altLang="en-US" sz="2400" smtClean="0"/>
              <a:t>在分区或</a:t>
            </a:r>
            <a:r>
              <a:rPr lang="en-US" altLang="zh-CN" sz="2400" smtClean="0"/>
              <a:t>LVM</a:t>
            </a:r>
            <a:r>
              <a:rPr lang="zh-CN" altLang="en-US" sz="2400" smtClean="0"/>
              <a:t>上建立文件系统</a:t>
            </a:r>
            <a:endParaRPr lang="en-US" altLang="zh-CN" sz="2400" smtClean="0"/>
          </a:p>
          <a:p>
            <a:pPr lvl="1" eaLnBrk="1" hangingPunct="1"/>
            <a:r>
              <a:rPr lang="zh-CN" altLang="en-US" sz="2000" smtClean="0"/>
              <a:t>类似于在</a:t>
            </a:r>
            <a:r>
              <a:rPr lang="en-US" altLang="zh-CN" sz="2000" smtClean="0"/>
              <a:t>Windows</a:t>
            </a:r>
            <a:r>
              <a:rPr lang="zh-CN" altLang="en-US" sz="2000" smtClean="0"/>
              <a:t>下进行格式化操作。</a:t>
            </a:r>
          </a:p>
          <a:p>
            <a:pPr eaLnBrk="1" hangingPunct="1"/>
            <a:r>
              <a:rPr lang="zh-CN" altLang="en-US" sz="2400" smtClean="0"/>
              <a:t>挂装文件系统到系统中</a:t>
            </a:r>
            <a:endParaRPr lang="en-US" altLang="zh-CN" sz="2400" smtClean="0"/>
          </a:p>
          <a:p>
            <a:pPr lvl="1" eaLnBrk="1" hangingPunct="1"/>
            <a:r>
              <a:rPr lang="zh-CN" altLang="en-US" sz="2000" smtClean="0"/>
              <a:t>手工挂装：使用</a:t>
            </a:r>
            <a:r>
              <a:rPr lang="en-US" altLang="zh-CN" sz="2000" smtClean="0"/>
              <a:t>mount</a:t>
            </a:r>
            <a:r>
              <a:rPr lang="zh-CN" altLang="en-US" sz="2000" smtClean="0"/>
              <a:t>命令</a:t>
            </a:r>
            <a:endParaRPr lang="en-US" altLang="zh-CN" sz="2000" smtClean="0"/>
          </a:p>
          <a:p>
            <a:pPr lvl="1" eaLnBrk="1" hangingPunct="1"/>
            <a:r>
              <a:rPr lang="zh-CN" altLang="en-US" sz="2000" smtClean="0"/>
              <a:t>启动时自动挂装：编辑“</a:t>
            </a:r>
            <a:r>
              <a:rPr lang="en-US" altLang="zh-CN" sz="2000" smtClean="0"/>
              <a:t>/etc/fstab”</a:t>
            </a:r>
            <a:r>
              <a:rPr lang="zh-CN" altLang="en-US" sz="2000" smtClean="0"/>
              <a:t> 添加相应的配置行。</a:t>
            </a:r>
          </a:p>
          <a:p>
            <a:pPr eaLnBrk="1" hangingPunct="1"/>
            <a:r>
              <a:rPr lang="zh-CN" altLang="en-US" sz="2400" smtClean="0"/>
              <a:t>卸装文件系统</a:t>
            </a:r>
            <a:endParaRPr lang="en-US" altLang="zh-CN" sz="2400" smtClean="0"/>
          </a:p>
          <a:p>
            <a:pPr lvl="1" eaLnBrk="1" hangingPunct="1"/>
            <a:r>
              <a:rPr lang="zh-CN" altLang="en-US" sz="2000" smtClean="0"/>
              <a:t>对于可移动介质上的文件系统，当使用完毕可以使用</a:t>
            </a:r>
            <a:r>
              <a:rPr lang="en-US" altLang="zh-CN" sz="2000" smtClean="0"/>
              <a:t>umount</a:t>
            </a:r>
            <a:r>
              <a:rPr lang="zh-CN" altLang="en-US" sz="2000" smtClean="0"/>
              <a:t>命令实施卸装操作。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23556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D428DA4-1E8B-4507-963A-CD9262EBA695}" type="slidenum">
              <a:rPr lang="en-US" altLang="zh-CN" smtClean="0"/>
              <a:pPr>
                <a:defRPr/>
              </a:pPr>
              <a:t>10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 smtClean="0"/>
              <a:t>挂装和卸装文件系统</a:t>
            </a:r>
            <a:endParaRPr lang="zh-CN" altLang="en-US" dirty="0"/>
          </a:p>
        </p:txBody>
      </p:sp>
      <p:sp>
        <p:nvSpPr>
          <p:cNvPr id="24578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8C40DAD-E20B-41EC-B788-3EAE527B1E0B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C8BEFE-52B6-4A35-BCE5-EC72132687CD}" type="slidenum">
              <a:rPr lang="en-US" altLang="zh-CN"/>
              <a:pPr>
                <a:defRPr/>
              </a:pPr>
              <a:t>11</a:t>
            </a:fld>
            <a:endParaRPr lang="en-US" altLang="zh-CN"/>
          </a:p>
        </p:txBody>
      </p:sp>
      <p:sp>
        <p:nvSpPr>
          <p:cNvPr id="24581" name="页脚占位符 5"/>
          <p:cNvSpPr>
            <a:spLocks noGrp="1"/>
          </p:cNvSpPr>
          <p:nvPr>
            <p:ph type="ftr" sz="quarter" idx="4294967295"/>
          </p:nvPr>
        </p:nvSpPr>
        <p:spPr bwMode="auto">
          <a:xfrm>
            <a:off x="2411413" y="6248400"/>
            <a:ext cx="5329237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mtClean="0"/>
              <a:t>挂装文件系统</a:t>
            </a:r>
            <a:r>
              <a:rPr lang="en-US" altLang="zh-CN" smtClean="0"/>
              <a:t/>
            </a:r>
            <a:br>
              <a:rPr lang="en-US" altLang="zh-CN" smtClean="0"/>
            </a:br>
            <a:r>
              <a:rPr lang="en-US" altLang="zh-CN" smtClean="0"/>
              <a:t>——</a:t>
            </a:r>
            <a:r>
              <a:rPr lang="en-US" altLang="zh-CN" sz="4400" smtClean="0"/>
              <a:t>mount</a:t>
            </a:r>
            <a:r>
              <a:rPr lang="zh-CN" altLang="en-US" sz="4400" smtClean="0"/>
              <a:t>命令</a:t>
            </a:r>
            <a:r>
              <a:rPr lang="en-US" altLang="zh-CN" smtClean="0"/>
              <a:t/>
            </a:r>
            <a:br>
              <a:rPr lang="en-US" altLang="zh-CN" smtClean="0"/>
            </a:br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zh-CN" altLang="en-US" sz="2800" dirty="0" smtClean="0"/>
              <a:t>功能：挂装文件系统</a:t>
            </a:r>
            <a:endParaRPr lang="en-US" altLang="zh-CN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zh-CN" altLang="en-US" sz="2800" dirty="0" smtClean="0"/>
              <a:t>格式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</a:rPr>
              <a:t>mount  [</a:t>
            </a:r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</a:rPr>
              <a:t>选项</a:t>
            </a:r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</a:rPr>
              <a:t>]  [&lt;</a:t>
            </a:r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</a:rPr>
              <a:t>分区设备名</a:t>
            </a:r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</a:rPr>
              <a:t>&gt;]  [&lt;</a:t>
            </a:r>
            <a:r>
              <a:rPr lang="zh-CN" altLang="en-US" sz="2400" dirty="0" smtClean="0">
                <a:solidFill>
                  <a:schemeClr val="accent6">
                    <a:lumMod val="75000"/>
                  </a:schemeClr>
                </a:solidFill>
              </a:rPr>
              <a:t>挂装点</a:t>
            </a:r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</a:rPr>
              <a:t>&gt;]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zh-CN" altLang="en-US" sz="2800" dirty="0" smtClean="0"/>
              <a:t>常用选项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zh-CN" dirty="0" smtClean="0"/>
              <a:t>-t &lt;</a:t>
            </a:r>
            <a:r>
              <a:rPr lang="zh-CN" altLang="en-US" dirty="0" smtClean="0"/>
              <a:t>文件系统类型</a:t>
            </a:r>
            <a:r>
              <a:rPr lang="en-US" altLang="zh-CN" dirty="0" smtClean="0"/>
              <a:t>&gt;</a:t>
            </a:r>
            <a:r>
              <a:rPr lang="zh-CN" altLang="en-US" dirty="0" smtClean="0"/>
              <a:t>：指定文件系统类型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zh-CN" dirty="0" smtClean="0"/>
              <a:t>-r </a:t>
            </a:r>
            <a:r>
              <a:rPr lang="zh-CN" altLang="en-US" dirty="0" smtClean="0"/>
              <a:t>：使用只读方式来挂载 </a:t>
            </a:r>
            <a:endParaRPr lang="en-US" altLang="zh-CN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zh-CN" dirty="0" smtClean="0"/>
              <a:t>-a</a:t>
            </a:r>
            <a:r>
              <a:rPr lang="zh-CN" altLang="en-US" dirty="0" smtClean="0"/>
              <a:t>：挂装</a:t>
            </a:r>
            <a:r>
              <a:rPr lang="en-US" altLang="zh-CN" dirty="0" smtClean="0"/>
              <a:t>/etc/</a:t>
            </a:r>
            <a:r>
              <a:rPr lang="en-US" altLang="zh-CN" dirty="0" err="1" smtClean="0"/>
              <a:t>fstab</a:t>
            </a:r>
            <a:r>
              <a:rPr lang="zh-CN" altLang="en-US" dirty="0" smtClean="0"/>
              <a:t>文件中记录的设备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zh-CN" dirty="0" smtClean="0"/>
              <a:t>-o </a:t>
            </a:r>
            <a:r>
              <a:rPr lang="en-US" altLang="zh-CN" dirty="0" err="1" smtClean="0"/>
              <a:t>iocharset</a:t>
            </a:r>
            <a:r>
              <a:rPr lang="en-US" altLang="zh-CN" dirty="0" smtClean="0"/>
              <a:t>=cp936</a:t>
            </a:r>
            <a:r>
              <a:rPr lang="zh-CN" altLang="en-US" dirty="0" smtClean="0"/>
              <a:t>：使挂装的设备可以显示中文文件名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altLang="zh-CN" dirty="0" smtClean="0">
                <a:latin typeface="Helvetica"/>
              </a:rPr>
              <a:t>-</a:t>
            </a:r>
            <a:r>
              <a:rPr lang="en-US" altLang="zh-CN" dirty="0" smtClean="0"/>
              <a:t>o loop</a:t>
            </a:r>
            <a:r>
              <a:rPr lang="zh-CN" altLang="en-US" dirty="0" smtClean="0"/>
              <a:t>：使用回送设备挂装</a:t>
            </a:r>
            <a:r>
              <a:rPr lang="en-US" altLang="zh-CN" dirty="0" smtClean="0"/>
              <a:t>ISO</a:t>
            </a:r>
            <a:r>
              <a:rPr lang="zh-CN" altLang="en-US" dirty="0" smtClean="0"/>
              <a:t>文件和映像文件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25604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5C28274-4B23-4C21-A50B-0AD0681010B5}" type="slidenum">
              <a:rPr lang="en-US" altLang="zh-CN" smtClean="0"/>
              <a:pPr>
                <a:defRPr/>
              </a:pPr>
              <a:t>12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zh-CN" smtClean="0"/>
              <a:t>mount</a:t>
            </a:r>
            <a:r>
              <a:rPr lang="zh-CN" altLang="en-US" smtClean="0"/>
              <a:t>命令举例</a:t>
            </a:r>
          </a:p>
        </p:txBody>
      </p:sp>
      <p:sp>
        <p:nvSpPr>
          <p:cNvPr id="2662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3000"/>
              </a:lnSpc>
              <a:spcBef>
                <a:spcPts val="675"/>
              </a:spcBef>
              <a:buFont typeface="Wingdings" pitchFamily="2" charset="2"/>
              <a:buNone/>
            </a:pPr>
            <a:r>
              <a:rPr lang="en-US" altLang="zh-CN" sz="2800" smtClean="0"/>
              <a:t>$ mount </a:t>
            </a:r>
          </a:p>
          <a:p>
            <a:pPr eaLnBrk="1" hangingPunct="1">
              <a:lnSpc>
                <a:spcPct val="93000"/>
              </a:lnSpc>
              <a:spcBef>
                <a:spcPts val="675"/>
              </a:spcBef>
              <a:buFont typeface="Wingdings" pitchFamily="2" charset="2"/>
              <a:buNone/>
            </a:pPr>
            <a:r>
              <a:rPr lang="en-US" altLang="zh-CN" sz="2800" smtClean="0"/>
              <a:t>$ mount -l</a:t>
            </a:r>
          </a:p>
          <a:p>
            <a:pPr eaLnBrk="1" hangingPunct="1">
              <a:lnSpc>
                <a:spcPct val="93000"/>
              </a:lnSpc>
              <a:spcBef>
                <a:spcPts val="675"/>
              </a:spcBef>
              <a:buFont typeface="Wingdings" pitchFamily="2" charset="2"/>
              <a:buNone/>
            </a:pPr>
            <a:r>
              <a:rPr lang="en-US" altLang="zh-CN" sz="2800" smtClean="0"/>
              <a:t>$ mount --guess /dev/sda3</a:t>
            </a:r>
          </a:p>
          <a:p>
            <a:pPr eaLnBrk="1" hangingPunct="1">
              <a:lnSpc>
                <a:spcPct val="93000"/>
              </a:lnSpc>
              <a:spcBef>
                <a:spcPts val="675"/>
              </a:spcBef>
              <a:buFont typeface="Wingdings" pitchFamily="2" charset="2"/>
              <a:buNone/>
            </a:pPr>
            <a:endParaRPr lang="en-US" altLang="zh-CN" sz="2800" smtClean="0"/>
          </a:p>
          <a:p>
            <a:pPr eaLnBrk="1" hangingPunct="1">
              <a:lnSpc>
                <a:spcPct val="93000"/>
              </a:lnSpc>
              <a:spcBef>
                <a:spcPts val="675"/>
              </a:spcBef>
              <a:buFont typeface="Wingdings" pitchFamily="2" charset="2"/>
              <a:buNone/>
            </a:pPr>
            <a:r>
              <a:rPr lang="zh-CN" altLang="en-GB" sz="2800" smtClean="0"/>
              <a:t># </a:t>
            </a:r>
            <a:r>
              <a:rPr lang="en-GB" altLang="zh-CN" sz="2800" smtClean="0"/>
              <a:t>mount </a:t>
            </a:r>
            <a:r>
              <a:rPr lang="en-GB" altLang="zh-CN" sz="2800" smtClean="0">
                <a:latin typeface="Helvetica" pitchFamily="34" charset="0"/>
              </a:rPr>
              <a:t>–</a:t>
            </a:r>
            <a:r>
              <a:rPr lang="en-GB" altLang="zh-CN" sz="2800" smtClean="0"/>
              <a:t>t ext3 /dev/sdb1 /opt</a:t>
            </a:r>
          </a:p>
          <a:p>
            <a:pPr eaLnBrk="1" hangingPunct="1">
              <a:lnSpc>
                <a:spcPct val="90000"/>
              </a:lnSpc>
              <a:spcBef>
                <a:spcPts val="675"/>
              </a:spcBef>
              <a:buFont typeface="Wingdings" pitchFamily="2" charset="2"/>
              <a:buNone/>
            </a:pPr>
            <a:r>
              <a:rPr lang="en-GB" altLang="zh-CN" sz="2800" smtClean="0"/>
              <a:t># mount </a:t>
            </a:r>
            <a:r>
              <a:rPr lang="en-GB" altLang="zh-CN" sz="2800" smtClean="0">
                <a:latin typeface="Helvetica" pitchFamily="34" charset="0"/>
              </a:rPr>
              <a:t>–</a:t>
            </a:r>
            <a:r>
              <a:rPr lang="en-GB" altLang="zh-CN" sz="2800" smtClean="0"/>
              <a:t>t vfat /dev/hda6 /mnt/win</a:t>
            </a:r>
          </a:p>
          <a:p>
            <a:pPr eaLnBrk="1" hangingPunct="1">
              <a:lnSpc>
                <a:spcPct val="90000"/>
              </a:lnSpc>
              <a:spcBef>
                <a:spcPts val="675"/>
              </a:spcBef>
              <a:buFont typeface="Wingdings" pitchFamily="2" charset="2"/>
              <a:buNone/>
            </a:pPr>
            <a:r>
              <a:rPr lang="en-GB" altLang="zh-CN" sz="2800" smtClean="0"/>
              <a:t># </a:t>
            </a:r>
            <a:r>
              <a:rPr lang="en-US" altLang="zh-CN" sz="2800" smtClean="0"/>
              <a:t>mount –t vfat –o iocharset=cp936  \</a:t>
            </a:r>
          </a:p>
          <a:p>
            <a:pPr eaLnBrk="1" hangingPunct="1">
              <a:lnSpc>
                <a:spcPct val="90000"/>
              </a:lnSpc>
              <a:spcBef>
                <a:spcPts val="675"/>
              </a:spcBef>
              <a:buFont typeface="Wingdings" pitchFamily="2" charset="2"/>
              <a:buNone/>
            </a:pPr>
            <a:r>
              <a:rPr lang="en-US" altLang="zh-CN" sz="2800" smtClean="0"/>
              <a:t>   /dev/hda8  /mnt/win2</a:t>
            </a:r>
          </a:p>
          <a:p>
            <a:pPr eaLnBrk="1" hangingPunct="1"/>
            <a:endParaRPr lang="zh-CN" altLang="en-US" smtClean="0"/>
          </a:p>
          <a:p>
            <a:pPr eaLnBrk="1" hangingPunct="1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26628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7873AEC-F6BF-417E-B822-7245700CFCCE}" type="slidenum">
              <a:rPr lang="en-US" altLang="zh-CN" smtClean="0"/>
              <a:pPr>
                <a:defRPr/>
              </a:pPr>
              <a:t>13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GB" b="1" smtClean="0"/>
              <a:t>卸装文件系统</a:t>
            </a:r>
            <a:endParaRPr lang="zh-CN" altLang="en-US" smtClean="0"/>
          </a:p>
        </p:txBody>
      </p:sp>
      <p:sp>
        <p:nvSpPr>
          <p:cNvPr id="2765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umount</a:t>
            </a:r>
            <a:r>
              <a:rPr lang="zh-CN" altLang="en-US" smtClean="0"/>
              <a:t>命令的格式</a:t>
            </a:r>
          </a:p>
          <a:p>
            <a:pPr lvl="1" eaLnBrk="1" hangingPunct="1"/>
            <a:r>
              <a:rPr lang="en-US" altLang="zh-CN" smtClean="0"/>
              <a:t># umount &lt; </a:t>
            </a:r>
            <a:r>
              <a:rPr lang="zh-CN" altLang="en-US" smtClean="0"/>
              <a:t>分区设备名或挂装点</a:t>
            </a:r>
            <a:r>
              <a:rPr lang="en-US" altLang="zh-CN" smtClean="0"/>
              <a:t>&gt;</a:t>
            </a:r>
          </a:p>
          <a:p>
            <a:pPr eaLnBrk="1" hangingPunct="1"/>
            <a:r>
              <a:rPr lang="zh-CN" altLang="en-US" smtClean="0"/>
              <a:t>举例</a:t>
            </a:r>
          </a:p>
          <a:p>
            <a:pPr lvl="1" eaLnBrk="1" hangingPunct="1"/>
            <a:r>
              <a:rPr lang="en-US" altLang="zh-CN" smtClean="0"/>
              <a:t># umount </a:t>
            </a:r>
            <a:r>
              <a:rPr lang="en-GB" altLang="zh-CN" smtClean="0"/>
              <a:t>/dev/hda6</a:t>
            </a:r>
          </a:p>
          <a:p>
            <a:pPr lvl="1" eaLnBrk="1" hangingPunct="1"/>
            <a:r>
              <a:rPr lang="en-GB" altLang="zh-CN" smtClean="0"/>
              <a:t># umount /dev/sdb1</a:t>
            </a:r>
          </a:p>
          <a:p>
            <a:pPr lvl="1" eaLnBrk="1" hangingPunct="1"/>
            <a:r>
              <a:rPr lang="en-GB" altLang="zh-CN" smtClean="0"/>
              <a:t># umount /opt</a:t>
            </a:r>
            <a:endParaRPr lang="en-US" altLang="zh-CN" smtClean="0"/>
          </a:p>
          <a:p>
            <a:pPr eaLnBrk="1" hangingPunct="1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27652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780313-16E3-4558-A625-ADBEE7CE5FF0}" type="slidenum">
              <a:rPr lang="en-US" altLang="zh-CN" smtClean="0"/>
              <a:pPr>
                <a:defRPr/>
              </a:pPr>
              <a:t>14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mtClean="0"/>
              <a:t>挂装</a:t>
            </a:r>
            <a:r>
              <a:rPr lang="en-US" altLang="zh-CN" smtClean="0"/>
              <a:t>/</a:t>
            </a:r>
            <a:r>
              <a:rPr lang="zh-CN" altLang="en-US" smtClean="0"/>
              <a:t>卸装 文件系统</a:t>
            </a:r>
            <a:r>
              <a:rPr lang="en-US" altLang="zh-CN" smtClean="0"/>
              <a:t/>
            </a:r>
            <a:br>
              <a:rPr lang="en-US" altLang="zh-CN" smtClean="0"/>
            </a:br>
            <a:r>
              <a:rPr lang="zh-CN" altLang="en-US" smtClean="0"/>
              <a:t>的注意事项</a:t>
            </a:r>
          </a:p>
        </p:txBody>
      </p:sp>
      <p:sp>
        <p:nvSpPr>
          <p:cNvPr id="2867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挂装点目录必须存在</a:t>
            </a:r>
          </a:p>
          <a:p>
            <a:pPr eaLnBrk="1" hangingPunct="1"/>
            <a:r>
              <a:rPr lang="zh-CN" altLang="en-US" smtClean="0"/>
              <a:t>应该在挂装目录的上级目录下进行挂装操作</a:t>
            </a:r>
          </a:p>
          <a:p>
            <a:pPr eaLnBrk="1" hangingPunct="1"/>
            <a:r>
              <a:rPr lang="zh-CN" altLang="en-US" smtClean="0"/>
              <a:t>不该在同一个挂装点目录下挂装两个文件系统</a:t>
            </a:r>
          </a:p>
          <a:p>
            <a:pPr eaLnBrk="1" hangingPunct="1"/>
            <a:r>
              <a:rPr lang="zh-CN" altLang="en-US" smtClean="0"/>
              <a:t>当文件系统处于“</a:t>
            </a:r>
            <a:r>
              <a:rPr lang="en-US" altLang="zh-CN" smtClean="0"/>
              <a:t>busy”</a:t>
            </a:r>
            <a:r>
              <a:rPr lang="zh-CN" altLang="en-US" smtClean="0"/>
              <a:t>状态时不能进行卸装</a:t>
            </a:r>
            <a:endParaRPr lang="en-US" altLang="zh-CN" smtClean="0"/>
          </a:p>
          <a:p>
            <a:pPr eaLnBrk="1" hangingPunct="1"/>
            <a:r>
              <a:rPr lang="zh-CN" altLang="en-US" smtClean="0"/>
              <a:t>文件系统何时处于“</a:t>
            </a:r>
            <a:r>
              <a:rPr lang="en-US" altLang="zh-CN" smtClean="0"/>
              <a:t>busy”</a:t>
            </a:r>
            <a:r>
              <a:rPr lang="zh-CN" altLang="en-US" smtClean="0"/>
              <a:t>状态</a:t>
            </a:r>
          </a:p>
          <a:p>
            <a:pPr lvl="1" eaLnBrk="1" hangingPunct="1"/>
            <a:r>
              <a:rPr lang="zh-CN" altLang="en-US" smtClean="0"/>
              <a:t>文件系统上面有打开的文件</a:t>
            </a:r>
          </a:p>
          <a:p>
            <a:pPr lvl="1" eaLnBrk="1" hangingPunct="1"/>
            <a:r>
              <a:rPr lang="zh-CN" altLang="en-US" smtClean="0"/>
              <a:t>某个进程的工作目录在此文件系统上</a:t>
            </a:r>
          </a:p>
          <a:p>
            <a:pPr lvl="1" eaLnBrk="1" hangingPunct="1"/>
            <a:r>
              <a:rPr lang="zh-CN" altLang="en-US" smtClean="0"/>
              <a:t>文件系统上面的缓存文件正在被使用 </a:t>
            </a:r>
          </a:p>
          <a:p>
            <a:pPr eaLnBrk="1" hangingPunct="1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28676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49D4864-40D4-45E6-8A92-BD7C44469625}" type="slidenum">
              <a:rPr lang="en-US" altLang="zh-CN" smtClean="0"/>
              <a:pPr>
                <a:defRPr/>
              </a:pPr>
              <a:t>15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zh-CN" smtClean="0"/>
              <a:t>fuser</a:t>
            </a:r>
            <a:r>
              <a:rPr lang="zh-CN" altLang="en-US" smtClean="0"/>
              <a:t>命令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3395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2800" dirty="0" smtClean="0"/>
              <a:t>fuser</a:t>
            </a:r>
            <a:r>
              <a:rPr lang="zh-CN" altLang="en-US" sz="2800" dirty="0" smtClean="0"/>
              <a:t>命令可以根据文件（目录、设备）查找使用它的进程，同时也提供了杀死这些进程的方法。</a:t>
            </a:r>
            <a:endParaRPr lang="en-US" altLang="zh-CN" sz="2800" dirty="0" smtClean="0"/>
          </a:p>
          <a:p>
            <a:pPr eaLnBrk="1" hangingPunct="1">
              <a:defRPr/>
            </a:pPr>
            <a:r>
              <a:rPr lang="zh-CN" altLang="en-US" sz="2800" dirty="0" smtClean="0"/>
              <a:t>使用举例</a:t>
            </a:r>
            <a:endParaRPr lang="en-US" altLang="zh-CN" sz="2800" dirty="0" smtClean="0"/>
          </a:p>
          <a:p>
            <a:pPr lvl="1" eaLnBrk="1" hangingPunct="1">
              <a:defRPr/>
            </a:pPr>
            <a:r>
              <a:rPr lang="zh-CN" altLang="en-US" sz="2400" dirty="0" smtClean="0"/>
              <a:t>查看挂接点有哪些进程需要杀掉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</a:rPr>
              <a:t># fuser  -cu  /</a:t>
            </a:r>
            <a:r>
              <a:rPr lang="en-US" altLang="zh-CN" sz="2400" dirty="0" err="1" smtClean="0">
                <a:solidFill>
                  <a:schemeClr val="accent6">
                    <a:lumMod val="75000"/>
                  </a:schemeClr>
                </a:solidFill>
              </a:rPr>
              <a:t>mount_point</a:t>
            </a:r>
            <a:endParaRPr lang="en-US" altLang="zh-CN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 eaLnBrk="1" hangingPunct="1">
              <a:defRPr/>
            </a:pPr>
            <a:r>
              <a:rPr lang="zh-CN" altLang="en-US" sz="2400" dirty="0" smtClean="0"/>
              <a:t>杀死这些进程（向其发送</a:t>
            </a:r>
            <a:r>
              <a:rPr lang="en-US" altLang="zh-CN" sz="2400" dirty="0" smtClean="0"/>
              <a:t>[SIGKILL, 9]</a:t>
            </a:r>
            <a:r>
              <a:rPr lang="zh-CN" altLang="en-US" sz="2400" dirty="0" smtClean="0"/>
              <a:t>信号）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</a:rPr>
              <a:t># fuser  -ck  /</a:t>
            </a:r>
            <a:r>
              <a:rPr lang="en-US" altLang="zh-CN" sz="2400" dirty="0" err="1" smtClean="0">
                <a:solidFill>
                  <a:schemeClr val="accent6">
                    <a:lumMod val="75000"/>
                  </a:schemeClr>
                </a:solidFill>
              </a:rPr>
              <a:t>mount_point</a:t>
            </a:r>
            <a:endParaRPr lang="en-US" altLang="zh-CN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 eaLnBrk="1" hangingPunct="1">
              <a:defRPr/>
            </a:pPr>
            <a:r>
              <a:rPr lang="zh-CN" altLang="en-US" sz="2400" dirty="0" smtClean="0"/>
              <a:t>查看是否还有进程在访问挂接点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</a:rPr>
              <a:t># fuser  -c  /</a:t>
            </a:r>
            <a:r>
              <a:rPr lang="en-US" altLang="zh-CN" sz="2400" dirty="0" err="1" smtClean="0">
                <a:solidFill>
                  <a:schemeClr val="accent6">
                    <a:lumMod val="75000"/>
                  </a:schemeClr>
                </a:solidFill>
              </a:rPr>
              <a:t>mount_point</a:t>
            </a:r>
            <a:endParaRPr lang="en-US" altLang="zh-CN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 eaLnBrk="1" hangingPunct="1">
              <a:defRPr/>
            </a:pPr>
            <a:r>
              <a:rPr lang="zh-CN" altLang="en-US" sz="2400" dirty="0" smtClean="0"/>
              <a:t>卸载挂接点上的设备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</a:rPr>
              <a:t># </a:t>
            </a:r>
            <a:r>
              <a:rPr lang="en-US" altLang="zh-CN" sz="2400" dirty="0" err="1" smtClean="0">
                <a:solidFill>
                  <a:schemeClr val="accent6">
                    <a:lumMod val="75000"/>
                  </a:schemeClr>
                </a:solidFill>
              </a:rPr>
              <a:t>umount</a:t>
            </a:r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</a:rPr>
              <a:t>  /</a:t>
            </a:r>
            <a:r>
              <a:rPr lang="en-US" altLang="zh-CN" sz="2400" dirty="0" err="1" smtClean="0">
                <a:solidFill>
                  <a:schemeClr val="accent6">
                    <a:lumMod val="75000"/>
                  </a:schemeClr>
                </a:solidFill>
              </a:rPr>
              <a:t>mount_point</a:t>
            </a:r>
            <a:endParaRPr lang="zh-CN" alt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29700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E87E4F-745E-4C99-B103-29F20E5ACBB9}" type="slidenum">
              <a:rPr lang="en-US" altLang="zh-CN" smtClean="0"/>
              <a:pPr>
                <a:defRPr/>
              </a:pPr>
              <a:t>16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 smtClean="0"/>
              <a:t>可移动介质</a:t>
            </a:r>
            <a:endParaRPr lang="zh-CN" altLang="en-US" dirty="0"/>
          </a:p>
        </p:txBody>
      </p:sp>
      <p:sp>
        <p:nvSpPr>
          <p:cNvPr id="30722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8C40DAD-E20B-41EC-B788-3EAE527B1E0B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90B3C97-48AD-4134-8628-293BB1B42E3C}" type="slidenum">
              <a:rPr lang="en-US" altLang="zh-CN"/>
              <a:pPr>
                <a:defRPr/>
              </a:pPr>
              <a:t>17</a:t>
            </a:fld>
            <a:endParaRPr lang="en-US" altLang="zh-CN"/>
          </a:p>
        </p:txBody>
      </p:sp>
      <p:sp>
        <p:nvSpPr>
          <p:cNvPr id="30725" name="页脚占位符 5"/>
          <p:cNvSpPr>
            <a:spLocks noGrp="1"/>
          </p:cNvSpPr>
          <p:nvPr>
            <p:ph type="ftr" sz="quarter" idx="4294967295"/>
          </p:nvPr>
        </p:nvSpPr>
        <p:spPr bwMode="auto">
          <a:xfrm>
            <a:off x="2411413" y="6248400"/>
            <a:ext cx="5329237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mtClean="0"/>
              <a:t>可移动介质简介</a:t>
            </a:r>
          </a:p>
        </p:txBody>
      </p:sp>
      <p:sp>
        <p:nvSpPr>
          <p:cNvPr id="3174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挂载（</a:t>
            </a:r>
            <a:r>
              <a:rPr lang="en-US" altLang="zh-CN" smtClean="0"/>
              <a:t>Mounting</a:t>
            </a:r>
            <a:r>
              <a:rPr lang="zh-CN" altLang="en-US" smtClean="0"/>
              <a:t>）意味着使外来的文件系统看起来如同是主目录树的一部分。 </a:t>
            </a:r>
          </a:p>
          <a:p>
            <a:pPr eaLnBrk="1" hangingPunct="1"/>
            <a:r>
              <a:rPr lang="zh-CN" altLang="en-US" smtClean="0"/>
              <a:t>访问前、介质必须被挂载 </a:t>
            </a:r>
          </a:p>
          <a:p>
            <a:pPr eaLnBrk="1" hangingPunct="1"/>
            <a:r>
              <a:rPr lang="zh-CN" altLang="en-US" smtClean="0"/>
              <a:t>摘除时，介质必须被卸载 </a:t>
            </a:r>
          </a:p>
          <a:p>
            <a:pPr eaLnBrk="1" hangingPunct="1"/>
            <a:r>
              <a:rPr lang="zh-CN" altLang="en-US" smtClean="0"/>
              <a:t>按照默认设置，非根用户只能挂载某些设备（光盘、</a:t>
            </a:r>
            <a:r>
              <a:rPr lang="en-US" altLang="zh-CN" smtClean="0"/>
              <a:t>DVD</a:t>
            </a:r>
            <a:r>
              <a:rPr lang="zh-CN" altLang="en-US" smtClean="0"/>
              <a:t>、软盘、</a:t>
            </a:r>
            <a:r>
              <a:rPr lang="en-US" altLang="zh-CN" smtClean="0"/>
              <a:t>USB</a:t>
            </a:r>
            <a:r>
              <a:rPr lang="zh-CN" altLang="en-US" smtClean="0"/>
              <a:t>等等） </a:t>
            </a:r>
          </a:p>
          <a:p>
            <a:pPr eaLnBrk="1" hangingPunct="1"/>
            <a:r>
              <a:rPr lang="zh-CN" altLang="en-US" smtClean="0"/>
              <a:t>挂载点通常在 </a:t>
            </a:r>
            <a:r>
              <a:rPr lang="en-US" altLang="zh-CN" smtClean="0"/>
              <a:t>/media </a:t>
            </a:r>
            <a:r>
              <a:rPr lang="zh-CN" altLang="en-US" smtClean="0"/>
              <a:t>下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31748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5D1993-68DA-4E84-84FE-521D82E5F16C}" type="slidenum">
              <a:rPr lang="en-US" altLang="zh-CN" smtClean="0"/>
              <a:pPr>
                <a:defRPr/>
              </a:pPr>
              <a:t>18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zh-CN" smtClean="0"/>
              <a:t>CD</a:t>
            </a:r>
            <a:r>
              <a:rPr lang="zh-CN" altLang="en-US" smtClean="0"/>
              <a:t>和</a:t>
            </a:r>
            <a:r>
              <a:rPr lang="en-US" altLang="zh-CN" smtClean="0"/>
              <a:t>DVD</a:t>
            </a:r>
            <a:endParaRPr lang="zh-CN" altLang="en-US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33950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dirty="0" smtClean="0"/>
              <a:t>在</a:t>
            </a:r>
            <a:r>
              <a:rPr lang="en-US" altLang="zh-CN" dirty="0" smtClean="0"/>
              <a:t>Gnome/KDE</a:t>
            </a:r>
            <a:r>
              <a:rPr lang="zh-CN" altLang="en-US" dirty="0" smtClean="0"/>
              <a:t>中自动挂载 </a:t>
            </a:r>
          </a:p>
          <a:p>
            <a:pPr eaLnBrk="1" hangingPunct="1">
              <a:defRPr/>
            </a:pPr>
            <a:r>
              <a:rPr lang="zh-CN" altLang="en-US" dirty="0" smtClean="0"/>
              <a:t>使用命令行手工挂载 </a:t>
            </a:r>
          </a:p>
          <a:p>
            <a:pPr lvl="1" eaLnBrk="1" hangingPunct="1">
              <a:defRPr/>
            </a:pPr>
            <a:r>
              <a:rPr lang="en-US" altLang="zh-CN" dirty="0" smtClean="0"/>
              <a:t>CD/DVD</a:t>
            </a:r>
            <a:r>
              <a:rPr lang="zh-CN" altLang="en-US" dirty="0" smtClean="0"/>
              <a:t>（只读） 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mount /media/</a:t>
            </a:r>
            <a:r>
              <a:rPr lang="en-US" altLang="zh-CN" dirty="0" err="1" smtClean="0">
                <a:solidFill>
                  <a:schemeClr val="accent6">
                    <a:lumMod val="75000"/>
                  </a:schemeClr>
                </a:solidFill>
              </a:rPr>
              <a:t>cdrom</a:t>
            </a:r>
            <a:endParaRPr lang="en-US" altLang="zh-CN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 eaLnBrk="1" hangingPunct="1">
              <a:defRPr/>
            </a:pPr>
            <a:r>
              <a:rPr lang="en-US" altLang="zh-CN" dirty="0" smtClean="0"/>
              <a:t>CD/DVD</a:t>
            </a:r>
            <a:r>
              <a:rPr lang="zh-CN" altLang="en-US" dirty="0" smtClean="0"/>
              <a:t>（刻录） 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mount /media/</a:t>
            </a:r>
            <a:r>
              <a:rPr lang="en-US" altLang="zh-CN" dirty="0" err="1" smtClean="0">
                <a:solidFill>
                  <a:schemeClr val="accent6">
                    <a:lumMod val="75000"/>
                  </a:schemeClr>
                </a:solidFill>
              </a:rPr>
              <a:t>cdrecorder</a:t>
            </a:r>
            <a:endParaRPr lang="en-US" altLang="zh-CN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defRPr/>
            </a:pPr>
            <a:r>
              <a:rPr lang="zh-CN" altLang="en-US" dirty="0" smtClean="0"/>
              <a:t>卸载</a:t>
            </a:r>
          </a:p>
          <a:p>
            <a:pPr lvl="1" eaLnBrk="1" hangingPunct="1">
              <a:defRPr/>
            </a:pPr>
            <a:r>
              <a:rPr lang="en-US" altLang="zh-CN" dirty="0" err="1" smtClean="0">
                <a:solidFill>
                  <a:schemeClr val="accent6">
                    <a:lumMod val="75000"/>
                  </a:schemeClr>
                </a:solidFill>
              </a:rPr>
              <a:t>umount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 /media/</a:t>
            </a:r>
            <a:r>
              <a:rPr lang="en-US" altLang="zh-CN" dirty="0" err="1" smtClean="0">
                <a:solidFill>
                  <a:schemeClr val="accent6">
                    <a:lumMod val="75000"/>
                  </a:schemeClr>
                </a:solidFill>
              </a:rPr>
              <a:t>cdrom</a:t>
            </a:r>
            <a:endParaRPr lang="en-US" altLang="zh-CN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 eaLnBrk="1" hangingPunct="1">
              <a:defRPr/>
            </a:pPr>
            <a:r>
              <a:rPr lang="en-US" altLang="zh-CN" dirty="0" err="1" smtClean="0">
                <a:solidFill>
                  <a:schemeClr val="accent6">
                    <a:lumMod val="75000"/>
                  </a:schemeClr>
                </a:solidFill>
              </a:rPr>
              <a:t>umount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 /media/</a:t>
            </a:r>
            <a:r>
              <a:rPr lang="en-US" altLang="zh-CN" dirty="0" err="1" smtClean="0">
                <a:solidFill>
                  <a:schemeClr val="accent6">
                    <a:lumMod val="75000"/>
                  </a:schemeClr>
                </a:solidFill>
              </a:rPr>
              <a:t>cdrecorder</a:t>
            </a:r>
            <a:endParaRPr lang="en-US" altLang="zh-CN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 eaLnBrk="1" hangingPunct="1">
              <a:defRPr/>
            </a:pP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eject</a:t>
            </a:r>
            <a:r>
              <a:rPr lang="zh-CN" altLang="en-US" dirty="0" smtClean="0"/>
              <a:t> </a:t>
            </a:r>
            <a:r>
              <a:rPr lang="en-US" altLang="zh-CN" dirty="0" smtClean="0"/>
              <a:t>—— </a:t>
            </a:r>
            <a:r>
              <a:rPr lang="zh-CN" altLang="en-US" dirty="0" smtClean="0"/>
              <a:t>卸载并弹出光盘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32772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75044C1-8B55-4345-8A0F-2E7EB0E922F1}" type="slidenum">
              <a:rPr lang="en-US" altLang="zh-CN" smtClean="0"/>
              <a:pPr>
                <a:defRPr/>
              </a:pPr>
              <a:t>19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mtClean="0"/>
              <a:t>本章内容要点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Linux </a:t>
            </a:r>
            <a:r>
              <a:rPr lang="zh-CN" altLang="en-US" smtClean="0"/>
              <a:t>文件系统概述</a:t>
            </a:r>
          </a:p>
          <a:p>
            <a:pPr eaLnBrk="1" hangingPunct="1"/>
            <a:r>
              <a:rPr lang="zh-CN" altLang="en-US" smtClean="0"/>
              <a:t>挂装和卸装文件系统</a:t>
            </a:r>
          </a:p>
          <a:p>
            <a:pPr eaLnBrk="1" hangingPunct="1"/>
            <a:r>
              <a:rPr lang="zh-CN" altLang="en-US" smtClean="0"/>
              <a:t>使用各种文件系统</a:t>
            </a:r>
          </a:p>
          <a:p>
            <a:pPr eaLnBrk="1" hangingPunct="1"/>
            <a:r>
              <a:rPr lang="en-US" altLang="zh-CN" smtClean="0"/>
              <a:t>ext2/ext3 </a:t>
            </a:r>
            <a:r>
              <a:rPr lang="zh-CN" altLang="en-US" smtClean="0"/>
              <a:t>文件系统管理</a:t>
            </a:r>
          </a:p>
          <a:p>
            <a:pPr eaLnBrk="1" hangingPunct="1"/>
            <a:endParaRPr lang="zh-CN" altLang="en-US" smtClean="0"/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9A22462-6AFA-4DFA-AFDB-F17DF9625822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C8C80A-57D4-4989-8910-B61D85335A4C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  <p:sp>
        <p:nvSpPr>
          <p:cNvPr id="15365" name="页脚占位符 7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zh-CN" smtClean="0"/>
              <a:t>USB</a:t>
            </a:r>
            <a:r>
              <a:rPr lang="zh-CN" altLang="en-US" smtClean="0"/>
              <a:t>存储设备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 smtClean="0"/>
              <a:t>被内核探测为</a:t>
            </a:r>
            <a:r>
              <a:rPr lang="en-US" altLang="zh-CN" dirty="0" smtClean="0"/>
              <a:t>SCSI</a:t>
            </a:r>
            <a:r>
              <a:rPr lang="zh-CN" altLang="en-US" dirty="0" smtClean="0"/>
              <a:t>设备 </a:t>
            </a:r>
          </a:p>
          <a:p>
            <a:pPr lvl="1" eaLnBrk="1" hangingPunct="1">
              <a:defRPr/>
            </a:pPr>
            <a:r>
              <a:rPr lang="en-US" altLang="zh-CN" dirty="0" smtClean="0"/>
              <a:t>/dev/</a:t>
            </a:r>
            <a:r>
              <a:rPr lang="en-US" altLang="zh-CN" dirty="0" err="1" smtClean="0"/>
              <a:t>sdaX</a:t>
            </a:r>
            <a:r>
              <a:rPr lang="zh-CN" altLang="en-US" dirty="0" smtClean="0"/>
              <a:t>、</a:t>
            </a:r>
            <a:r>
              <a:rPr lang="en-US" altLang="zh-CN" dirty="0" smtClean="0"/>
              <a:t>/dev/</a:t>
            </a:r>
            <a:r>
              <a:rPr lang="en-US" altLang="zh-CN" dirty="0" err="1" smtClean="0"/>
              <a:t>sdbX</a:t>
            </a:r>
            <a:r>
              <a:rPr lang="zh-CN" altLang="en-US" dirty="0" smtClean="0"/>
              <a:t>、或类似的设备文件 </a:t>
            </a:r>
          </a:p>
          <a:p>
            <a:pPr eaLnBrk="1" hangingPunct="1">
              <a:defRPr/>
            </a:pPr>
            <a:r>
              <a:rPr lang="zh-CN" altLang="en-US" dirty="0" smtClean="0"/>
              <a:t>在</a:t>
            </a:r>
            <a:r>
              <a:rPr lang="en-US" altLang="zh-CN" dirty="0" smtClean="0"/>
              <a:t>Gnome/KDE</a:t>
            </a:r>
            <a:r>
              <a:rPr lang="zh-CN" altLang="en-US" dirty="0" smtClean="0"/>
              <a:t>中自动挂载 </a:t>
            </a:r>
          </a:p>
          <a:p>
            <a:pPr lvl="1" eaLnBrk="1" hangingPunct="1">
              <a:defRPr/>
            </a:pPr>
            <a:r>
              <a:rPr lang="zh-CN" altLang="en-US" dirty="0" smtClean="0"/>
              <a:t>在</a:t>
            </a:r>
            <a:r>
              <a:rPr lang="en-US" altLang="zh-CN" dirty="0" smtClean="0"/>
              <a:t>[</a:t>
            </a:r>
            <a:r>
              <a:rPr lang="zh-CN" altLang="en-US" dirty="0" smtClean="0"/>
              <a:t>计算机</a:t>
            </a:r>
            <a:r>
              <a:rPr lang="en-US" altLang="zh-CN" dirty="0" smtClean="0"/>
              <a:t>]</a:t>
            </a:r>
            <a:r>
              <a:rPr lang="zh-CN" altLang="en-US" dirty="0" smtClean="0"/>
              <a:t>窗口中创建图标</a:t>
            </a:r>
          </a:p>
          <a:p>
            <a:pPr lvl="1" eaLnBrk="1" hangingPunct="1">
              <a:defRPr/>
            </a:pPr>
            <a:r>
              <a:rPr lang="zh-CN" altLang="en-US" dirty="0" smtClean="0"/>
              <a:t>挂载在</a:t>
            </a:r>
            <a:r>
              <a:rPr lang="en-US" altLang="zh-CN" dirty="0" smtClean="0"/>
              <a:t>/media/&lt;</a:t>
            </a:r>
            <a:r>
              <a:rPr lang="zh-CN" altLang="en-US" dirty="0" smtClean="0"/>
              <a:t>设备</a:t>
            </a:r>
            <a:r>
              <a:rPr lang="en-US" altLang="zh-CN" dirty="0" smtClean="0"/>
              <a:t>ID&gt;</a:t>
            </a:r>
            <a:r>
              <a:rPr lang="zh-CN" altLang="en-US" dirty="0" smtClean="0"/>
              <a:t>下 </a:t>
            </a:r>
          </a:p>
          <a:p>
            <a:pPr lvl="2" eaLnBrk="1" hangingPunct="1">
              <a:defRPr/>
            </a:pPr>
            <a:r>
              <a:rPr lang="en-US" altLang="zh-CN" dirty="0" smtClean="0"/>
              <a:t>&lt;</a:t>
            </a:r>
            <a:r>
              <a:rPr lang="zh-CN" altLang="en-US" dirty="0" smtClean="0"/>
              <a:t>设备</a:t>
            </a:r>
            <a:r>
              <a:rPr lang="en-US" altLang="zh-CN" dirty="0" smtClean="0"/>
              <a:t>ID&gt;</a:t>
            </a:r>
            <a:r>
              <a:rPr lang="zh-CN" altLang="en-US" dirty="0" smtClean="0"/>
              <a:t>被厂商内建在设备中</a:t>
            </a:r>
          </a:p>
          <a:p>
            <a:pPr eaLnBrk="1" hangingPunct="1">
              <a:defRPr/>
            </a:pPr>
            <a:r>
              <a:rPr lang="zh-CN" altLang="en-US" dirty="0" smtClean="0"/>
              <a:t>命令行下手动挂载</a:t>
            </a:r>
            <a:r>
              <a:rPr lang="en-US" altLang="zh-CN" dirty="0" smtClean="0"/>
              <a:t>/</a:t>
            </a:r>
            <a:r>
              <a:rPr lang="zh-CN" altLang="en-US" dirty="0" smtClean="0"/>
              <a:t>卸载</a:t>
            </a:r>
          </a:p>
          <a:p>
            <a:pPr lvl="1" eaLnBrk="1" hangingPunct="1">
              <a:defRPr/>
            </a:pP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mount -t </a:t>
            </a:r>
            <a:r>
              <a:rPr lang="en-US" altLang="zh-CN" dirty="0" err="1" smtClean="0">
                <a:solidFill>
                  <a:schemeClr val="accent6">
                    <a:lumMod val="75000"/>
                  </a:schemeClr>
                </a:solidFill>
              </a:rPr>
              <a:t>vfat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 /dev/sda1 /</a:t>
            </a:r>
            <a:r>
              <a:rPr lang="en-US" altLang="zh-CN" dirty="0" err="1" smtClean="0">
                <a:solidFill>
                  <a:schemeClr val="accent6">
                    <a:lumMod val="75000"/>
                  </a:schemeClr>
                </a:solidFill>
              </a:rPr>
              <a:t>mnt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/usb1 </a:t>
            </a:r>
          </a:p>
          <a:p>
            <a:pPr lvl="1" eaLnBrk="1" hangingPunct="1">
              <a:defRPr/>
            </a:pPr>
            <a:r>
              <a:rPr lang="en-US" altLang="zh-CN" dirty="0" err="1" smtClean="0">
                <a:solidFill>
                  <a:schemeClr val="accent6">
                    <a:lumMod val="75000"/>
                  </a:schemeClr>
                </a:solidFill>
              </a:rPr>
              <a:t>umount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 /</a:t>
            </a:r>
            <a:r>
              <a:rPr lang="en-US" altLang="zh-CN" dirty="0" err="1" smtClean="0">
                <a:solidFill>
                  <a:schemeClr val="accent6">
                    <a:lumMod val="75000"/>
                  </a:schemeClr>
                </a:solidFill>
              </a:rPr>
              <a:t>mnt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/usb1 </a:t>
            </a:r>
            <a:endParaRPr lang="zh-CN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33796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DBA967D-8A8B-4890-A66B-C79CB50B41A7}" type="slidenum">
              <a:rPr lang="en-US" altLang="zh-CN" smtClean="0"/>
              <a:pPr>
                <a:defRPr/>
              </a:pPr>
              <a:t>20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mtClean="0"/>
              <a:t>直接挂装使用映像文件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052763"/>
          </a:xfrm>
        </p:spPr>
        <p:txBody>
          <a:bodyPr/>
          <a:lstStyle/>
          <a:p>
            <a:pPr eaLnBrk="1" hangingPunct="1">
              <a:defRPr/>
            </a:pPr>
            <a:r>
              <a:rPr lang="zh-CN" altLang="en-US" dirty="0" smtClean="0"/>
              <a:t>用</a:t>
            </a:r>
            <a:r>
              <a:rPr lang="en-US" altLang="zh-CN" dirty="0" smtClean="0"/>
              <a:t>mount</a:t>
            </a:r>
            <a:r>
              <a:rPr lang="zh-CN" altLang="en-US" dirty="0" smtClean="0"/>
              <a:t>命令加</a:t>
            </a:r>
            <a:r>
              <a:rPr lang="en-US" altLang="zh-CN" dirty="0" smtClean="0"/>
              <a:t>-o loop</a:t>
            </a:r>
            <a:r>
              <a:rPr lang="zh-CN" altLang="en-US" dirty="0" smtClean="0"/>
              <a:t>选项挂装光盘镜像文件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# mount -o loop &lt;ISO</a:t>
            </a:r>
            <a:r>
              <a:rPr lang="zh-CN" altLang="en-US" dirty="0" smtClean="0">
                <a:solidFill>
                  <a:schemeClr val="accent6">
                    <a:lumMod val="75000"/>
                  </a:schemeClr>
                </a:solidFill>
              </a:rPr>
              <a:t>文件名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&gt; &lt;</a:t>
            </a:r>
            <a:r>
              <a:rPr lang="zh-CN" altLang="en-US" dirty="0" smtClean="0">
                <a:solidFill>
                  <a:schemeClr val="accent6">
                    <a:lumMod val="75000"/>
                  </a:schemeClr>
                </a:solidFill>
              </a:rPr>
              <a:t>挂装点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&gt;</a:t>
            </a:r>
          </a:p>
          <a:p>
            <a:pPr eaLnBrk="1" hangingPunct="1">
              <a:defRPr/>
            </a:pPr>
            <a:r>
              <a:rPr lang="zh-CN" altLang="en-US" dirty="0" smtClean="0"/>
              <a:t>例如：</a:t>
            </a:r>
            <a:endParaRPr lang="en-US" altLang="zh-CN" dirty="0" smtClean="0"/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</a:rPr>
              <a:t># mount -o loop CentOS-5.5-i386-bin-DVD.iso /</a:t>
            </a:r>
            <a:r>
              <a:rPr lang="en-US" altLang="zh-CN" sz="2400" dirty="0" err="1" smtClean="0">
                <a:solidFill>
                  <a:schemeClr val="accent6">
                    <a:lumMod val="75000"/>
                  </a:schemeClr>
                </a:solidFill>
              </a:rPr>
              <a:t>mnt</a:t>
            </a:r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</a:rPr>
              <a:t>/</a:t>
            </a:r>
            <a:r>
              <a:rPr lang="en-US" altLang="zh-CN" sz="2400" dirty="0" err="1" smtClean="0">
                <a:solidFill>
                  <a:schemeClr val="accent6">
                    <a:lumMod val="75000"/>
                  </a:schemeClr>
                </a:solidFill>
              </a:rPr>
              <a:t>iso</a:t>
            </a:r>
            <a:r>
              <a:rPr lang="en-US" altLang="zh-CN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eaLnBrk="1" hangingPunct="1">
              <a:defRPr/>
            </a:pPr>
            <a:r>
              <a:rPr lang="zh-CN" altLang="en-US" dirty="0" smtClean="0"/>
              <a:t>卸装</a:t>
            </a:r>
            <a:r>
              <a:rPr lang="en-US" altLang="zh-CN" dirty="0" smtClean="0"/>
              <a:t>ISO</a:t>
            </a:r>
            <a:r>
              <a:rPr lang="zh-CN" altLang="en-US" dirty="0" smtClean="0"/>
              <a:t>文件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# </a:t>
            </a:r>
            <a:r>
              <a:rPr lang="en-US" altLang="zh-CN" dirty="0" err="1" smtClean="0">
                <a:solidFill>
                  <a:schemeClr val="accent6">
                    <a:lumMod val="75000"/>
                  </a:schemeClr>
                </a:solidFill>
              </a:rPr>
              <a:t>umount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 /</a:t>
            </a:r>
            <a:r>
              <a:rPr lang="en-US" altLang="zh-CN" dirty="0" err="1" smtClean="0">
                <a:solidFill>
                  <a:schemeClr val="accent6">
                    <a:lumMod val="75000"/>
                  </a:schemeClr>
                </a:solidFill>
              </a:rPr>
              <a:t>mnt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/</a:t>
            </a:r>
            <a:r>
              <a:rPr lang="en-US" altLang="zh-CN" dirty="0" err="1" smtClean="0">
                <a:solidFill>
                  <a:schemeClr val="accent6">
                    <a:lumMod val="75000"/>
                  </a:schemeClr>
                </a:solidFill>
              </a:rPr>
              <a:t>iso</a:t>
            </a:r>
            <a:endParaRPr lang="zh-CN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34820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040DDD-EE57-49C0-AB04-717528B0842C}" type="slidenum">
              <a:rPr lang="en-US" altLang="zh-CN" smtClean="0"/>
              <a:pPr>
                <a:defRPr/>
              </a:pPr>
              <a:t>21</a:t>
            </a:fld>
            <a:endParaRPr lang="en-US" altLang="zh-CN" dirty="0"/>
          </a:p>
        </p:txBody>
      </p:sp>
      <p:sp>
        <p:nvSpPr>
          <p:cNvPr id="7" name="TextBox 6"/>
          <p:cNvSpPr txBox="1"/>
          <p:nvPr/>
        </p:nvSpPr>
        <p:spPr>
          <a:xfrm>
            <a:off x="971550" y="5157788"/>
            <a:ext cx="7200900" cy="4603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400" dirty="0"/>
              <a:t>类似地，可以用同样的方法挂装使用 </a:t>
            </a:r>
            <a:r>
              <a:rPr lang="en-US" altLang="zh-CN" sz="2400" dirty="0"/>
              <a:t>IMG </a:t>
            </a:r>
            <a:r>
              <a:rPr lang="zh-CN" altLang="en-US" sz="2400" dirty="0"/>
              <a:t>映像文件。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 smtClean="0"/>
              <a:t>系统启动挂装表</a:t>
            </a:r>
            <a:endParaRPr lang="zh-CN" altLang="en-US" dirty="0"/>
          </a:p>
        </p:txBody>
      </p:sp>
      <p:sp>
        <p:nvSpPr>
          <p:cNvPr id="35842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8C40DAD-E20B-41EC-B788-3EAE527B1E0B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FC34019-6810-4CBA-9772-CD6DDD44E754}" type="slidenum">
              <a:rPr lang="en-US" altLang="zh-CN"/>
              <a:pPr>
                <a:defRPr/>
              </a:pPr>
              <a:t>22</a:t>
            </a:fld>
            <a:endParaRPr lang="en-US" altLang="zh-CN"/>
          </a:p>
        </p:txBody>
      </p:sp>
      <p:sp>
        <p:nvSpPr>
          <p:cNvPr id="35845" name="页脚占位符 5"/>
          <p:cNvSpPr>
            <a:spLocks noGrp="1"/>
          </p:cNvSpPr>
          <p:nvPr>
            <p:ph type="ftr" sz="quarter" idx="4294967295"/>
          </p:nvPr>
        </p:nvSpPr>
        <p:spPr bwMode="auto">
          <a:xfrm>
            <a:off x="2411413" y="6248400"/>
            <a:ext cx="5329237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mtClean="0"/>
              <a:t>系统启动时</a:t>
            </a:r>
            <a:r>
              <a:rPr lang="en-US" altLang="zh-CN" smtClean="0"/>
              <a:t/>
            </a:r>
            <a:br>
              <a:rPr lang="en-US" altLang="zh-CN" smtClean="0"/>
            </a:br>
            <a:r>
              <a:rPr lang="zh-CN" altLang="en-US" smtClean="0"/>
              <a:t>自动挂装文件系统</a:t>
            </a:r>
          </a:p>
        </p:txBody>
      </p:sp>
      <p:sp>
        <p:nvSpPr>
          <p:cNvPr id="36866" name="内容占位符 2"/>
          <p:cNvSpPr>
            <a:spLocks noGrp="1"/>
          </p:cNvSpPr>
          <p:nvPr>
            <p:ph idx="1"/>
          </p:nvPr>
        </p:nvSpPr>
        <p:spPr>
          <a:xfrm>
            <a:off x="457200" y="1844675"/>
            <a:ext cx="8229600" cy="4286250"/>
          </a:xfrm>
        </p:spPr>
        <p:txBody>
          <a:bodyPr/>
          <a:lstStyle/>
          <a:p>
            <a:pPr eaLnBrk="1" hangingPunct="1">
              <a:lnSpc>
                <a:spcPct val="93000"/>
              </a:lnSpc>
            </a:pPr>
            <a:r>
              <a:rPr lang="zh-CN" altLang="en-GB" smtClean="0"/>
              <a:t>/</a:t>
            </a:r>
            <a:r>
              <a:rPr lang="en-GB" altLang="zh-CN" smtClean="0"/>
              <a:t>etc/fstab</a:t>
            </a:r>
            <a:endParaRPr lang="zh-CN" altLang="en-GB" smtClean="0"/>
          </a:p>
          <a:p>
            <a:pPr lvl="1" eaLnBrk="1" hangingPunct="1">
              <a:lnSpc>
                <a:spcPct val="90000"/>
              </a:lnSpc>
            </a:pPr>
            <a:r>
              <a:rPr lang="en-US" altLang="zh-CN" sz="3200" smtClean="0">
                <a:solidFill>
                  <a:srgbClr val="FF3300"/>
                </a:solidFill>
                <a:ea typeface="黑体" pitchFamily="2" charset="-122"/>
              </a:rPr>
              <a:t>fstab</a:t>
            </a:r>
            <a:r>
              <a:rPr lang="en-US" altLang="zh-CN" smtClean="0">
                <a:ea typeface="黑体" pitchFamily="2" charset="-122"/>
              </a:rPr>
              <a:t> (file system table) </a:t>
            </a:r>
            <a:r>
              <a:rPr lang="zh-CN" altLang="en-US" smtClean="0">
                <a:ea typeface="黑体" pitchFamily="2" charset="-122"/>
              </a:rPr>
              <a:t>是一个纯文本文件，开机后，系统会自动搜索该文件中的内容，对列于该文件中的文件系统进行自动挂载。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smtClean="0"/>
              <a:t>系统重启时保留文件系统体系结构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smtClean="0"/>
              <a:t>配置文件系统体系结构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smtClean="0"/>
              <a:t>被 </a:t>
            </a:r>
            <a:r>
              <a:rPr lang="en-US" altLang="zh-CN" smtClean="0"/>
              <a:t>mount</a:t>
            </a:r>
            <a:r>
              <a:rPr lang="zh-CN" altLang="en-US" smtClean="0"/>
              <a:t>和其它程序使用</a:t>
            </a:r>
            <a:endParaRPr lang="en-US" altLang="zh-CN" smtClean="0"/>
          </a:p>
          <a:p>
            <a:pPr lvl="1" eaLnBrk="1" hangingPunct="1">
              <a:lnSpc>
                <a:spcPct val="90000"/>
              </a:lnSpc>
            </a:pPr>
            <a:r>
              <a:rPr lang="zh-CN" altLang="en-US" smtClean="0"/>
              <a:t>使用 </a:t>
            </a:r>
            <a:r>
              <a:rPr lang="en-US" altLang="zh-CN" smtClean="0"/>
              <a:t>mount -a </a:t>
            </a:r>
            <a:r>
              <a:rPr lang="zh-CN" altLang="en-US" smtClean="0"/>
              <a:t>命令挂载 </a:t>
            </a:r>
            <a:r>
              <a:rPr lang="en-US" altLang="zh-CN" smtClean="0"/>
              <a:t>/etc/fstab </a:t>
            </a:r>
            <a:r>
              <a:rPr lang="zh-CN" altLang="en-US" smtClean="0"/>
              <a:t>中的所有文件系统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smtClean="0"/>
              <a:t>可以在设备栏使用文件系统卷标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36868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61E84AF-BCD0-4BC7-8227-C63ED7D80ED1}" type="slidenum">
              <a:rPr lang="en-US" altLang="zh-CN" smtClean="0"/>
              <a:pPr>
                <a:defRPr/>
              </a:pPr>
              <a:t>23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zh-CN" smtClean="0"/>
              <a:t>/etc/fstab</a:t>
            </a:r>
            <a:r>
              <a:rPr lang="zh-CN" altLang="en-US" smtClean="0"/>
              <a:t>文件的格式</a:t>
            </a:r>
          </a:p>
        </p:txBody>
      </p:sp>
      <p:sp>
        <p:nvSpPr>
          <p:cNvPr id="37890" name="内容占位符 2"/>
          <p:cNvSpPr>
            <a:spLocks noGrp="1"/>
          </p:cNvSpPr>
          <p:nvPr>
            <p:ph idx="1"/>
          </p:nvPr>
        </p:nvSpPr>
        <p:spPr>
          <a:xfrm>
            <a:off x="457200" y="1412875"/>
            <a:ext cx="8218488" cy="1944688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zh-CN" altLang="en-GB" smtClean="0"/>
              <a:t>/</a:t>
            </a:r>
            <a:r>
              <a:rPr lang="en-GB" altLang="zh-CN" smtClean="0"/>
              <a:t>etc/fstab</a:t>
            </a:r>
            <a:r>
              <a:rPr lang="zh-CN" altLang="en-US" smtClean="0">
                <a:latin typeface="Times New Roman" pitchFamily="18" charset="0"/>
              </a:rPr>
              <a:t>包含的信息</a:t>
            </a:r>
            <a:endParaRPr lang="en-US" altLang="zh-CN" smtClean="0">
              <a:latin typeface="Times New Roman" pitchFamily="18" charset="0"/>
            </a:endParaRPr>
          </a:p>
          <a:p>
            <a:pPr lvl="1" algn="just" eaLnBrk="1" hangingPunct="1">
              <a:lnSpc>
                <a:spcPct val="90000"/>
              </a:lnSpc>
            </a:pPr>
            <a:r>
              <a:rPr lang="zh-CN" altLang="en-US" smtClean="0"/>
              <a:t>每一行说明一个文件系统的挂载信息</a:t>
            </a:r>
            <a:endParaRPr lang="en-US" altLang="zh-CN" smtClean="0"/>
          </a:p>
          <a:p>
            <a:pPr lvl="1" algn="just" eaLnBrk="1" hangingPunct="1">
              <a:lnSpc>
                <a:spcPct val="90000"/>
              </a:lnSpc>
            </a:pPr>
            <a:r>
              <a:rPr lang="zh-CN" altLang="en-US" smtClean="0"/>
              <a:t>每一行由 </a:t>
            </a:r>
            <a:r>
              <a:rPr lang="en-US" altLang="zh-CN" smtClean="0">
                <a:solidFill>
                  <a:srgbClr val="0070C0"/>
                </a:solidFill>
              </a:rPr>
              <a:t>6</a:t>
            </a:r>
            <a:r>
              <a:rPr lang="en-US" altLang="zh-CN" smtClean="0"/>
              <a:t> </a:t>
            </a:r>
            <a:r>
              <a:rPr lang="zh-CN" altLang="en-US" smtClean="0"/>
              <a:t>列信息组成，列与列之间用 </a:t>
            </a:r>
            <a:r>
              <a:rPr lang="en-US" altLang="zh-CN" smtClean="0"/>
              <a:t>TAB </a:t>
            </a:r>
            <a:r>
              <a:rPr lang="zh-CN" altLang="en-US" smtClean="0"/>
              <a:t>键隔开，一般格式如下：</a:t>
            </a:r>
          </a:p>
          <a:p>
            <a:pPr lvl="1" eaLnBrk="1" hangingPunct="1">
              <a:buFont typeface="Wingdings" pitchFamily="2" charset="2"/>
              <a:buNone/>
            </a:pPr>
            <a:endParaRPr lang="zh-CN" altLang="en-US" sz="240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37892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B0EFAF-D511-4D68-869F-59383CD4380D}" type="slidenum">
              <a:rPr lang="en-US" altLang="zh-CN" smtClean="0"/>
              <a:pPr>
                <a:defRPr/>
              </a:pPr>
              <a:t>24</a:t>
            </a:fld>
            <a:endParaRPr lang="en-US" altLang="zh-CN" dirty="0"/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539750" y="3573463"/>
            <a:ext cx="7848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zh-CN" altLang="en-US" sz="2400" b="1">
                <a:solidFill>
                  <a:srgbClr val="006600"/>
                </a:solidFill>
                <a:latin typeface="Courier New" pitchFamily="49" charset="0"/>
                <a:ea typeface="黑体" pitchFamily="2" charset="-122"/>
              </a:rPr>
              <a:t>/</a:t>
            </a:r>
            <a:r>
              <a:rPr lang="en-US" altLang="zh-CN" sz="2400" b="1">
                <a:solidFill>
                  <a:srgbClr val="006600"/>
                </a:solidFill>
                <a:latin typeface="Courier New" pitchFamily="49" charset="0"/>
                <a:ea typeface="黑体" pitchFamily="2" charset="-122"/>
              </a:rPr>
              <a:t>dev/sda10   </a:t>
            </a:r>
            <a:r>
              <a:rPr lang="en-US" altLang="zh-CN" sz="2400" b="1">
                <a:latin typeface="Courier New" pitchFamily="49" charset="0"/>
                <a:ea typeface="黑体" pitchFamily="2" charset="-122"/>
              </a:rPr>
              <a:t>/opt</a:t>
            </a:r>
            <a:r>
              <a:rPr lang="en-US" altLang="zh-CN" sz="2400" b="1">
                <a:solidFill>
                  <a:srgbClr val="006600"/>
                </a:solidFill>
                <a:latin typeface="Courier New" pitchFamily="49" charset="0"/>
                <a:ea typeface="黑体" pitchFamily="2" charset="-122"/>
              </a:rPr>
              <a:t>	ext3  </a:t>
            </a:r>
            <a:r>
              <a:rPr lang="en-US" altLang="zh-CN" sz="2400" b="1">
                <a:latin typeface="Courier New" pitchFamily="49" charset="0"/>
                <a:ea typeface="黑体" pitchFamily="2" charset="-122"/>
              </a:rPr>
              <a:t>defaults</a:t>
            </a:r>
            <a:r>
              <a:rPr lang="en-US" altLang="zh-CN" sz="2400" b="1">
                <a:solidFill>
                  <a:srgbClr val="006600"/>
                </a:solidFill>
                <a:latin typeface="Courier New" pitchFamily="49" charset="0"/>
                <a:ea typeface="黑体" pitchFamily="2" charset="-122"/>
              </a:rPr>
              <a:t>	 0  </a:t>
            </a:r>
            <a:r>
              <a:rPr lang="en-US" altLang="zh-CN" sz="2400" b="1">
                <a:latin typeface="Courier New" pitchFamily="49" charset="0"/>
                <a:ea typeface="黑体" pitchFamily="2" charset="-122"/>
              </a:rPr>
              <a:t>0</a:t>
            </a:r>
          </a:p>
        </p:txBody>
      </p:sp>
      <p:grpSp>
        <p:nvGrpSpPr>
          <p:cNvPr id="8" name="Group 30"/>
          <p:cNvGrpSpPr>
            <a:grpSpLocks/>
          </p:cNvGrpSpPr>
          <p:nvPr/>
        </p:nvGrpSpPr>
        <p:grpSpPr bwMode="auto">
          <a:xfrm>
            <a:off x="539750" y="4005263"/>
            <a:ext cx="1944688" cy="1111250"/>
            <a:chOff x="521" y="3203"/>
            <a:chExt cx="1225" cy="700"/>
          </a:xfrm>
        </p:grpSpPr>
        <p:sp>
          <p:nvSpPr>
            <p:cNvPr id="37916" name="Line 12"/>
            <p:cNvSpPr>
              <a:spLocks noChangeShapeType="1"/>
            </p:cNvSpPr>
            <p:nvPr/>
          </p:nvSpPr>
          <p:spPr bwMode="auto">
            <a:xfrm flipH="1">
              <a:off x="839" y="3249"/>
              <a:ext cx="91" cy="333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7917" name="Text Box 13"/>
            <p:cNvSpPr txBox="1">
              <a:spLocks noChangeArrowheads="1"/>
            </p:cNvSpPr>
            <p:nvPr/>
          </p:nvSpPr>
          <p:spPr bwMode="auto">
            <a:xfrm>
              <a:off x="521" y="3612"/>
              <a:ext cx="771" cy="2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rgbClr val="0000CC"/>
                  </a:solidFill>
                  <a:ea typeface="黑体" pitchFamily="2" charset="-122"/>
                </a:rPr>
                <a:t>设备名</a:t>
              </a:r>
            </a:p>
          </p:txBody>
        </p:sp>
        <p:sp>
          <p:nvSpPr>
            <p:cNvPr id="37918" name="Line 24"/>
            <p:cNvSpPr>
              <a:spLocks noChangeShapeType="1"/>
            </p:cNvSpPr>
            <p:nvPr/>
          </p:nvSpPr>
          <p:spPr bwMode="auto">
            <a:xfrm>
              <a:off x="567" y="3203"/>
              <a:ext cx="117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12" name="Group 31"/>
          <p:cNvGrpSpPr>
            <a:grpSpLocks/>
          </p:cNvGrpSpPr>
          <p:nvPr/>
        </p:nvGrpSpPr>
        <p:grpSpPr bwMode="auto">
          <a:xfrm>
            <a:off x="1987550" y="4005263"/>
            <a:ext cx="1865313" cy="1101725"/>
            <a:chOff x="1433" y="3203"/>
            <a:chExt cx="1175" cy="694"/>
          </a:xfrm>
        </p:grpSpPr>
        <p:sp>
          <p:nvSpPr>
            <p:cNvPr id="37913" name="Line 14"/>
            <p:cNvSpPr>
              <a:spLocks noChangeShapeType="1"/>
            </p:cNvSpPr>
            <p:nvPr/>
          </p:nvSpPr>
          <p:spPr bwMode="auto">
            <a:xfrm flipH="1">
              <a:off x="1701" y="3249"/>
              <a:ext cx="499" cy="333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7914" name="Text Box 15"/>
            <p:cNvSpPr txBox="1">
              <a:spLocks noChangeArrowheads="1"/>
            </p:cNvSpPr>
            <p:nvPr/>
          </p:nvSpPr>
          <p:spPr bwMode="auto">
            <a:xfrm>
              <a:off x="1433" y="3603"/>
              <a:ext cx="768" cy="29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rgbClr val="0000CC"/>
                  </a:solidFill>
                  <a:ea typeface="黑体" pitchFamily="2" charset="-122"/>
                </a:rPr>
                <a:t>挂载点</a:t>
              </a:r>
            </a:p>
          </p:txBody>
        </p:sp>
        <p:sp>
          <p:nvSpPr>
            <p:cNvPr id="37915" name="Line 25"/>
            <p:cNvSpPr>
              <a:spLocks noChangeShapeType="1"/>
            </p:cNvSpPr>
            <p:nvPr/>
          </p:nvSpPr>
          <p:spPr bwMode="auto">
            <a:xfrm>
              <a:off x="2018" y="3203"/>
              <a:ext cx="59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16" name="Group 32"/>
          <p:cNvGrpSpPr>
            <a:grpSpLocks/>
          </p:cNvGrpSpPr>
          <p:nvPr/>
        </p:nvGrpSpPr>
        <p:grpSpPr bwMode="auto">
          <a:xfrm>
            <a:off x="3563938" y="4005263"/>
            <a:ext cx="1441450" cy="1408112"/>
            <a:chOff x="2426" y="3203"/>
            <a:chExt cx="908" cy="887"/>
          </a:xfrm>
        </p:grpSpPr>
        <p:sp>
          <p:nvSpPr>
            <p:cNvPr id="37910" name="Line 16"/>
            <p:cNvSpPr>
              <a:spLocks noChangeShapeType="1"/>
            </p:cNvSpPr>
            <p:nvPr/>
          </p:nvSpPr>
          <p:spPr bwMode="auto">
            <a:xfrm flipH="1">
              <a:off x="2744" y="3249"/>
              <a:ext cx="272" cy="317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7911" name="Text Box 17"/>
            <p:cNvSpPr txBox="1">
              <a:spLocks noChangeArrowheads="1"/>
            </p:cNvSpPr>
            <p:nvPr/>
          </p:nvSpPr>
          <p:spPr bwMode="auto">
            <a:xfrm>
              <a:off x="2426" y="3566"/>
              <a:ext cx="726" cy="5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rgbClr val="0000CC"/>
                  </a:solidFill>
                  <a:ea typeface="黑体" pitchFamily="2" charset="-122"/>
                </a:rPr>
                <a:t>文件系统类型</a:t>
              </a:r>
            </a:p>
          </p:txBody>
        </p:sp>
        <p:sp>
          <p:nvSpPr>
            <p:cNvPr id="37912" name="Line 26"/>
            <p:cNvSpPr>
              <a:spLocks noChangeShapeType="1"/>
            </p:cNvSpPr>
            <p:nvPr/>
          </p:nvSpPr>
          <p:spPr bwMode="auto">
            <a:xfrm>
              <a:off x="2835" y="3203"/>
              <a:ext cx="49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20" name="Group 33"/>
          <p:cNvGrpSpPr>
            <a:grpSpLocks/>
          </p:cNvGrpSpPr>
          <p:nvPr/>
        </p:nvGrpSpPr>
        <p:grpSpPr bwMode="auto">
          <a:xfrm>
            <a:off x="5076825" y="4005263"/>
            <a:ext cx="1728788" cy="1704975"/>
            <a:chOff x="3379" y="3203"/>
            <a:chExt cx="1089" cy="1074"/>
          </a:xfrm>
        </p:grpSpPr>
        <p:sp>
          <p:nvSpPr>
            <p:cNvPr id="37907" name="Line 18"/>
            <p:cNvSpPr>
              <a:spLocks noChangeShapeType="1"/>
            </p:cNvSpPr>
            <p:nvPr/>
          </p:nvSpPr>
          <p:spPr bwMode="auto">
            <a:xfrm flipH="1">
              <a:off x="3696" y="3249"/>
              <a:ext cx="91" cy="27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7908" name="Text Box 19"/>
            <p:cNvSpPr txBox="1">
              <a:spLocks noChangeArrowheads="1"/>
            </p:cNvSpPr>
            <p:nvPr/>
          </p:nvSpPr>
          <p:spPr bwMode="auto">
            <a:xfrm>
              <a:off x="3379" y="3521"/>
              <a:ext cx="589" cy="75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400">
                  <a:solidFill>
                    <a:srgbClr val="0000CC"/>
                  </a:solidFill>
                  <a:ea typeface="黑体" pitchFamily="2" charset="-122"/>
                </a:rPr>
                <a:t>挂装选项列表</a:t>
              </a:r>
            </a:p>
          </p:txBody>
        </p:sp>
        <p:sp>
          <p:nvSpPr>
            <p:cNvPr id="37909" name="Line 27"/>
            <p:cNvSpPr>
              <a:spLocks noChangeShapeType="1"/>
            </p:cNvSpPr>
            <p:nvPr/>
          </p:nvSpPr>
          <p:spPr bwMode="auto">
            <a:xfrm>
              <a:off x="3560" y="3203"/>
              <a:ext cx="90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24" name="Group 34"/>
          <p:cNvGrpSpPr>
            <a:grpSpLocks/>
          </p:cNvGrpSpPr>
          <p:nvPr/>
        </p:nvGrpSpPr>
        <p:grpSpPr bwMode="auto">
          <a:xfrm>
            <a:off x="6229350" y="4005263"/>
            <a:ext cx="1223963" cy="1776412"/>
            <a:chOff x="4105" y="3203"/>
            <a:chExt cx="771" cy="1119"/>
          </a:xfrm>
        </p:grpSpPr>
        <p:sp>
          <p:nvSpPr>
            <p:cNvPr id="37904" name="Line 20"/>
            <p:cNvSpPr>
              <a:spLocks noChangeShapeType="1"/>
            </p:cNvSpPr>
            <p:nvPr/>
          </p:nvSpPr>
          <p:spPr bwMode="auto">
            <a:xfrm flipH="1">
              <a:off x="4558" y="3249"/>
              <a:ext cx="182" cy="27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7905" name="Text Box 21"/>
            <p:cNvSpPr txBox="1">
              <a:spLocks noChangeArrowheads="1"/>
            </p:cNvSpPr>
            <p:nvPr/>
          </p:nvSpPr>
          <p:spPr bwMode="auto">
            <a:xfrm>
              <a:off x="4105" y="3566"/>
              <a:ext cx="771" cy="75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rgbClr val="0000CC"/>
                  </a:solidFill>
                  <a:ea typeface="黑体" pitchFamily="2" charset="-122"/>
                </a:rPr>
                <a:t>dump</a:t>
              </a:r>
              <a:r>
                <a:rPr lang="zh-CN" altLang="en-US" sz="2400">
                  <a:solidFill>
                    <a:srgbClr val="0000CC"/>
                  </a:solidFill>
                  <a:ea typeface="黑体" pitchFamily="2" charset="-122"/>
                </a:rPr>
                <a:t>时是否记录</a:t>
              </a:r>
              <a:endParaRPr lang="en-US" altLang="zh-CN" sz="2400">
                <a:solidFill>
                  <a:srgbClr val="0000CC"/>
                </a:solidFill>
                <a:ea typeface="黑体" pitchFamily="2" charset="-122"/>
              </a:endParaRPr>
            </a:p>
          </p:txBody>
        </p:sp>
        <p:sp>
          <p:nvSpPr>
            <p:cNvPr id="37906" name="Line 28"/>
            <p:cNvSpPr>
              <a:spLocks noChangeShapeType="1"/>
            </p:cNvSpPr>
            <p:nvPr/>
          </p:nvSpPr>
          <p:spPr bwMode="auto">
            <a:xfrm>
              <a:off x="4672" y="3203"/>
              <a:ext cx="20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</p:grpSp>
      <p:grpSp>
        <p:nvGrpSpPr>
          <p:cNvPr id="28" name="Group 35"/>
          <p:cNvGrpSpPr>
            <a:grpSpLocks/>
          </p:cNvGrpSpPr>
          <p:nvPr/>
        </p:nvGrpSpPr>
        <p:grpSpPr bwMode="auto">
          <a:xfrm>
            <a:off x="7597775" y="4005263"/>
            <a:ext cx="935038" cy="1776412"/>
            <a:chOff x="4967" y="3203"/>
            <a:chExt cx="589" cy="1119"/>
          </a:xfrm>
        </p:grpSpPr>
        <p:sp>
          <p:nvSpPr>
            <p:cNvPr id="37901" name="Line 22"/>
            <p:cNvSpPr>
              <a:spLocks noChangeShapeType="1"/>
            </p:cNvSpPr>
            <p:nvPr/>
          </p:nvSpPr>
          <p:spPr bwMode="auto">
            <a:xfrm>
              <a:off x="5129" y="3219"/>
              <a:ext cx="19" cy="347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miter lim="800000"/>
              <a:headEnd/>
              <a:tailEnd type="triangle" w="med" len="med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7902" name="Text Box 23"/>
            <p:cNvSpPr txBox="1">
              <a:spLocks noChangeArrowheads="1"/>
            </p:cNvSpPr>
            <p:nvPr/>
          </p:nvSpPr>
          <p:spPr bwMode="auto">
            <a:xfrm>
              <a:off x="4967" y="3566"/>
              <a:ext cx="589" cy="75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rgbClr val="0000CC"/>
                  </a:solidFill>
                  <a:ea typeface="黑体" pitchFamily="2" charset="-122"/>
                </a:rPr>
                <a:t>fsck</a:t>
              </a:r>
              <a:r>
                <a:rPr lang="zh-CN" altLang="en-US" sz="2400">
                  <a:solidFill>
                    <a:srgbClr val="0000CC"/>
                  </a:solidFill>
                  <a:ea typeface="黑体" pitchFamily="2" charset="-122"/>
                </a:rPr>
                <a:t>时的顺序</a:t>
              </a:r>
            </a:p>
          </p:txBody>
        </p:sp>
        <p:sp>
          <p:nvSpPr>
            <p:cNvPr id="37903" name="Line 29"/>
            <p:cNvSpPr>
              <a:spLocks noChangeShapeType="1"/>
            </p:cNvSpPr>
            <p:nvPr/>
          </p:nvSpPr>
          <p:spPr bwMode="auto">
            <a:xfrm>
              <a:off x="5012" y="3203"/>
              <a:ext cx="2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zh-CN" smtClean="0"/>
              <a:t>/etc/fstab</a:t>
            </a:r>
            <a:r>
              <a:rPr lang="zh-CN" altLang="en-US" smtClean="0"/>
              <a:t>文件的列信息</a:t>
            </a:r>
          </a:p>
        </p:txBody>
      </p:sp>
      <p:sp>
        <p:nvSpPr>
          <p:cNvPr id="38914" name="内容占位符 2"/>
          <p:cNvSpPr>
            <a:spLocks noGrp="1"/>
          </p:cNvSpPr>
          <p:nvPr>
            <p:ph idx="1"/>
          </p:nvPr>
        </p:nvSpPr>
        <p:spPr>
          <a:xfrm>
            <a:off x="457200" y="2492375"/>
            <a:ext cx="8362950" cy="3638550"/>
          </a:xfrm>
        </p:spPr>
        <p:txBody>
          <a:bodyPr/>
          <a:lstStyle/>
          <a:p>
            <a:pPr eaLnBrk="1" hangingPunct="1"/>
            <a:r>
              <a:rPr lang="en-US" altLang="zh-CN" sz="2400" smtClean="0"/>
              <a:t>fs_spec</a:t>
            </a:r>
            <a:r>
              <a:rPr lang="zh-CN" altLang="en-US" sz="2400" smtClean="0"/>
              <a:t>：设备或远程文件系统 </a:t>
            </a:r>
          </a:p>
          <a:p>
            <a:pPr eaLnBrk="1" hangingPunct="1"/>
            <a:r>
              <a:rPr lang="en-US" altLang="zh-CN" sz="2400" smtClean="0"/>
              <a:t>fs_file</a:t>
            </a:r>
            <a:r>
              <a:rPr lang="zh-CN" altLang="en-US" sz="2400" smtClean="0"/>
              <a:t>：挂装点目录 </a:t>
            </a:r>
          </a:p>
          <a:p>
            <a:pPr eaLnBrk="1" hangingPunct="1"/>
            <a:r>
              <a:rPr lang="en-US" altLang="zh-CN" sz="2400" smtClean="0"/>
              <a:t>fs_type</a:t>
            </a:r>
            <a:r>
              <a:rPr lang="zh-CN" altLang="en-US" sz="2400" smtClean="0"/>
              <a:t>：文件系统类型 </a:t>
            </a:r>
          </a:p>
          <a:p>
            <a:pPr eaLnBrk="1" hangingPunct="1"/>
            <a:r>
              <a:rPr lang="en-US" altLang="zh-CN" sz="2400" smtClean="0"/>
              <a:t>fs_options</a:t>
            </a:r>
            <a:r>
              <a:rPr lang="zh-CN" altLang="en-US" sz="2400" smtClean="0"/>
              <a:t>：文件系统挂载选项 </a:t>
            </a:r>
          </a:p>
          <a:p>
            <a:pPr eaLnBrk="1" hangingPunct="1"/>
            <a:r>
              <a:rPr lang="en-US" altLang="zh-CN" sz="2400" smtClean="0"/>
              <a:t>fs_dump</a:t>
            </a:r>
            <a:r>
              <a:rPr lang="zh-CN" altLang="en-US" sz="2400" smtClean="0"/>
              <a:t>：被”</a:t>
            </a:r>
            <a:r>
              <a:rPr lang="en-US" altLang="zh-CN" sz="2400" smtClean="0"/>
              <a:t>dump”</a:t>
            </a:r>
            <a:r>
              <a:rPr lang="zh-CN" altLang="en-US" sz="2400" smtClean="0"/>
              <a:t>命令使用来检查一个文件系统应该以多快频率进行转储，若不需要转储则该字段为“</a:t>
            </a:r>
            <a:r>
              <a:rPr lang="en-US" altLang="zh-CN" sz="2400" smtClean="0"/>
              <a:t>0” </a:t>
            </a:r>
          </a:p>
          <a:p>
            <a:pPr eaLnBrk="1" hangingPunct="1"/>
            <a:r>
              <a:rPr lang="en-US" altLang="zh-CN" sz="2400" smtClean="0"/>
              <a:t>fs_pass</a:t>
            </a:r>
            <a:r>
              <a:rPr lang="zh-CN" altLang="en-US" sz="2400" smtClean="0"/>
              <a:t>：被”</a:t>
            </a:r>
            <a:r>
              <a:rPr lang="en-US" altLang="zh-CN" sz="2400" smtClean="0"/>
              <a:t>fsck”</a:t>
            </a:r>
            <a:r>
              <a:rPr lang="zh-CN" altLang="en-US" sz="2400" smtClean="0"/>
              <a:t>命令用来决定在启动时需要被扫描的文件系统的顺序，若无需在启动时扫描则该字段为“</a:t>
            </a:r>
            <a:r>
              <a:rPr lang="en-US" altLang="zh-CN" sz="2400" smtClean="0"/>
              <a:t>0”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38916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EE8D1E4-CA02-4648-B12A-111E63BA78F7}" type="slidenum">
              <a:rPr lang="en-US" altLang="zh-CN" smtClean="0"/>
              <a:pPr>
                <a:defRPr/>
              </a:pPr>
              <a:t>25</a:t>
            </a:fld>
            <a:endParaRPr lang="en-US" altLang="zh-CN" dirty="0"/>
          </a:p>
        </p:txBody>
      </p:sp>
      <p:sp>
        <p:nvSpPr>
          <p:cNvPr id="7" name="TextBox 6"/>
          <p:cNvSpPr txBox="1"/>
          <p:nvPr/>
        </p:nvSpPr>
        <p:spPr>
          <a:xfrm>
            <a:off x="468313" y="1219200"/>
            <a:ext cx="8207375" cy="7699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CN" altLang="en-US" sz="2200" dirty="0">
                <a:solidFill>
                  <a:srgbClr val="002060"/>
                </a:solidFill>
              </a:rPr>
              <a:t>分区或</a:t>
            </a:r>
            <a:r>
              <a:rPr lang="en-US" altLang="zh-CN" sz="2200" dirty="0">
                <a:solidFill>
                  <a:srgbClr val="002060"/>
                </a:solidFill>
              </a:rPr>
              <a:t>LV  </a:t>
            </a:r>
            <a:r>
              <a:rPr lang="zh-CN" altLang="en-US" sz="2200" dirty="0">
                <a:solidFill>
                  <a:srgbClr val="002060"/>
                </a:solidFill>
              </a:rPr>
              <a:t>挂装点 文件系统类型 挂装选项    备份频率   检查顺序</a:t>
            </a:r>
          </a:p>
          <a:p>
            <a:pPr>
              <a:defRPr/>
            </a:pPr>
            <a:r>
              <a:rPr lang="en-US" altLang="zh-CN" sz="2200" dirty="0" err="1">
                <a:solidFill>
                  <a:srgbClr val="002060"/>
                </a:solidFill>
              </a:rPr>
              <a:t>fs_spec</a:t>
            </a:r>
            <a:r>
              <a:rPr lang="en-US" altLang="zh-CN" sz="2200" dirty="0">
                <a:solidFill>
                  <a:srgbClr val="002060"/>
                </a:solidFill>
              </a:rPr>
              <a:t>     </a:t>
            </a:r>
            <a:r>
              <a:rPr lang="en-US" altLang="zh-CN" sz="2200" dirty="0" err="1">
                <a:solidFill>
                  <a:srgbClr val="002060"/>
                </a:solidFill>
              </a:rPr>
              <a:t>fs_file</a:t>
            </a:r>
            <a:r>
              <a:rPr lang="en-US" altLang="zh-CN" sz="2200" dirty="0">
                <a:solidFill>
                  <a:srgbClr val="002060"/>
                </a:solidFill>
              </a:rPr>
              <a:t>   </a:t>
            </a:r>
            <a:r>
              <a:rPr lang="en-US" altLang="zh-CN" sz="2200" dirty="0" err="1">
                <a:solidFill>
                  <a:srgbClr val="002060"/>
                </a:solidFill>
              </a:rPr>
              <a:t>fs_type</a:t>
            </a:r>
            <a:r>
              <a:rPr lang="en-US" altLang="zh-CN" sz="2200" dirty="0">
                <a:solidFill>
                  <a:srgbClr val="002060"/>
                </a:solidFill>
              </a:rPr>
              <a:t>          </a:t>
            </a:r>
            <a:r>
              <a:rPr lang="en-US" altLang="zh-CN" sz="2200" dirty="0" err="1">
                <a:solidFill>
                  <a:srgbClr val="002060"/>
                </a:solidFill>
              </a:rPr>
              <a:t>fs_options</a:t>
            </a:r>
            <a:r>
              <a:rPr lang="en-US" altLang="zh-CN" sz="2200" dirty="0">
                <a:solidFill>
                  <a:srgbClr val="002060"/>
                </a:solidFill>
              </a:rPr>
              <a:t>   </a:t>
            </a:r>
            <a:r>
              <a:rPr lang="en-US" altLang="zh-CN" sz="2200" dirty="0" err="1">
                <a:solidFill>
                  <a:srgbClr val="002060"/>
                </a:solidFill>
              </a:rPr>
              <a:t>fs_dump</a:t>
            </a:r>
            <a:r>
              <a:rPr lang="en-US" altLang="zh-CN" sz="2200" dirty="0">
                <a:solidFill>
                  <a:srgbClr val="002060"/>
                </a:solidFill>
              </a:rPr>
              <a:t>   </a:t>
            </a:r>
            <a:r>
              <a:rPr lang="en-US" altLang="zh-CN" sz="2200" dirty="0" err="1">
                <a:solidFill>
                  <a:srgbClr val="002060"/>
                </a:solidFill>
              </a:rPr>
              <a:t>fs_pass</a:t>
            </a:r>
            <a:endParaRPr lang="zh-CN" altLang="en-US" sz="2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mtClean="0"/>
              <a:t>文件</a:t>
            </a:r>
            <a:r>
              <a:rPr lang="en-US" altLang="zh-CN" smtClean="0"/>
              <a:t>/etc/fstab</a:t>
            </a:r>
            <a:r>
              <a:rPr lang="zh-CN" altLang="en-US" smtClean="0"/>
              <a:t>实例</a:t>
            </a:r>
          </a:p>
        </p:txBody>
      </p:sp>
      <p:sp>
        <p:nvSpPr>
          <p:cNvPr id="39938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413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CN" sz="1800" smtClean="0"/>
              <a:t># &lt;file system&gt; &lt;mount point&gt;   &lt;type&gt;         &lt;options&gt;          &lt;dump&gt;  &lt;pass&gt;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1800" smtClean="0"/>
              <a:t>LABEL=/             /                            ext3           defaults                   1        1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1800" smtClean="0"/>
              <a:t>none                   /dev/pts             devpts         gid=5,mode=620        0        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1800" smtClean="0"/>
              <a:t>LABEL=/home     /home                  ext3           defaults                   1        2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1800" smtClean="0"/>
              <a:t>none                   /proc                     proc           defaults                   0        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1800" smtClean="0"/>
              <a:t>none                  /dev/shm             tmpfs          defaults                    0        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1800" smtClean="0"/>
              <a:t>LABEL=/usr       /usr                       ext3           defaults                   1        2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1800" smtClean="0"/>
              <a:t>/dev/sda5           swap                   swap           defaults                   0        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1800" smtClean="0"/>
              <a:t>/dev/cdrom   /mnt/cdrom     udf,iso9660    noauto,owner,kudzu,ro   0        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1800" smtClean="0"/>
              <a:t>/dev/fd0        /mnt/floppy             auto        noauto,owner,kudzu       0        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zh-CN" sz="1800" smtClean="0"/>
              <a:t>/dev/hda1            /mnt/win_c      vfat    defaults,pagecode=936,iocharset=cp936,umask=000               0        0</a:t>
            </a:r>
            <a:endParaRPr lang="zh-CN" altLang="en-US" sz="180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39940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E5F4497-82DE-4199-9BD0-1FBD9B41AB9A}" type="slidenum">
              <a:rPr lang="en-US" altLang="zh-CN" smtClean="0"/>
              <a:pPr>
                <a:defRPr/>
              </a:pPr>
              <a:t>26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mtClean="0"/>
              <a:t>挂装选项</a:t>
            </a:r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</p:nvPr>
        </p:nvGraphicFramePr>
        <p:xfrm>
          <a:off x="468313" y="1282700"/>
          <a:ext cx="8229600" cy="466407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944216"/>
                <a:gridCol w="6285384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2200" dirty="0" smtClean="0"/>
                        <a:t>选项</a:t>
                      </a:r>
                      <a:endParaRPr lang="zh-CN" alt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200" dirty="0" smtClean="0"/>
                        <a:t>说明</a:t>
                      </a:r>
                      <a:endParaRPr lang="zh-CN" alt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200" dirty="0" smtClean="0"/>
                        <a:t>defaults </a:t>
                      </a:r>
                      <a:endParaRPr lang="zh-CN" alt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200" dirty="0" smtClean="0"/>
                        <a:t>使用 </a:t>
                      </a:r>
                      <a:r>
                        <a:rPr lang="en-US" altLang="zh-CN" sz="2200" dirty="0" err="1" smtClean="0"/>
                        <a:t>rw</a:t>
                      </a:r>
                      <a:r>
                        <a:rPr lang="en-US" altLang="zh-CN" sz="2200" dirty="0" smtClean="0"/>
                        <a:t>, </a:t>
                      </a:r>
                      <a:r>
                        <a:rPr lang="en-US" altLang="zh-CN" sz="2200" dirty="0" err="1" smtClean="0"/>
                        <a:t>suid</a:t>
                      </a:r>
                      <a:r>
                        <a:rPr lang="en-US" altLang="zh-CN" sz="2200" dirty="0" smtClean="0"/>
                        <a:t>, dev, exec, auto, </a:t>
                      </a:r>
                      <a:r>
                        <a:rPr lang="en-US" altLang="zh-CN" sz="2200" dirty="0" err="1" smtClean="0"/>
                        <a:t>nouser</a:t>
                      </a:r>
                      <a:r>
                        <a:rPr lang="en-US" altLang="zh-CN" sz="2200" dirty="0" smtClean="0"/>
                        <a:t> </a:t>
                      </a:r>
                      <a:r>
                        <a:rPr lang="zh-CN" altLang="en-US" sz="2200" dirty="0" smtClean="0"/>
                        <a:t>和 </a:t>
                      </a:r>
                      <a:r>
                        <a:rPr lang="en-US" altLang="zh-CN" sz="2200" dirty="0" err="1" smtClean="0"/>
                        <a:t>async</a:t>
                      </a:r>
                      <a:r>
                        <a:rPr lang="en-US" altLang="zh-CN" sz="2200" dirty="0" smtClean="0"/>
                        <a:t> </a:t>
                      </a:r>
                      <a:r>
                        <a:rPr lang="zh-CN" altLang="en-US" sz="2200" dirty="0" smtClean="0"/>
                        <a:t>挂装设备</a:t>
                      </a:r>
                      <a:endParaRPr lang="zh-CN" alt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200" dirty="0" err="1" smtClean="0"/>
                        <a:t>acl</a:t>
                      </a:r>
                      <a:r>
                        <a:rPr lang="en-US" altLang="zh-CN" sz="2200" dirty="0" smtClean="0"/>
                        <a:t>/</a:t>
                      </a:r>
                      <a:r>
                        <a:rPr lang="en-US" altLang="zh-CN" sz="2200" dirty="0" err="1" smtClean="0"/>
                        <a:t>noacl</a:t>
                      </a:r>
                      <a:r>
                        <a:rPr lang="en-US" altLang="zh-CN" sz="2200" dirty="0" smtClean="0"/>
                        <a:t> </a:t>
                      </a:r>
                      <a:endParaRPr lang="zh-CN" alt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200" dirty="0" smtClean="0"/>
                        <a:t>支持</a:t>
                      </a:r>
                      <a:r>
                        <a:rPr lang="en-US" altLang="zh-CN" sz="2200" dirty="0" smtClean="0"/>
                        <a:t>/</a:t>
                      </a:r>
                      <a:r>
                        <a:rPr lang="zh-CN" altLang="en-US" sz="2200" dirty="0" smtClean="0"/>
                        <a:t>不支持 </a:t>
                      </a:r>
                      <a:r>
                        <a:rPr lang="en-US" altLang="zh-CN" sz="2200" dirty="0" smtClean="0"/>
                        <a:t>POSIX Access Control Lists </a:t>
                      </a:r>
                      <a:r>
                        <a:rPr lang="zh-CN" altLang="en-US" sz="2200" dirty="0" smtClean="0"/>
                        <a:t>（</a:t>
                      </a:r>
                      <a:r>
                        <a:rPr lang="en-US" altLang="zh-CN" sz="2200" dirty="0" smtClean="0"/>
                        <a:t>ACL</a:t>
                      </a:r>
                      <a:r>
                        <a:rPr lang="zh-CN" altLang="en-US" sz="2200" dirty="0" smtClean="0"/>
                        <a:t>）</a:t>
                      </a:r>
                      <a:endParaRPr lang="zh-CN" alt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200" dirty="0" err="1" smtClean="0"/>
                        <a:t>async</a:t>
                      </a:r>
                      <a:r>
                        <a:rPr lang="en-US" altLang="zh-CN" sz="2200" dirty="0" smtClean="0"/>
                        <a:t> </a:t>
                      </a:r>
                      <a:endParaRPr lang="zh-CN" alt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200" dirty="0" smtClean="0"/>
                        <a:t>以非同步方式（延迟写）执行文件系统的输入输出操作</a:t>
                      </a:r>
                      <a:endParaRPr lang="zh-CN" alt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200" dirty="0" err="1" smtClean="0"/>
                        <a:t>atime</a:t>
                      </a:r>
                      <a:r>
                        <a:rPr lang="en-US" altLang="zh-CN" sz="2200" dirty="0" smtClean="0"/>
                        <a:t>/</a:t>
                      </a:r>
                      <a:r>
                        <a:rPr lang="en-US" altLang="zh-CN" sz="2200" dirty="0" err="1" smtClean="0"/>
                        <a:t>noatime</a:t>
                      </a:r>
                      <a:r>
                        <a:rPr lang="en-US" altLang="zh-CN" sz="2200" dirty="0" smtClean="0"/>
                        <a:t> </a:t>
                      </a:r>
                      <a:endParaRPr lang="zh-CN" alt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200" dirty="0" smtClean="0"/>
                        <a:t>每次访问文件时都 更新</a:t>
                      </a:r>
                      <a:r>
                        <a:rPr lang="en-US" altLang="zh-CN" sz="2200" dirty="0" smtClean="0"/>
                        <a:t>/</a:t>
                      </a:r>
                      <a:r>
                        <a:rPr lang="zh-CN" altLang="en-US" sz="2200" dirty="0" smtClean="0"/>
                        <a:t>不更新 文件的访问时间，</a:t>
                      </a:r>
                      <a:r>
                        <a:rPr lang="en-US" altLang="zh-CN" sz="2200" dirty="0" err="1" smtClean="0"/>
                        <a:t>atime</a:t>
                      </a:r>
                      <a:r>
                        <a:rPr lang="en-US" altLang="zh-CN" sz="2200" dirty="0" smtClean="0"/>
                        <a:t> </a:t>
                      </a:r>
                      <a:r>
                        <a:rPr lang="zh-CN" altLang="en-US" sz="2200" dirty="0" smtClean="0"/>
                        <a:t>为默认值，</a:t>
                      </a:r>
                      <a:r>
                        <a:rPr lang="en-US" altLang="zh-CN" sz="2200" dirty="0" err="1" smtClean="0"/>
                        <a:t>noatime</a:t>
                      </a:r>
                      <a:r>
                        <a:rPr lang="en-US" altLang="zh-CN" sz="2200" dirty="0" smtClean="0"/>
                        <a:t> </a:t>
                      </a:r>
                      <a:r>
                        <a:rPr lang="zh-CN" altLang="en-US" sz="2200" dirty="0" smtClean="0"/>
                        <a:t>会提高文件系统的访问速度</a:t>
                      </a:r>
                      <a:endParaRPr lang="zh-CN" alt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200" dirty="0" smtClean="0"/>
                        <a:t>auto/</a:t>
                      </a:r>
                      <a:r>
                        <a:rPr lang="en-US" altLang="zh-CN" sz="2200" dirty="0" err="1" smtClean="0"/>
                        <a:t>noauto</a:t>
                      </a:r>
                      <a:r>
                        <a:rPr lang="en-US" altLang="zh-CN" sz="2200" dirty="0" smtClean="0"/>
                        <a:t> </a:t>
                      </a:r>
                      <a:endParaRPr lang="zh-CN" alt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200" dirty="0" smtClean="0"/>
                        <a:t>使用 </a:t>
                      </a:r>
                      <a:r>
                        <a:rPr lang="en-US" altLang="zh-CN" sz="2200" dirty="0" smtClean="0"/>
                        <a:t>mount -a </a:t>
                      </a:r>
                      <a:r>
                        <a:rPr lang="zh-CN" altLang="en-US" sz="2200" dirty="0" smtClean="0"/>
                        <a:t>或开机时 会</a:t>
                      </a:r>
                      <a:r>
                        <a:rPr lang="en-US" altLang="zh-CN" sz="2200" dirty="0" smtClean="0"/>
                        <a:t>/</a:t>
                      </a:r>
                      <a:r>
                        <a:rPr lang="zh-CN" altLang="en-US" sz="2200" dirty="0" smtClean="0"/>
                        <a:t>不会自动挂装</a:t>
                      </a:r>
                      <a:endParaRPr lang="zh-CN" alt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200" dirty="0" smtClean="0"/>
                        <a:t>dev/</a:t>
                      </a:r>
                      <a:r>
                        <a:rPr lang="en-US" altLang="zh-CN" sz="2200" dirty="0" err="1" smtClean="0"/>
                        <a:t>nodev</a:t>
                      </a:r>
                      <a:r>
                        <a:rPr lang="en-US" altLang="zh-CN" sz="2200" dirty="0" smtClean="0"/>
                        <a:t> </a:t>
                      </a:r>
                      <a:endParaRPr lang="zh-CN" alt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200" dirty="0" smtClean="0"/>
                        <a:t>可以</a:t>
                      </a:r>
                      <a:r>
                        <a:rPr lang="en-US" altLang="zh-CN" sz="2200" dirty="0" smtClean="0"/>
                        <a:t>/</a:t>
                      </a:r>
                      <a:r>
                        <a:rPr lang="zh-CN" altLang="en-US" sz="2200" dirty="0" smtClean="0"/>
                        <a:t>不可 解读文件系统上的字符或区块设备</a:t>
                      </a:r>
                      <a:endParaRPr lang="zh-CN" altLang="en-US" sz="2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40989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6FCFA2E-3E6E-4EA9-A4A7-760286971BEF}" type="slidenum">
              <a:rPr lang="en-US" altLang="zh-CN" smtClean="0"/>
              <a:pPr>
                <a:defRPr/>
              </a:pPr>
              <a:t>27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mtClean="0"/>
              <a:t>挂装选项（续）</a:t>
            </a:r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29736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42592"/>
                <a:gridCol w="5987008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选项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说明</a:t>
                      </a:r>
                      <a:endParaRPr lang="zh-CN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400" dirty="0" smtClean="0"/>
                        <a:t>exec/</a:t>
                      </a:r>
                      <a:r>
                        <a:rPr lang="en-US" altLang="zh-CN" sz="2400" dirty="0" err="1" smtClean="0"/>
                        <a:t>noexec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可以</a:t>
                      </a:r>
                      <a:r>
                        <a:rPr lang="en-US" altLang="zh-CN" sz="2400" dirty="0" smtClean="0"/>
                        <a:t>/</a:t>
                      </a:r>
                      <a:r>
                        <a:rPr lang="zh-CN" altLang="en-US" sz="2400" dirty="0" smtClean="0"/>
                        <a:t>不可 执行文件系统上的二进制文件</a:t>
                      </a:r>
                      <a:endParaRPr lang="zh-CN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400" dirty="0" err="1" smtClean="0"/>
                        <a:t>suid</a:t>
                      </a:r>
                      <a:r>
                        <a:rPr lang="en-US" altLang="zh-CN" sz="2400" dirty="0" smtClean="0"/>
                        <a:t>/</a:t>
                      </a:r>
                      <a:r>
                        <a:rPr lang="en-US" altLang="zh-CN" sz="2400" dirty="0" err="1" smtClean="0"/>
                        <a:t>nosuid</a:t>
                      </a:r>
                      <a:r>
                        <a:rPr lang="en-US" altLang="zh-CN" sz="2400" dirty="0" smtClean="0"/>
                        <a:t> 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开启</a:t>
                      </a:r>
                      <a:r>
                        <a:rPr lang="en-US" altLang="zh-CN" sz="2400" dirty="0" smtClean="0"/>
                        <a:t>/</a:t>
                      </a:r>
                      <a:r>
                        <a:rPr lang="zh-CN" altLang="en-US" sz="2400" dirty="0" smtClean="0"/>
                        <a:t>禁用 </a:t>
                      </a:r>
                      <a:r>
                        <a:rPr lang="en-US" altLang="zh-CN" sz="2400" dirty="0" smtClean="0"/>
                        <a:t>SUID</a:t>
                      </a:r>
                      <a:r>
                        <a:rPr lang="zh-CN" altLang="en-US" sz="2400" dirty="0" smtClean="0"/>
                        <a:t>和</a:t>
                      </a:r>
                      <a:r>
                        <a:rPr lang="en-US" altLang="zh-CN" sz="2400" dirty="0" smtClean="0"/>
                        <a:t>SGID</a:t>
                      </a:r>
                      <a:r>
                        <a:rPr lang="zh-CN" altLang="en-US" sz="2400" dirty="0" smtClean="0"/>
                        <a:t>设置位</a:t>
                      </a:r>
                      <a:endParaRPr lang="zh-CN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400" dirty="0" smtClean="0"/>
                        <a:t>user/</a:t>
                      </a:r>
                      <a:r>
                        <a:rPr lang="en-US" altLang="zh-CN" sz="2400" dirty="0" err="1" smtClean="0"/>
                        <a:t>nouser</a:t>
                      </a:r>
                      <a:r>
                        <a:rPr lang="en-US" altLang="zh-CN" sz="2400" dirty="0" smtClean="0"/>
                        <a:t> 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允许普通用户</a:t>
                      </a:r>
                      <a:r>
                        <a:rPr lang="en-US" altLang="zh-CN" sz="2400" dirty="0" smtClean="0"/>
                        <a:t>/</a:t>
                      </a:r>
                      <a:r>
                        <a:rPr lang="zh-CN" altLang="en-US" sz="2400" dirty="0" smtClean="0"/>
                        <a:t>仅超级用户 挂装这个文件系统</a:t>
                      </a:r>
                      <a:endParaRPr lang="zh-CN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400" dirty="0" smtClean="0"/>
                        <a:t>users 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使一般用户可以挂装</a:t>
                      </a:r>
                      <a:r>
                        <a:rPr lang="en-US" altLang="zh-CN" sz="2400" dirty="0" smtClean="0"/>
                        <a:t>/</a:t>
                      </a:r>
                      <a:r>
                        <a:rPr lang="zh-CN" altLang="en-US" sz="2400" dirty="0" smtClean="0"/>
                        <a:t>卸载</a:t>
                      </a:r>
                      <a:r>
                        <a:rPr lang="en-US" altLang="zh-CN" sz="2400" dirty="0" smtClean="0"/>
                        <a:t>,</a:t>
                      </a:r>
                      <a:r>
                        <a:rPr lang="zh-CN" altLang="en-US" sz="2400" dirty="0" smtClean="0"/>
                        <a:t>用于桌面环境，包含 </a:t>
                      </a:r>
                      <a:r>
                        <a:rPr lang="en-US" altLang="zh-CN" sz="2400" dirty="0" err="1" smtClean="0"/>
                        <a:t>noexec</a:t>
                      </a:r>
                      <a:r>
                        <a:rPr lang="zh-CN" altLang="en-US" sz="2400" dirty="0" smtClean="0"/>
                        <a:t>、</a:t>
                      </a:r>
                      <a:r>
                        <a:rPr lang="en-US" altLang="zh-CN" sz="2400" dirty="0" err="1" smtClean="0"/>
                        <a:t>nosuid</a:t>
                      </a:r>
                      <a:r>
                        <a:rPr lang="zh-CN" altLang="en-US" sz="2400" dirty="0" smtClean="0"/>
                        <a:t>、</a:t>
                      </a:r>
                      <a:r>
                        <a:rPr lang="en-US" altLang="zh-CN" sz="2400" dirty="0" err="1" smtClean="0"/>
                        <a:t>nodev</a:t>
                      </a:r>
                      <a:r>
                        <a:rPr lang="en-US" altLang="zh-CN" sz="2400" dirty="0" smtClean="0"/>
                        <a:t> </a:t>
                      </a:r>
                      <a:r>
                        <a:rPr lang="zh-CN" altLang="en-US" sz="2400" dirty="0" smtClean="0"/>
                        <a:t>选项 </a:t>
                      </a:r>
                      <a:endParaRPr lang="zh-CN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400" dirty="0" err="1" smtClean="0"/>
                        <a:t>rw</a:t>
                      </a:r>
                      <a:r>
                        <a:rPr lang="en-US" altLang="zh-CN" sz="2400" dirty="0" smtClean="0"/>
                        <a:t>/</a:t>
                      </a:r>
                      <a:r>
                        <a:rPr lang="en-US" altLang="zh-CN" sz="2400" dirty="0" err="1" smtClean="0"/>
                        <a:t>ro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以 读写</a:t>
                      </a:r>
                      <a:r>
                        <a:rPr lang="en-US" altLang="zh-CN" sz="2400" dirty="0" smtClean="0"/>
                        <a:t>/</a:t>
                      </a:r>
                      <a:r>
                        <a:rPr lang="zh-CN" altLang="en-US" sz="2400" dirty="0" smtClean="0"/>
                        <a:t>只读 方式挂装文件系统。</a:t>
                      </a:r>
                      <a:endParaRPr lang="zh-CN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2400" dirty="0" smtClean="0"/>
                        <a:t>remount </a:t>
                      </a:r>
                      <a:endParaRPr lang="zh-CN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dirty="0" smtClean="0"/>
                        <a:t>重新挂装已挂装的文件系统（通常用于</a:t>
                      </a:r>
                      <a:r>
                        <a:rPr lang="en-US" altLang="zh-CN" sz="2400" dirty="0" smtClean="0"/>
                        <a:t>mount</a:t>
                      </a:r>
                      <a:r>
                        <a:rPr lang="zh-CN" altLang="en-US" sz="2400" dirty="0" smtClean="0"/>
                        <a:t>命令行）</a:t>
                      </a:r>
                      <a:endParaRPr lang="zh-CN" alt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42013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B8DEFDD-651E-479A-8415-8468660D0705}" type="slidenum">
              <a:rPr lang="en-US" altLang="zh-CN" smtClean="0"/>
              <a:pPr>
                <a:defRPr/>
              </a:pPr>
              <a:t>28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dirty="0" smtClean="0"/>
              <a:t>ext2/ext3</a:t>
            </a:r>
            <a:r>
              <a:rPr lang="zh-CN" altLang="en-US" dirty="0" smtClean="0"/>
              <a:t>文件系统管理</a:t>
            </a:r>
            <a:endParaRPr lang="zh-CN" altLang="en-US" dirty="0"/>
          </a:p>
        </p:txBody>
      </p:sp>
      <p:sp>
        <p:nvSpPr>
          <p:cNvPr id="47106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8C40DAD-E20B-41EC-B788-3EAE527B1E0B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EB8152D-DFC2-4D11-B87B-FB0EE5553FBC}" type="slidenum">
              <a:rPr lang="en-US" altLang="zh-CN"/>
              <a:pPr>
                <a:defRPr/>
              </a:pPr>
              <a:t>29</a:t>
            </a:fld>
            <a:endParaRPr lang="en-US" altLang="zh-CN"/>
          </a:p>
        </p:txBody>
      </p:sp>
      <p:sp>
        <p:nvSpPr>
          <p:cNvPr id="47109" name="页脚占位符 5"/>
          <p:cNvSpPr>
            <a:spLocks noGrp="1"/>
          </p:cNvSpPr>
          <p:nvPr>
            <p:ph type="ftr" sz="quarter" idx="4294967295"/>
          </p:nvPr>
        </p:nvSpPr>
        <p:spPr bwMode="auto">
          <a:xfrm>
            <a:off x="2411413" y="6248400"/>
            <a:ext cx="5329237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mtClean="0"/>
              <a:t>本章学习目标 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理解</a:t>
            </a:r>
            <a:r>
              <a:rPr lang="en-US" altLang="zh-CN" smtClean="0"/>
              <a:t>Linux </a:t>
            </a:r>
            <a:r>
              <a:rPr lang="zh-CN" altLang="en-US" smtClean="0"/>
              <a:t>文件系统的概念</a:t>
            </a:r>
          </a:p>
          <a:p>
            <a:pPr eaLnBrk="1" hangingPunct="1"/>
            <a:r>
              <a:rPr lang="zh-CN" altLang="en-US" smtClean="0"/>
              <a:t>学会挂装和卸装文件系统</a:t>
            </a:r>
          </a:p>
          <a:p>
            <a:pPr eaLnBrk="1" hangingPunct="1"/>
            <a:r>
              <a:rPr lang="zh-CN" altLang="en-US" smtClean="0"/>
              <a:t>学会使用各种移动存储介质</a:t>
            </a:r>
          </a:p>
          <a:p>
            <a:pPr eaLnBrk="1" hangingPunct="1"/>
            <a:r>
              <a:rPr lang="zh-CN" altLang="en-US" smtClean="0"/>
              <a:t>掌握</a:t>
            </a:r>
            <a:r>
              <a:rPr lang="en-US" altLang="zh-CN" smtClean="0"/>
              <a:t>ext2/ext3 </a:t>
            </a:r>
            <a:r>
              <a:rPr lang="zh-CN" altLang="en-US" smtClean="0"/>
              <a:t>文件系统的创建、管理、维护</a:t>
            </a:r>
          </a:p>
          <a:p>
            <a:pPr eaLnBrk="1" hangingPunct="1">
              <a:buFont typeface="Wingdings" pitchFamily="2" charset="2"/>
              <a:buNone/>
            </a:pPr>
            <a:endParaRPr lang="zh-CN" altLang="en-US" smtClean="0"/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CC8B645-3D00-4390-A80B-A886A73B120C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E2EC89D-8BBD-466E-B3D5-DD68DC10DBE9}" type="slidenum">
              <a:rPr lang="en-US" altLang="zh-CN" smtClean="0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16389" name="页脚占位符 7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mtClean="0"/>
              <a:t>创建文件系统</a:t>
            </a:r>
          </a:p>
        </p:txBody>
      </p:sp>
      <p:sp>
        <p:nvSpPr>
          <p:cNvPr id="4813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3000"/>
              </a:lnSpc>
            </a:pPr>
            <a:r>
              <a:rPr lang="zh-CN" altLang="en-GB" smtClean="0"/>
              <a:t>前端命令</a:t>
            </a:r>
            <a:r>
              <a:rPr lang="en-GB" altLang="zh-CN" smtClean="0"/>
              <a:t>mkfs</a:t>
            </a:r>
            <a:r>
              <a:rPr lang="zh-CN" altLang="en-GB" smtClean="0"/>
              <a:t>的格式</a:t>
            </a:r>
          </a:p>
          <a:p>
            <a:pPr lvl="1" eaLnBrk="1" hangingPunct="1">
              <a:lnSpc>
                <a:spcPct val="93000"/>
              </a:lnSpc>
              <a:buFont typeface="Wingdings" pitchFamily="2" charset="2"/>
              <a:buNone/>
            </a:pPr>
            <a:r>
              <a:rPr lang="en-GB" altLang="zh-CN" smtClean="0"/>
              <a:t># mkfs </a:t>
            </a:r>
            <a:r>
              <a:rPr lang="en-GB" altLang="zh-CN" smtClean="0">
                <a:latin typeface="Helvetica" pitchFamily="34" charset="0"/>
              </a:rPr>
              <a:t>-</a:t>
            </a:r>
            <a:r>
              <a:rPr lang="en-GB" altLang="zh-CN" smtClean="0"/>
              <a:t>t &lt;fstype&gt; </a:t>
            </a:r>
            <a:r>
              <a:rPr lang="en-GB" altLang="zh-CN" smtClean="0">
                <a:latin typeface="Helvetica" pitchFamily="34" charset="0"/>
              </a:rPr>
              <a:t>-</a:t>
            </a:r>
            <a:r>
              <a:rPr lang="en-GB" altLang="zh-CN" smtClean="0"/>
              <a:t>c  </a:t>
            </a:r>
            <a:r>
              <a:rPr lang="en-US" altLang="zh-CN" smtClean="0"/>
              <a:t>&lt;</a:t>
            </a:r>
            <a:r>
              <a:rPr lang="zh-CN" altLang="en-GB" smtClean="0"/>
              <a:t>分区设备名</a:t>
            </a:r>
            <a:r>
              <a:rPr lang="en-US" altLang="zh-CN" smtClean="0"/>
              <a:t>&gt;</a:t>
            </a:r>
            <a:endParaRPr lang="zh-CN" altLang="en-GB" smtClean="0"/>
          </a:p>
          <a:p>
            <a:pPr lvl="2" eaLnBrk="1" hangingPunct="1"/>
            <a:r>
              <a:rPr lang="en-GB" altLang="zh-CN" smtClean="0"/>
              <a:t>-t fstype：</a:t>
            </a:r>
            <a:r>
              <a:rPr lang="zh-CN" altLang="en-GB" smtClean="0"/>
              <a:t>指定文件系统类型</a:t>
            </a:r>
          </a:p>
          <a:p>
            <a:pPr lvl="2" eaLnBrk="1" hangingPunct="1"/>
            <a:r>
              <a:rPr lang="zh-CN" altLang="en-GB" smtClean="0"/>
              <a:t>-</a:t>
            </a:r>
            <a:r>
              <a:rPr lang="en-GB" altLang="zh-CN" smtClean="0"/>
              <a:t>c：</a:t>
            </a:r>
            <a:r>
              <a:rPr lang="zh-CN" altLang="en-GB" smtClean="0"/>
              <a:t>建立文件系统前先检测有无坏块</a:t>
            </a:r>
          </a:p>
          <a:p>
            <a:pPr eaLnBrk="1" hangingPunct="1">
              <a:lnSpc>
                <a:spcPct val="93000"/>
              </a:lnSpc>
            </a:pPr>
            <a:r>
              <a:rPr lang="zh-CN" altLang="en-GB" smtClean="0"/>
              <a:t>举例</a:t>
            </a:r>
          </a:p>
          <a:p>
            <a:pPr lvl="1" eaLnBrk="1" hangingPunct="1">
              <a:lnSpc>
                <a:spcPct val="93000"/>
              </a:lnSpc>
              <a:buFont typeface="Wingdings" pitchFamily="2" charset="2"/>
              <a:buNone/>
            </a:pPr>
            <a:r>
              <a:rPr lang="zh-CN" altLang="en-GB" smtClean="0">
                <a:solidFill>
                  <a:srgbClr val="28571F"/>
                </a:solidFill>
              </a:rPr>
              <a:t># </a:t>
            </a:r>
            <a:r>
              <a:rPr lang="en-GB" altLang="zh-CN" smtClean="0">
                <a:solidFill>
                  <a:srgbClr val="28571F"/>
                </a:solidFill>
              </a:rPr>
              <a:t>mkfs </a:t>
            </a:r>
            <a:r>
              <a:rPr lang="en-GB" altLang="zh-CN" smtClean="0">
                <a:solidFill>
                  <a:srgbClr val="28571F"/>
                </a:solidFill>
                <a:latin typeface="Helvetica" pitchFamily="34" charset="0"/>
              </a:rPr>
              <a:t>-</a:t>
            </a:r>
            <a:r>
              <a:rPr lang="en-GB" altLang="zh-CN" smtClean="0">
                <a:solidFill>
                  <a:srgbClr val="28571F"/>
                </a:solidFill>
              </a:rPr>
              <a:t>t ext3 </a:t>
            </a:r>
            <a:r>
              <a:rPr lang="en-GB" altLang="zh-CN" smtClean="0">
                <a:solidFill>
                  <a:srgbClr val="28571F"/>
                </a:solidFill>
                <a:latin typeface="Helvetica" pitchFamily="34" charset="0"/>
              </a:rPr>
              <a:t>-</a:t>
            </a:r>
            <a:r>
              <a:rPr lang="en-GB" altLang="zh-CN" smtClean="0">
                <a:solidFill>
                  <a:srgbClr val="28571F"/>
                </a:solidFill>
              </a:rPr>
              <a:t>c /dev/hda2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GB" altLang="zh-CN" smtClean="0">
                <a:solidFill>
                  <a:srgbClr val="28571F"/>
                </a:solidFill>
              </a:rPr>
              <a:t># mkfs </a:t>
            </a:r>
            <a:r>
              <a:rPr lang="en-GB" altLang="zh-CN" smtClean="0">
                <a:solidFill>
                  <a:srgbClr val="28571F"/>
                </a:solidFill>
                <a:latin typeface="Helvetica" pitchFamily="34" charset="0"/>
              </a:rPr>
              <a:t>-</a:t>
            </a:r>
            <a:r>
              <a:rPr lang="en-GB" altLang="zh-CN" smtClean="0">
                <a:solidFill>
                  <a:srgbClr val="28571F"/>
                </a:solidFill>
              </a:rPr>
              <a:t>t vfat /dev/hdb2</a:t>
            </a:r>
            <a:endParaRPr lang="en-US" altLang="zh-CN" smtClean="0">
              <a:solidFill>
                <a:srgbClr val="28571F"/>
              </a:solidFill>
            </a:endParaRPr>
          </a:p>
          <a:p>
            <a:pPr eaLnBrk="1" hangingPunct="1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48132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07433E-52BF-40EA-BB59-C31D211CA39C}" type="slidenum">
              <a:rPr lang="en-US" altLang="zh-CN" smtClean="0"/>
              <a:pPr>
                <a:defRPr/>
              </a:pPr>
              <a:t>30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mtClean="0"/>
              <a:t>检查文件系统</a:t>
            </a:r>
          </a:p>
        </p:txBody>
      </p:sp>
      <p:sp>
        <p:nvSpPr>
          <p:cNvPr id="4915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fsck</a:t>
            </a:r>
            <a:r>
              <a:rPr lang="zh-CN" altLang="en-US" smtClean="0"/>
              <a:t>是操作系统扫描文件系统内容检查内部一致性的工具。</a:t>
            </a:r>
            <a:endParaRPr lang="en-US" altLang="zh-CN" smtClean="0"/>
          </a:p>
          <a:p>
            <a:pPr eaLnBrk="1" hangingPunct="1"/>
            <a:r>
              <a:rPr lang="zh-CN" altLang="en-US" smtClean="0"/>
              <a:t>主要功能</a:t>
            </a:r>
          </a:p>
          <a:p>
            <a:pPr lvl="1" eaLnBrk="1" hangingPunct="1"/>
            <a:r>
              <a:rPr lang="zh-CN" altLang="en-US" smtClean="0"/>
              <a:t>检测并修正链接中断的目录</a:t>
            </a:r>
          </a:p>
          <a:p>
            <a:pPr lvl="1" eaLnBrk="1" hangingPunct="1"/>
            <a:r>
              <a:rPr lang="zh-CN" altLang="en-US" smtClean="0"/>
              <a:t>检测并修正错误时间标记</a:t>
            </a:r>
          </a:p>
          <a:p>
            <a:pPr lvl="1" eaLnBrk="1" hangingPunct="1"/>
            <a:r>
              <a:rPr lang="zh-CN" altLang="en-US" smtClean="0"/>
              <a:t>检测并修正指向错误磁盘区域的</a:t>
            </a:r>
            <a:r>
              <a:rPr lang="en-US" altLang="zh-CN" smtClean="0"/>
              <a:t>i-node</a:t>
            </a:r>
          </a:p>
          <a:p>
            <a:pPr eaLnBrk="1" hangingPunct="1"/>
            <a:r>
              <a:rPr lang="zh-CN" altLang="en-US" smtClean="0"/>
              <a:t>命令格式</a:t>
            </a:r>
            <a:endParaRPr lang="en-US" altLang="zh-CN" smtClean="0"/>
          </a:p>
          <a:p>
            <a:pPr lvl="1" eaLnBrk="1" hangingPunct="1"/>
            <a:r>
              <a:rPr lang="en-US" altLang="zh-CN" smtClean="0"/>
              <a:t>fsck [</a:t>
            </a:r>
            <a:r>
              <a:rPr lang="zh-CN" altLang="en-US" smtClean="0"/>
              <a:t>选项</a:t>
            </a:r>
            <a:r>
              <a:rPr lang="en-US" altLang="zh-CN" smtClean="0"/>
              <a:t>][-t </a:t>
            </a:r>
            <a:r>
              <a:rPr lang="zh-CN" altLang="en-US" smtClean="0"/>
              <a:t>文件系统类型</a:t>
            </a:r>
            <a:r>
              <a:rPr lang="en-US" altLang="zh-CN" smtClean="0"/>
              <a:t>] &lt;</a:t>
            </a:r>
            <a:r>
              <a:rPr lang="zh-CN" altLang="en-US" smtClean="0"/>
              <a:t>设备名</a:t>
            </a:r>
            <a:r>
              <a:rPr lang="en-US" altLang="zh-CN" smtClean="0"/>
              <a:t>&gt; [</a:t>
            </a:r>
            <a:r>
              <a:rPr lang="zh-CN" altLang="en-US" smtClean="0"/>
              <a:t>特定文件系统的附加选项</a:t>
            </a:r>
            <a:r>
              <a:rPr lang="en-US" altLang="zh-CN" smtClean="0"/>
              <a:t>]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49156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95F080-FD2D-4BD1-A10D-7E44A673B035}" type="slidenum">
              <a:rPr lang="en-US" altLang="zh-CN" smtClean="0"/>
              <a:pPr>
                <a:defRPr/>
              </a:pPr>
              <a:t>31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mtClean="0"/>
              <a:t>检查文件系统（续）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dirty="0" err="1" smtClean="0"/>
              <a:t>fsck</a:t>
            </a:r>
            <a:r>
              <a:rPr lang="zh-CN" altLang="en-US" dirty="0" smtClean="0"/>
              <a:t>举例</a:t>
            </a:r>
            <a:endParaRPr lang="en-US" altLang="zh-CN" dirty="0" smtClean="0"/>
          </a:p>
          <a:p>
            <a:pPr lvl="1" eaLnBrk="1" hangingPunct="1">
              <a:defRPr/>
            </a:pPr>
            <a:r>
              <a:rPr lang="zh-CN" altLang="en-US" dirty="0" smtClean="0"/>
              <a:t>检查文件系统，对所有问题回答“</a:t>
            </a:r>
            <a:r>
              <a:rPr lang="en-US" altLang="zh-CN" dirty="0" smtClean="0"/>
              <a:t>yes”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# </a:t>
            </a:r>
            <a:r>
              <a:rPr lang="en-US" altLang="zh-CN" dirty="0" err="1" smtClean="0">
                <a:solidFill>
                  <a:schemeClr val="accent6">
                    <a:lumMod val="75000"/>
                  </a:schemeClr>
                </a:solidFill>
              </a:rPr>
              <a:t>fsck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 -t ext3 /dev/sdb2</a:t>
            </a:r>
          </a:p>
          <a:p>
            <a:pPr lvl="1" eaLnBrk="1" hangingPunct="1">
              <a:defRPr/>
            </a:pPr>
            <a:r>
              <a:rPr lang="zh-CN" altLang="en-US" dirty="0" smtClean="0"/>
              <a:t>自动检查并修复文件系统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#  e2fsck  -p  /dev/sda5 </a:t>
            </a:r>
          </a:p>
          <a:p>
            <a:pPr lvl="1" eaLnBrk="1" hangingPunct="1">
              <a:defRPr/>
            </a:pPr>
            <a:r>
              <a:rPr lang="zh-CN" altLang="en-US" dirty="0" smtClean="0"/>
              <a:t>强制进行文件系统检查，标识损坏区块，对所有问题回答“</a:t>
            </a:r>
            <a:r>
              <a:rPr lang="en-US" altLang="zh-CN" dirty="0" smtClean="0"/>
              <a:t>yes”</a:t>
            </a:r>
          </a:p>
          <a:p>
            <a:pPr lvl="1" eaLnBrk="1" hangingPunct="1">
              <a:buFont typeface="Wingdings" pitchFamily="2" charset="2"/>
              <a:buNone/>
              <a:defRPr/>
            </a:pP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#  fsck.ext3  -f  -y  /dev/hda2</a:t>
            </a:r>
            <a:endParaRPr lang="zh-CN" alt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50180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6045AD-C77A-4F73-93BB-05CFDF2B2EAC}" type="slidenum">
              <a:rPr lang="en-US" altLang="zh-CN" smtClean="0"/>
              <a:pPr>
                <a:defRPr/>
              </a:pPr>
              <a:t>32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mtClean="0"/>
              <a:t>检查文件系统注意事项</a:t>
            </a:r>
          </a:p>
        </p:txBody>
      </p:sp>
      <p:sp>
        <p:nvSpPr>
          <p:cNvPr id="5120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一般情况下，无需用户手动执行</a:t>
            </a:r>
            <a:r>
              <a:rPr lang="en-US" altLang="zh-CN" smtClean="0"/>
              <a:t>fsck</a:t>
            </a:r>
            <a:r>
              <a:rPr lang="zh-CN" altLang="en-US" smtClean="0"/>
              <a:t>命令。</a:t>
            </a:r>
          </a:p>
          <a:p>
            <a:pPr eaLnBrk="1" hangingPunct="1"/>
            <a:r>
              <a:rPr lang="zh-CN" altLang="en-US" smtClean="0"/>
              <a:t>在系统启动过程中， 一旦系统检测到了不一致就会自动运行</a:t>
            </a:r>
            <a:r>
              <a:rPr lang="en-US" altLang="zh-CN" smtClean="0"/>
              <a:t>fsck</a:t>
            </a:r>
            <a:r>
              <a:rPr lang="zh-CN" altLang="en-US" smtClean="0"/>
              <a:t>命令。</a:t>
            </a:r>
          </a:p>
          <a:p>
            <a:pPr eaLnBrk="1" hangingPunct="1"/>
            <a:r>
              <a:rPr lang="zh-CN" altLang="en-US" smtClean="0"/>
              <a:t>手动执行</a:t>
            </a:r>
            <a:r>
              <a:rPr lang="en-US" altLang="zh-CN" smtClean="0"/>
              <a:t>fsck</a:t>
            </a:r>
            <a:r>
              <a:rPr lang="zh-CN" altLang="en-US" smtClean="0"/>
              <a:t>命令，应该在单用户模式且文件系统被卸装的情况下进行。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51204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39EFBEC-9140-46BE-AABD-EA30AAC70217}" type="slidenum">
              <a:rPr lang="en-US" altLang="zh-CN" smtClean="0"/>
              <a:pPr>
                <a:defRPr/>
              </a:pPr>
              <a:t>33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mtClean="0"/>
              <a:t>显示和调整文件系统属性</a:t>
            </a:r>
          </a:p>
        </p:txBody>
      </p:sp>
      <p:sp>
        <p:nvSpPr>
          <p:cNvPr id="5222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smtClean="0"/>
              <a:t>显示文件系统属性参数</a:t>
            </a:r>
          </a:p>
          <a:p>
            <a:pPr lvl="1" eaLnBrk="1" hangingPunct="1"/>
            <a:r>
              <a:rPr lang="en-US" altLang="zh-CN" smtClean="0"/>
              <a:t>tune2fs -l  &lt;device&gt; </a:t>
            </a:r>
          </a:p>
          <a:p>
            <a:pPr lvl="1" eaLnBrk="1" hangingPunct="1"/>
            <a:r>
              <a:rPr lang="en-US" altLang="zh-CN" smtClean="0"/>
              <a:t>dumpe2fs -h &lt;device&gt; </a:t>
            </a:r>
          </a:p>
          <a:p>
            <a:pPr eaLnBrk="1" hangingPunct="1"/>
            <a:r>
              <a:rPr lang="zh-CN" altLang="en-US" smtClean="0"/>
              <a:t>可调整的文件系统属性参数 </a:t>
            </a:r>
          </a:p>
          <a:p>
            <a:pPr lvl="1" eaLnBrk="1" hangingPunct="1"/>
            <a:r>
              <a:rPr lang="zh-CN" altLang="en-US" smtClean="0"/>
              <a:t>保留块 </a:t>
            </a:r>
          </a:p>
          <a:p>
            <a:pPr lvl="1" eaLnBrk="1" hangingPunct="1"/>
            <a:r>
              <a:rPr lang="zh-CN" altLang="en-US" smtClean="0"/>
              <a:t>默认挂载选项 </a:t>
            </a:r>
          </a:p>
          <a:p>
            <a:pPr lvl="1" eaLnBrk="1" hangingPunct="1"/>
            <a:r>
              <a:rPr lang="en-US" altLang="zh-CN" smtClean="0"/>
              <a:t>fsck </a:t>
            </a:r>
            <a:r>
              <a:rPr lang="zh-CN" altLang="en-US" smtClean="0"/>
              <a:t>频率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52228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A96AEA-D5F1-4DD6-A4BF-2E5A783427E4}" type="slidenum">
              <a:rPr lang="en-US" altLang="zh-CN" smtClean="0"/>
              <a:pPr>
                <a:defRPr/>
              </a:pPr>
              <a:t>34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 smtClean="0"/>
              <a:t>文件系统的概念</a:t>
            </a:r>
            <a:endParaRPr lang="zh-CN" altLang="en-US" dirty="0"/>
          </a:p>
        </p:txBody>
      </p:sp>
      <p:sp>
        <p:nvSpPr>
          <p:cNvPr id="17410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8C40DAD-E20B-41EC-B788-3EAE527B1E0B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DDD8004-3F0B-45C2-9290-2FFA75F072CF}" type="slidenum">
              <a:rPr lang="en-US" altLang="zh-CN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17413" name="页脚占位符 5"/>
          <p:cNvSpPr>
            <a:spLocks noGrp="1"/>
          </p:cNvSpPr>
          <p:nvPr>
            <p:ph type="ftr" sz="quarter" idx="4294967295"/>
          </p:nvPr>
        </p:nvSpPr>
        <p:spPr bwMode="auto">
          <a:xfrm>
            <a:off x="2411413" y="6248400"/>
            <a:ext cx="5329237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zh-CN" altLang="en-US" smtClean="0"/>
              <a:t>文件系统（</a:t>
            </a:r>
            <a:r>
              <a:rPr lang="en-US" altLang="zh-CN" smtClean="0"/>
              <a:t>File System</a:t>
            </a:r>
            <a:r>
              <a:rPr lang="zh-CN" altLang="en-US" smtClean="0"/>
              <a:t>）</a:t>
            </a:r>
            <a:r>
              <a:rPr lang="en-US" altLang="zh-CN" smtClean="0"/>
              <a:t/>
            </a:r>
            <a:br>
              <a:rPr lang="en-US" altLang="zh-CN" smtClean="0"/>
            </a:br>
            <a:r>
              <a:rPr lang="zh-CN" altLang="en-US" smtClean="0"/>
              <a:t>的各种定义</a:t>
            </a:r>
          </a:p>
        </p:txBody>
      </p:sp>
      <p:sp>
        <p:nvSpPr>
          <p:cNvPr id="1843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sz="2400" smtClean="0"/>
              <a:t>文件系统是包括在一个磁盘（硬盘、光盘及其它存储设备）上的目录结构；一个磁盘设备可以包含一个或多个文件系统。</a:t>
            </a:r>
          </a:p>
          <a:p>
            <a:pPr eaLnBrk="1" hangingPunct="1"/>
            <a:r>
              <a:rPr lang="zh-CN" altLang="en-US" sz="2400" smtClean="0"/>
              <a:t>文件系统是在一个磁盘（硬盘、光盘及其它存储设备）上组织文件的方法。</a:t>
            </a:r>
          </a:p>
          <a:p>
            <a:pPr eaLnBrk="1" hangingPunct="1"/>
            <a:r>
              <a:rPr lang="zh-CN" altLang="en-US" sz="2400" smtClean="0"/>
              <a:t>文件系统是文件的数据结构或组织方法。</a:t>
            </a:r>
          </a:p>
          <a:p>
            <a:pPr eaLnBrk="1" hangingPunct="1"/>
            <a:r>
              <a:rPr lang="zh-CN" altLang="en-US" sz="2400" smtClean="0"/>
              <a:t>文件系统是基于被划分的存储设备上的一种文件的命名、存储、组织及读取的方法。</a:t>
            </a:r>
          </a:p>
          <a:p>
            <a:pPr eaLnBrk="1" hangingPunct="1"/>
            <a:r>
              <a:rPr lang="zh-CN" altLang="en-US" sz="2400" smtClean="0"/>
              <a:t>一个文件系统是有组织存储文件或数据的方法，目的是易于查询和存取。文件系统是基于一个存储设备，比如硬盘或光盘，并且包含文件文件物理位置的维护。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18436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81C02FA-20D7-440D-ABCE-ECC71586F574}" type="slidenum">
              <a:rPr lang="en-US" altLang="zh-CN" smtClean="0"/>
              <a:pPr>
                <a:defRPr/>
              </a:pPr>
              <a:t>5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zh-CN" smtClean="0"/>
              <a:t>Linux</a:t>
            </a:r>
            <a:r>
              <a:rPr lang="zh-CN" altLang="en-US" smtClean="0"/>
              <a:t>的文件系统结构</a:t>
            </a:r>
          </a:p>
        </p:txBody>
      </p:sp>
      <p:sp>
        <p:nvSpPr>
          <p:cNvPr id="19458" name="内容占位符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0053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800" smtClean="0"/>
              <a:t>Linux</a:t>
            </a:r>
            <a:r>
              <a:rPr lang="zh-CN" altLang="en-US" sz="2800" smtClean="0"/>
              <a:t>下的所有文件和目录以一个树状的结构组织构成了 </a:t>
            </a:r>
            <a:r>
              <a:rPr lang="en-US" altLang="zh-CN" sz="2800" smtClean="0"/>
              <a:t>Linux </a:t>
            </a:r>
            <a:r>
              <a:rPr lang="zh-CN" altLang="en-US" sz="2800" smtClean="0"/>
              <a:t>中的文件系统。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 smtClean="0"/>
              <a:t>Linux</a:t>
            </a:r>
            <a:r>
              <a:rPr lang="zh-CN" altLang="en-US" sz="2400" smtClean="0"/>
              <a:t>文件系统标准（</a:t>
            </a:r>
            <a:r>
              <a:rPr lang="en-US" altLang="zh-CN" sz="2400" smtClean="0"/>
              <a:t>Linux File System Standard</a:t>
            </a:r>
            <a:r>
              <a:rPr lang="zh-CN" altLang="en-US" sz="2400" smtClean="0"/>
              <a:t>，</a:t>
            </a:r>
            <a:r>
              <a:rPr lang="en-US" altLang="zh-CN" sz="2400" smtClean="0"/>
              <a:t>FSSTND</a:t>
            </a:r>
            <a:r>
              <a:rPr lang="zh-CN" altLang="en-US" sz="2400" smtClean="0"/>
              <a:t>） 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sz="2400" smtClean="0"/>
              <a:t>文件系统层次结构标准（</a:t>
            </a:r>
            <a:r>
              <a:rPr lang="en-US" altLang="zh-CN" sz="2400" smtClean="0"/>
              <a:t>File System Hierarchy Standard</a:t>
            </a:r>
            <a:r>
              <a:rPr lang="zh-CN" altLang="en-US" sz="2400" smtClean="0"/>
              <a:t>，</a:t>
            </a:r>
            <a:r>
              <a:rPr lang="en-US" altLang="zh-CN" sz="2400" smtClean="0"/>
              <a:t>FHS</a:t>
            </a:r>
            <a:r>
              <a:rPr lang="zh-CN" altLang="en-US" sz="2400" smtClean="0"/>
              <a:t>） 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19460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DFF8BB7-2B03-4D7F-8940-3DE0DC2ACFE9}" type="slidenum">
              <a:rPr lang="en-US" altLang="zh-CN" smtClean="0"/>
              <a:pPr>
                <a:defRPr/>
              </a:pPr>
              <a:t>6</a:t>
            </a:fld>
            <a:endParaRPr lang="en-US" altLang="zh-CN" dirty="0"/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611188" y="3429000"/>
            <a:ext cx="8061325" cy="2708275"/>
            <a:chOff x="340" y="2478"/>
            <a:chExt cx="5078" cy="1706"/>
          </a:xfrm>
        </p:grpSpPr>
        <p:sp>
          <p:nvSpPr>
            <p:cNvPr id="19463" name="Text Box 7"/>
            <p:cNvSpPr txBox="1">
              <a:spLocks noChangeArrowheads="1"/>
            </p:cNvSpPr>
            <p:nvPr/>
          </p:nvSpPr>
          <p:spPr bwMode="auto">
            <a:xfrm>
              <a:off x="2154" y="2523"/>
              <a:ext cx="124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400" b="1">
                  <a:solidFill>
                    <a:srgbClr val="0033CC"/>
                  </a:solidFill>
                  <a:latin typeface="Tahoma" pitchFamily="34" charset="0"/>
                </a:rPr>
                <a:t>/</a:t>
              </a:r>
              <a:r>
                <a:rPr kumimoji="1" lang="zh-CN" altLang="en-US" sz="2000" b="1">
                  <a:latin typeface="Tahoma" pitchFamily="34" charset="0"/>
                </a:rPr>
                <a:t>（根目录）</a:t>
              </a:r>
            </a:p>
          </p:txBody>
        </p:sp>
        <p:sp>
          <p:nvSpPr>
            <p:cNvPr id="19464" name="Line 8"/>
            <p:cNvSpPr>
              <a:spLocks noChangeShapeType="1"/>
            </p:cNvSpPr>
            <p:nvPr/>
          </p:nvSpPr>
          <p:spPr bwMode="auto">
            <a:xfrm>
              <a:off x="762" y="3003"/>
              <a:ext cx="37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65" name="Line 9"/>
            <p:cNvSpPr>
              <a:spLocks noChangeShapeType="1"/>
            </p:cNvSpPr>
            <p:nvPr/>
          </p:nvSpPr>
          <p:spPr bwMode="auto">
            <a:xfrm>
              <a:off x="2250" y="2811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66" name="Line 10"/>
            <p:cNvSpPr>
              <a:spLocks noChangeShapeType="1"/>
            </p:cNvSpPr>
            <p:nvPr/>
          </p:nvSpPr>
          <p:spPr bwMode="auto">
            <a:xfrm>
              <a:off x="762" y="3003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67" name="Line 11"/>
            <p:cNvSpPr>
              <a:spLocks noChangeShapeType="1"/>
            </p:cNvSpPr>
            <p:nvPr/>
          </p:nvSpPr>
          <p:spPr bwMode="auto">
            <a:xfrm>
              <a:off x="1242" y="3003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68" name="Line 12"/>
            <p:cNvSpPr>
              <a:spLocks noChangeShapeType="1"/>
            </p:cNvSpPr>
            <p:nvPr/>
          </p:nvSpPr>
          <p:spPr bwMode="auto">
            <a:xfrm>
              <a:off x="1770" y="3003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69" name="Line 13"/>
            <p:cNvSpPr>
              <a:spLocks noChangeShapeType="1"/>
            </p:cNvSpPr>
            <p:nvPr/>
          </p:nvSpPr>
          <p:spPr bwMode="auto">
            <a:xfrm>
              <a:off x="2250" y="3003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0" name="Line 14"/>
            <p:cNvSpPr>
              <a:spLocks noChangeShapeType="1"/>
            </p:cNvSpPr>
            <p:nvPr/>
          </p:nvSpPr>
          <p:spPr bwMode="auto">
            <a:xfrm>
              <a:off x="2778" y="3003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1" name="Line 15"/>
            <p:cNvSpPr>
              <a:spLocks noChangeShapeType="1"/>
            </p:cNvSpPr>
            <p:nvPr/>
          </p:nvSpPr>
          <p:spPr bwMode="auto">
            <a:xfrm>
              <a:off x="3306" y="3003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2" name="Line 16"/>
            <p:cNvSpPr>
              <a:spLocks noChangeShapeType="1"/>
            </p:cNvSpPr>
            <p:nvPr/>
          </p:nvSpPr>
          <p:spPr bwMode="auto">
            <a:xfrm>
              <a:off x="3882" y="3003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3" name="Line 17"/>
            <p:cNvSpPr>
              <a:spLocks noChangeShapeType="1"/>
            </p:cNvSpPr>
            <p:nvPr/>
          </p:nvSpPr>
          <p:spPr bwMode="auto">
            <a:xfrm>
              <a:off x="4506" y="3003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4" name="Text Box 18"/>
            <p:cNvSpPr txBox="1">
              <a:spLocks noChangeArrowheads="1"/>
            </p:cNvSpPr>
            <p:nvPr/>
          </p:nvSpPr>
          <p:spPr bwMode="auto">
            <a:xfrm>
              <a:off x="474" y="3160"/>
              <a:ext cx="494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kumimoji="1" lang="en-US" altLang="zh-CN" sz="2000" b="1">
                  <a:solidFill>
                    <a:srgbClr val="0033CC"/>
                  </a:solidFill>
                  <a:latin typeface="Lucida Console" pitchFamily="49" charset="0"/>
                </a:rPr>
                <a:t>/bin  /sbin /usr /etc  /root /home /lib  . . .</a:t>
              </a:r>
            </a:p>
          </p:txBody>
        </p:sp>
        <p:sp>
          <p:nvSpPr>
            <p:cNvPr id="19475" name="Line 19"/>
            <p:cNvSpPr>
              <a:spLocks noChangeShapeType="1"/>
            </p:cNvSpPr>
            <p:nvPr/>
          </p:nvSpPr>
          <p:spPr bwMode="auto">
            <a:xfrm>
              <a:off x="1290" y="3579"/>
              <a:ext cx="100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6" name="Line 20"/>
            <p:cNvSpPr>
              <a:spLocks noChangeShapeType="1"/>
            </p:cNvSpPr>
            <p:nvPr/>
          </p:nvSpPr>
          <p:spPr bwMode="auto">
            <a:xfrm>
              <a:off x="1770" y="3387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7" name="Line 21"/>
            <p:cNvSpPr>
              <a:spLocks noChangeShapeType="1"/>
            </p:cNvSpPr>
            <p:nvPr/>
          </p:nvSpPr>
          <p:spPr bwMode="auto">
            <a:xfrm>
              <a:off x="1290" y="3579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8" name="Line 22"/>
            <p:cNvSpPr>
              <a:spLocks noChangeShapeType="1"/>
            </p:cNvSpPr>
            <p:nvPr/>
          </p:nvSpPr>
          <p:spPr bwMode="auto">
            <a:xfrm>
              <a:off x="1770" y="3579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79" name="Line 23"/>
            <p:cNvSpPr>
              <a:spLocks noChangeShapeType="1"/>
            </p:cNvSpPr>
            <p:nvPr/>
          </p:nvSpPr>
          <p:spPr bwMode="auto">
            <a:xfrm>
              <a:off x="2298" y="3579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80" name="Rectangle 24"/>
            <p:cNvSpPr>
              <a:spLocks noChangeArrowheads="1"/>
            </p:cNvSpPr>
            <p:nvPr/>
          </p:nvSpPr>
          <p:spPr bwMode="auto">
            <a:xfrm>
              <a:off x="1098" y="3819"/>
              <a:ext cx="15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kumimoji="1" lang="en-US" altLang="zh-CN" sz="2000" b="1">
                  <a:solidFill>
                    <a:srgbClr val="0033CC"/>
                  </a:solidFill>
                  <a:latin typeface="Lucida Console" pitchFamily="49" charset="0"/>
                </a:rPr>
                <a:t>. . . . . . .</a:t>
              </a:r>
            </a:p>
          </p:txBody>
        </p:sp>
        <p:sp>
          <p:nvSpPr>
            <p:cNvPr id="19481" name="Line 25"/>
            <p:cNvSpPr>
              <a:spLocks noChangeShapeType="1"/>
            </p:cNvSpPr>
            <p:nvPr/>
          </p:nvSpPr>
          <p:spPr bwMode="auto">
            <a:xfrm>
              <a:off x="3402" y="3627"/>
              <a:ext cx="100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82" name="Line 26"/>
            <p:cNvSpPr>
              <a:spLocks noChangeShapeType="1"/>
            </p:cNvSpPr>
            <p:nvPr/>
          </p:nvSpPr>
          <p:spPr bwMode="auto">
            <a:xfrm>
              <a:off x="3882" y="3435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83" name="Line 27"/>
            <p:cNvSpPr>
              <a:spLocks noChangeShapeType="1"/>
            </p:cNvSpPr>
            <p:nvPr/>
          </p:nvSpPr>
          <p:spPr bwMode="auto">
            <a:xfrm>
              <a:off x="3402" y="3627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84" name="Line 28"/>
            <p:cNvSpPr>
              <a:spLocks noChangeShapeType="1"/>
            </p:cNvSpPr>
            <p:nvPr/>
          </p:nvSpPr>
          <p:spPr bwMode="auto">
            <a:xfrm>
              <a:off x="3882" y="3627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85" name="Line 29"/>
            <p:cNvSpPr>
              <a:spLocks noChangeShapeType="1"/>
            </p:cNvSpPr>
            <p:nvPr/>
          </p:nvSpPr>
          <p:spPr bwMode="auto">
            <a:xfrm>
              <a:off x="4410" y="3627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9486" name="Rectangle 30"/>
            <p:cNvSpPr>
              <a:spLocks noChangeArrowheads="1"/>
            </p:cNvSpPr>
            <p:nvPr/>
          </p:nvSpPr>
          <p:spPr bwMode="auto">
            <a:xfrm>
              <a:off x="3210" y="3867"/>
              <a:ext cx="15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kumimoji="1" lang="en-US" altLang="zh-CN" sz="2000" b="1">
                  <a:solidFill>
                    <a:srgbClr val="0033CC"/>
                  </a:solidFill>
                  <a:latin typeface="Lucida Console" pitchFamily="49" charset="0"/>
                </a:rPr>
                <a:t>. . . . . . .</a:t>
              </a:r>
            </a:p>
          </p:txBody>
        </p:sp>
        <p:sp>
          <p:nvSpPr>
            <p:cNvPr id="19487" name="Rectangle 31"/>
            <p:cNvSpPr>
              <a:spLocks noChangeArrowheads="1"/>
            </p:cNvSpPr>
            <p:nvPr/>
          </p:nvSpPr>
          <p:spPr bwMode="auto">
            <a:xfrm>
              <a:off x="340" y="2478"/>
              <a:ext cx="5035" cy="1706"/>
            </a:xfrm>
            <a:prstGeom prst="rect">
              <a:avLst/>
            </a:prstGeom>
            <a:noFill/>
            <a:ln w="19050">
              <a:solidFill>
                <a:schemeClr val="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zh-CN" smtClean="0"/>
              <a:t>Linux</a:t>
            </a:r>
            <a:r>
              <a:rPr lang="zh-CN" altLang="en-US" smtClean="0"/>
              <a:t>支持多种文件系统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zh-CN" dirty="0" smtClean="0"/>
              <a:t>Linux</a:t>
            </a:r>
            <a:r>
              <a:rPr lang="zh-CN" altLang="en-US" dirty="0" smtClean="0"/>
              <a:t>的内核采用了称之为</a:t>
            </a:r>
            <a:r>
              <a:rPr lang="zh-CN" altLang="en-US" dirty="0" smtClean="0">
                <a:solidFill>
                  <a:schemeClr val="accent6">
                    <a:lumMod val="75000"/>
                  </a:schemeClr>
                </a:solidFill>
              </a:rPr>
              <a:t>虚拟文件系统（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Virtual File System</a:t>
            </a:r>
            <a:r>
              <a:rPr lang="zh-CN" altLang="en-US" dirty="0" smtClean="0">
                <a:solidFill>
                  <a:schemeClr val="accent6">
                    <a:lumMod val="75000"/>
                  </a:schemeClr>
                </a:solidFill>
              </a:rPr>
              <a:t>，</a:t>
            </a:r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</a:rPr>
              <a:t>VFS</a:t>
            </a:r>
            <a:r>
              <a:rPr lang="zh-CN" altLang="en-US" dirty="0" smtClean="0">
                <a:solidFill>
                  <a:schemeClr val="accent6">
                    <a:lumMod val="75000"/>
                  </a:schemeClr>
                </a:solidFill>
              </a:rPr>
              <a:t>）</a:t>
            </a:r>
            <a:r>
              <a:rPr lang="zh-CN" altLang="en-US" dirty="0" smtClean="0"/>
              <a:t>的技术，因此 </a:t>
            </a:r>
            <a:r>
              <a:rPr lang="en-US" altLang="zh-CN" dirty="0" smtClean="0"/>
              <a:t>Linux </a:t>
            </a:r>
            <a:r>
              <a:rPr lang="zh-CN" altLang="en-US" dirty="0" smtClean="0"/>
              <a:t>可以支持多种不同的文件系统类型。</a:t>
            </a:r>
            <a:endParaRPr lang="en-US" altLang="zh-CN" dirty="0" smtClean="0"/>
          </a:p>
          <a:p>
            <a:pPr eaLnBrk="1" hangingPunct="1">
              <a:defRPr/>
            </a:pPr>
            <a:r>
              <a:rPr lang="en-US" altLang="zh-CN" dirty="0" smtClean="0"/>
              <a:t>Linux</a:t>
            </a:r>
            <a:r>
              <a:rPr lang="zh-CN" altLang="en-US" dirty="0" smtClean="0"/>
              <a:t>可支持的文件系统</a:t>
            </a:r>
            <a:endParaRPr lang="en-US" altLang="zh-CN" dirty="0" smtClean="0"/>
          </a:p>
          <a:p>
            <a:pPr lvl="1" eaLnBrk="1" hangingPunct="1">
              <a:defRPr/>
            </a:pPr>
            <a:r>
              <a:rPr lang="en-US" altLang="zh-CN" dirty="0" smtClean="0"/>
              <a:t>Linux</a:t>
            </a:r>
            <a:r>
              <a:rPr lang="zh-CN" altLang="en-US" dirty="0" smtClean="0"/>
              <a:t>目前几乎支持所有的</a:t>
            </a:r>
            <a:r>
              <a:rPr lang="en-US" altLang="zh-CN" dirty="0" smtClean="0"/>
              <a:t>UNIX</a:t>
            </a:r>
            <a:r>
              <a:rPr lang="zh-CN" altLang="en-US" dirty="0" smtClean="0"/>
              <a:t>类的文件系统，如 </a:t>
            </a:r>
            <a:r>
              <a:rPr lang="en-US" altLang="zh-CN" dirty="0" smtClean="0"/>
              <a:t>HFS</a:t>
            </a:r>
            <a:r>
              <a:rPr lang="zh-CN" altLang="en-US" dirty="0" smtClean="0"/>
              <a:t>、</a:t>
            </a:r>
            <a:r>
              <a:rPr lang="en-US" altLang="zh-CN" dirty="0" smtClean="0"/>
              <a:t>XFS</a:t>
            </a:r>
            <a:r>
              <a:rPr lang="zh-CN" altLang="en-US" dirty="0" smtClean="0"/>
              <a:t>、</a:t>
            </a:r>
            <a:r>
              <a:rPr lang="en-US" altLang="zh-CN" dirty="0" smtClean="0"/>
              <a:t>JFS</a:t>
            </a:r>
            <a:r>
              <a:rPr lang="zh-CN" altLang="en-US" dirty="0" smtClean="0"/>
              <a:t>、</a:t>
            </a:r>
            <a:r>
              <a:rPr lang="en-US" altLang="zh-CN" dirty="0" err="1" smtClean="0"/>
              <a:t>Minix</a:t>
            </a:r>
            <a:r>
              <a:rPr lang="en-US" altLang="zh-CN" dirty="0" smtClean="0"/>
              <a:t> FS </a:t>
            </a:r>
            <a:r>
              <a:rPr lang="zh-CN" altLang="en-US" dirty="0" smtClean="0"/>
              <a:t>及 </a:t>
            </a:r>
            <a:r>
              <a:rPr lang="en-US" altLang="zh-CN" dirty="0" smtClean="0"/>
              <a:t>UFS </a:t>
            </a:r>
            <a:r>
              <a:rPr lang="zh-CN" altLang="en-US" dirty="0" smtClean="0"/>
              <a:t>等</a:t>
            </a:r>
          </a:p>
          <a:p>
            <a:pPr lvl="1" eaLnBrk="1" hangingPunct="1">
              <a:defRPr/>
            </a:pPr>
            <a:r>
              <a:rPr lang="en-US" altLang="zh-CN" dirty="0" smtClean="0"/>
              <a:t>Linux </a:t>
            </a:r>
            <a:r>
              <a:rPr lang="zh-CN" altLang="en-US" dirty="0" smtClean="0"/>
              <a:t>支持 </a:t>
            </a:r>
            <a:r>
              <a:rPr lang="en-US" altLang="zh-CN" dirty="0" smtClean="0"/>
              <a:t>NFS </a:t>
            </a:r>
            <a:r>
              <a:rPr lang="zh-CN" altLang="en-US" dirty="0" smtClean="0"/>
              <a:t>文件系统</a:t>
            </a:r>
          </a:p>
          <a:p>
            <a:pPr lvl="1" eaLnBrk="1" hangingPunct="1">
              <a:defRPr/>
            </a:pPr>
            <a:r>
              <a:rPr lang="en-US" altLang="zh-CN" dirty="0" smtClean="0"/>
              <a:t>Linux </a:t>
            </a:r>
            <a:r>
              <a:rPr lang="zh-CN" altLang="en-US" dirty="0" smtClean="0"/>
              <a:t>也支持 </a:t>
            </a:r>
            <a:r>
              <a:rPr lang="en-US" altLang="zh-CN" dirty="0" smtClean="0"/>
              <a:t>NTFS </a:t>
            </a:r>
            <a:r>
              <a:rPr lang="zh-CN" altLang="en-US" dirty="0" smtClean="0"/>
              <a:t>和 </a:t>
            </a:r>
            <a:r>
              <a:rPr lang="en-US" altLang="zh-CN" dirty="0" err="1" smtClean="0"/>
              <a:t>vfat</a:t>
            </a:r>
            <a:r>
              <a:rPr lang="zh-CN" altLang="en-US" dirty="0" smtClean="0"/>
              <a:t>（</a:t>
            </a:r>
            <a:r>
              <a:rPr lang="en-US" altLang="zh-CN" dirty="0" smtClean="0"/>
              <a:t>FAT32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20484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4A32690-27FB-415D-9A4F-6CE2CFD5608F}" type="slidenum">
              <a:rPr lang="en-US" altLang="zh-CN" smtClean="0"/>
              <a:pPr>
                <a:defRPr/>
              </a:pPr>
              <a:t>7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US" altLang="zh-CN" smtClean="0"/>
              <a:t>Linux</a:t>
            </a:r>
            <a:r>
              <a:rPr lang="zh-CN" altLang="en-US" smtClean="0"/>
              <a:t>支持的日志文件系统 </a:t>
            </a:r>
          </a:p>
        </p:txBody>
      </p:sp>
      <p:sp>
        <p:nvSpPr>
          <p:cNvPr id="2150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800" smtClean="0"/>
              <a:t>Linux </a:t>
            </a:r>
            <a:r>
              <a:rPr lang="zh-CN" altLang="en-US" sz="2800" smtClean="0"/>
              <a:t>支持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 smtClean="0"/>
              <a:t>ext3/ext4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 smtClean="0"/>
              <a:t>JFS</a:t>
            </a:r>
            <a:r>
              <a:rPr lang="zh-CN" altLang="en-US" sz="2400" smtClean="0"/>
              <a:t>（</a:t>
            </a:r>
            <a:r>
              <a:rPr lang="en-US" altLang="zh-CN" sz="2400" smtClean="0"/>
              <a:t>IBM</a:t>
            </a:r>
            <a:r>
              <a:rPr lang="zh-CN" altLang="en-US" sz="2400" smtClean="0"/>
              <a:t>）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 smtClean="0"/>
              <a:t>XFS</a:t>
            </a:r>
            <a:r>
              <a:rPr lang="zh-CN" altLang="en-US" sz="2400" smtClean="0"/>
              <a:t>（ </a:t>
            </a:r>
            <a:r>
              <a:rPr lang="en-US" altLang="zh-CN" sz="2400" smtClean="0"/>
              <a:t>SGI </a:t>
            </a:r>
            <a:r>
              <a:rPr lang="zh-CN" altLang="en-US" sz="2400" smtClean="0"/>
              <a:t>）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400" smtClean="0"/>
              <a:t>Reiserfs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2800" smtClean="0"/>
              <a:t>日志文件系统的优点 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sz="2400" smtClean="0"/>
              <a:t>提高了文件的存储安全性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sz="2400" smtClean="0"/>
              <a:t>降低了文件被破坏的机率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sz="2400" smtClean="0"/>
              <a:t>缩短了对磁盘的扫描时间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sz="2400" smtClean="0"/>
              <a:t>减少了磁盘整体扫描次数</a:t>
            </a:r>
          </a:p>
          <a:p>
            <a:pPr eaLnBrk="1" hangingPunct="1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21508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4A5A9B8-16D6-412F-9B03-EC7813FF37D3}" type="slidenum">
              <a:rPr lang="en-US" altLang="zh-CN" smtClean="0"/>
              <a:pPr>
                <a:defRPr/>
              </a:pPr>
              <a:t>8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/>
          <a:lstStyle/>
          <a:p>
            <a:pPr eaLnBrk="1" hangingPunct="1"/>
            <a:r>
              <a:rPr lang="en-GB" altLang="zh-CN" sz="4400" smtClean="0"/>
              <a:t>Linux</a:t>
            </a:r>
            <a:r>
              <a:rPr lang="zh-CN" altLang="en-GB" sz="4400" smtClean="0"/>
              <a:t>下常见的文件系统</a:t>
            </a:r>
            <a:endParaRPr lang="zh-CN" altLang="en-US" smtClean="0"/>
          </a:p>
        </p:txBody>
      </p:sp>
      <p:sp>
        <p:nvSpPr>
          <p:cNvPr id="22530" name="内容占位符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718050"/>
          </a:xfrm>
        </p:spPr>
        <p:txBody>
          <a:bodyPr/>
          <a:lstStyle/>
          <a:p>
            <a:pPr eaLnBrk="1" hangingPunct="1"/>
            <a:r>
              <a:rPr lang="en-GB" altLang="zh-CN" sz="2800" smtClean="0">
                <a:solidFill>
                  <a:srgbClr val="000000"/>
                </a:solidFill>
              </a:rPr>
              <a:t>ext2</a:t>
            </a:r>
            <a:r>
              <a:rPr lang="en-US" altLang="zh-CN" sz="2800" smtClean="0">
                <a:solidFill>
                  <a:srgbClr val="000000"/>
                </a:solidFill>
              </a:rPr>
              <a:t>/</a:t>
            </a:r>
            <a:r>
              <a:rPr lang="en-GB" altLang="zh-CN" sz="2800" smtClean="0">
                <a:solidFill>
                  <a:srgbClr val="000000"/>
                </a:solidFill>
              </a:rPr>
              <a:t>ext</a:t>
            </a:r>
            <a:r>
              <a:rPr lang="en-US" altLang="zh-CN" sz="2800" smtClean="0">
                <a:solidFill>
                  <a:srgbClr val="000000"/>
                </a:solidFill>
              </a:rPr>
              <a:t>3/</a:t>
            </a:r>
            <a:r>
              <a:rPr lang="en-GB" altLang="zh-CN" sz="2800" smtClean="0">
                <a:solidFill>
                  <a:srgbClr val="000000"/>
                </a:solidFill>
              </a:rPr>
              <a:t>ext</a:t>
            </a:r>
            <a:r>
              <a:rPr lang="en-US" altLang="zh-CN" sz="2800" smtClean="0">
                <a:solidFill>
                  <a:srgbClr val="000000"/>
                </a:solidFill>
              </a:rPr>
              <a:t>4</a:t>
            </a:r>
            <a:endParaRPr lang="en-GB" altLang="zh-CN" sz="2800" smtClean="0">
              <a:solidFill>
                <a:srgbClr val="000000"/>
              </a:solidFill>
            </a:endParaRPr>
          </a:p>
          <a:p>
            <a:pPr lvl="1" eaLnBrk="1" hangingPunct="1"/>
            <a:r>
              <a:rPr lang="en-US" altLang="zh-CN" sz="2400" smtClean="0"/>
              <a:t>Linux</a:t>
            </a:r>
            <a:r>
              <a:rPr lang="zh-CN" altLang="en-US" sz="2400" smtClean="0"/>
              <a:t>使用的标准文件系统</a:t>
            </a:r>
          </a:p>
          <a:p>
            <a:pPr eaLnBrk="1" hangingPunct="1"/>
            <a:r>
              <a:rPr lang="en-US" altLang="zh-CN" sz="2800" smtClean="0"/>
              <a:t>swap</a:t>
            </a:r>
          </a:p>
          <a:p>
            <a:pPr lvl="1" eaLnBrk="1" hangingPunct="1"/>
            <a:r>
              <a:rPr lang="zh-CN" altLang="en-GB" sz="2400" smtClean="0">
                <a:solidFill>
                  <a:srgbClr val="000000"/>
                </a:solidFill>
              </a:rPr>
              <a:t>交换文件系统</a:t>
            </a:r>
            <a:endParaRPr lang="en-GB" altLang="zh-CN" sz="2400" smtClean="0">
              <a:solidFill>
                <a:srgbClr val="000000"/>
              </a:solidFill>
            </a:endParaRPr>
          </a:p>
          <a:p>
            <a:pPr eaLnBrk="1" hangingPunct="1"/>
            <a:r>
              <a:rPr lang="en-GB" altLang="zh-CN" sz="2800" smtClean="0">
                <a:solidFill>
                  <a:srgbClr val="000000"/>
                </a:solidFill>
              </a:rPr>
              <a:t>FAT32/vfat</a:t>
            </a:r>
            <a:endParaRPr lang="zh-CN" altLang="en-GB" sz="2800" smtClean="0">
              <a:solidFill>
                <a:srgbClr val="000000"/>
              </a:solidFill>
            </a:endParaRPr>
          </a:p>
          <a:p>
            <a:pPr lvl="1" eaLnBrk="1" hangingPunct="1"/>
            <a:r>
              <a:rPr lang="en-GB" altLang="zh-CN" sz="2400" smtClean="0">
                <a:solidFill>
                  <a:srgbClr val="000000"/>
                </a:solidFill>
              </a:rPr>
              <a:t>Windows</a:t>
            </a:r>
            <a:r>
              <a:rPr lang="zh-CN" altLang="en-GB" sz="2400" smtClean="0">
                <a:solidFill>
                  <a:srgbClr val="000000"/>
                </a:solidFill>
              </a:rPr>
              <a:t>文件系统</a:t>
            </a:r>
            <a:endParaRPr lang="en-GB" altLang="zh-CN" sz="2400" smtClean="0">
              <a:solidFill>
                <a:srgbClr val="000000"/>
              </a:solidFill>
            </a:endParaRPr>
          </a:p>
          <a:p>
            <a:pPr eaLnBrk="1" hangingPunct="1"/>
            <a:r>
              <a:rPr lang="en-GB" altLang="zh-CN" sz="2800" smtClean="0">
                <a:solidFill>
                  <a:srgbClr val="000000"/>
                </a:solidFill>
              </a:rPr>
              <a:t>NFS</a:t>
            </a:r>
          </a:p>
          <a:p>
            <a:pPr lvl="1" eaLnBrk="1" hangingPunct="1"/>
            <a:r>
              <a:rPr lang="zh-CN" altLang="en-GB" sz="2400" smtClean="0">
                <a:solidFill>
                  <a:srgbClr val="000000"/>
                </a:solidFill>
              </a:rPr>
              <a:t>网络文件系统</a:t>
            </a:r>
            <a:endParaRPr lang="en-GB" altLang="zh-CN" sz="2400" smtClean="0">
              <a:solidFill>
                <a:srgbClr val="000000"/>
              </a:solidFill>
            </a:endParaRPr>
          </a:p>
          <a:p>
            <a:pPr eaLnBrk="1" hangingPunct="1"/>
            <a:r>
              <a:rPr lang="en-GB" altLang="zh-CN" sz="2800" smtClean="0">
                <a:solidFill>
                  <a:srgbClr val="000000"/>
                </a:solidFill>
              </a:rPr>
              <a:t>iso9660</a:t>
            </a:r>
          </a:p>
          <a:p>
            <a:pPr lvl="1" eaLnBrk="1" hangingPunct="1"/>
            <a:r>
              <a:rPr lang="zh-CN" altLang="en-US" sz="2400" smtClean="0"/>
              <a:t>标准光盘文件系统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D3B9178-496E-49B4-BBFB-87BA11AA6CC7}" type="datetime2">
              <a:rPr lang="zh-CN" altLang="en-US"/>
              <a:pPr>
                <a:defRPr/>
              </a:pPr>
              <a:t>2014年5月22日</a:t>
            </a:fld>
            <a:endParaRPr lang="en-US" altLang="zh-CN" dirty="0"/>
          </a:p>
        </p:txBody>
      </p:sp>
      <p:sp>
        <p:nvSpPr>
          <p:cNvPr id="22532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>
              <a:latin typeface="Garamond" pitchFamily="18" charset="0"/>
            </a:endParaRPr>
          </a:p>
          <a:p>
            <a:pPr algn="ctr"/>
            <a:endParaRPr lang="en-US" altLang="zh-CN" sz="1200">
              <a:latin typeface="Garamond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C230D4E-7407-4986-BCA2-6F4184510DCF}" type="slidenum">
              <a:rPr lang="en-US" altLang="zh-CN" smtClean="0"/>
              <a:pPr>
                <a:defRPr/>
              </a:pPr>
              <a:t>9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ntOS-CH-PPT2">
  <a:themeElements>
    <a:clrScheme name="介绍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介绍">
      <a:majorFont>
        <a:latin typeface="Garamond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介绍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介绍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介绍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介绍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介绍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介绍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介绍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介绍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介绍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CentOS-CH-PPT2</Template>
  <TotalTime>3326</TotalTime>
  <Words>2766</Words>
  <Application>Microsoft Office PowerPoint</Application>
  <PresentationFormat>全屏显示(4:3)</PresentationFormat>
  <Paragraphs>322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演示文稿设计模板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47" baseType="lpstr">
      <vt:lpstr>Arial</vt:lpstr>
      <vt:lpstr>宋体</vt:lpstr>
      <vt:lpstr>Garamond</vt:lpstr>
      <vt:lpstr>Wingdings</vt:lpstr>
      <vt:lpstr>Calibri</vt:lpstr>
      <vt:lpstr>Tahoma</vt:lpstr>
      <vt:lpstr>Lucida Console</vt:lpstr>
      <vt:lpstr>Helvetica</vt:lpstr>
      <vt:lpstr>黑体</vt:lpstr>
      <vt:lpstr>Times New Roman</vt:lpstr>
      <vt:lpstr>Courier New</vt:lpstr>
      <vt:lpstr>CentOS-CH-PPT2</vt:lpstr>
      <vt:lpstr>CentOS-CH-PPT2</vt:lpstr>
      <vt:lpstr>第4章                    文件系统管理</vt:lpstr>
      <vt:lpstr>本章内容要点</vt:lpstr>
      <vt:lpstr>本章学习目标 </vt:lpstr>
      <vt:lpstr>文件系统的概念</vt:lpstr>
      <vt:lpstr>文件系统（File System） 的各种定义</vt:lpstr>
      <vt:lpstr>Linux的文件系统结构</vt:lpstr>
      <vt:lpstr>Linux支持多种文件系统</vt:lpstr>
      <vt:lpstr>Linux支持的日志文件系统 </vt:lpstr>
      <vt:lpstr>Linux下常见的文件系统</vt:lpstr>
      <vt:lpstr>使用Linux文件系统 的一般方法</vt:lpstr>
      <vt:lpstr>挂装和卸装文件系统</vt:lpstr>
      <vt:lpstr>挂装文件系统 ——mount命令 </vt:lpstr>
      <vt:lpstr>mount命令举例</vt:lpstr>
      <vt:lpstr>卸装文件系统</vt:lpstr>
      <vt:lpstr>挂装/卸装 文件系统 的注意事项</vt:lpstr>
      <vt:lpstr>fuser命令</vt:lpstr>
      <vt:lpstr>可移动介质</vt:lpstr>
      <vt:lpstr>可移动介质简介</vt:lpstr>
      <vt:lpstr>CD和DVD</vt:lpstr>
      <vt:lpstr>USB存储设备</vt:lpstr>
      <vt:lpstr>直接挂装使用映像文件</vt:lpstr>
      <vt:lpstr>系统启动挂装表</vt:lpstr>
      <vt:lpstr>系统启动时 自动挂装文件系统</vt:lpstr>
      <vt:lpstr>/etc/fstab文件的格式</vt:lpstr>
      <vt:lpstr>/etc/fstab文件的列信息</vt:lpstr>
      <vt:lpstr>文件/etc/fstab实例</vt:lpstr>
      <vt:lpstr>挂装选项</vt:lpstr>
      <vt:lpstr>挂装选项（续）</vt:lpstr>
      <vt:lpstr>EXT2/EXT3文件系统管理</vt:lpstr>
      <vt:lpstr>创建文件系统</vt:lpstr>
      <vt:lpstr>检查文件系统</vt:lpstr>
      <vt:lpstr>检查文件系统（续）</vt:lpstr>
      <vt:lpstr>检查文件系统注意事项</vt:lpstr>
      <vt:lpstr>显示和调整文件系统属性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第4章                    文件系统管理</dc:title>
  <cp:lastModifiedBy>电脑城装机专用版</cp:lastModifiedBy>
  <cp:revision>74</cp:revision>
  <dcterms:created xsi:type="dcterms:W3CDTF">2011-06-09T22:49:50Z</dcterms:created>
  <dcterms:modified xsi:type="dcterms:W3CDTF">2014-05-22T01:50:28Z</dcterms:modified>
</cp:coreProperties>
</file>