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64"/>
  </p:notesMasterIdLst>
  <p:handoutMasterIdLst>
    <p:handoutMasterId r:id="rId65"/>
  </p:handoutMasterIdLst>
  <p:sldIdLst>
    <p:sldId id="256" r:id="rId2"/>
    <p:sldId id="341" r:id="rId3"/>
    <p:sldId id="260" r:id="rId4"/>
    <p:sldId id="342" r:id="rId5"/>
    <p:sldId id="257" r:id="rId6"/>
    <p:sldId id="261" r:id="rId7"/>
    <p:sldId id="343" r:id="rId8"/>
    <p:sldId id="344" r:id="rId9"/>
    <p:sldId id="263" r:id="rId10"/>
    <p:sldId id="345" r:id="rId11"/>
    <p:sldId id="346" r:id="rId12"/>
    <p:sldId id="347" r:id="rId13"/>
    <p:sldId id="348" r:id="rId14"/>
    <p:sldId id="284" r:id="rId15"/>
    <p:sldId id="285" r:id="rId16"/>
    <p:sldId id="419" r:id="rId17"/>
    <p:sldId id="349" r:id="rId18"/>
    <p:sldId id="286" r:id="rId19"/>
    <p:sldId id="267" r:id="rId20"/>
    <p:sldId id="417" r:id="rId21"/>
    <p:sldId id="350" r:id="rId22"/>
    <p:sldId id="351" r:id="rId23"/>
    <p:sldId id="352" r:id="rId24"/>
    <p:sldId id="353" r:id="rId25"/>
    <p:sldId id="354" r:id="rId26"/>
    <p:sldId id="355" r:id="rId27"/>
    <p:sldId id="356" r:id="rId28"/>
    <p:sldId id="357" r:id="rId29"/>
    <p:sldId id="358" r:id="rId30"/>
    <p:sldId id="359" r:id="rId31"/>
    <p:sldId id="360" r:id="rId32"/>
    <p:sldId id="361" r:id="rId33"/>
    <p:sldId id="362" r:id="rId34"/>
    <p:sldId id="363" r:id="rId35"/>
    <p:sldId id="364" r:id="rId36"/>
    <p:sldId id="365" r:id="rId37"/>
    <p:sldId id="366" r:id="rId38"/>
    <p:sldId id="367" r:id="rId39"/>
    <p:sldId id="368" r:id="rId40"/>
    <p:sldId id="369" r:id="rId41"/>
    <p:sldId id="370" r:id="rId42"/>
    <p:sldId id="371" r:id="rId43"/>
    <p:sldId id="372" r:id="rId44"/>
    <p:sldId id="373" r:id="rId45"/>
    <p:sldId id="374" r:id="rId46"/>
    <p:sldId id="375" r:id="rId47"/>
    <p:sldId id="376" r:id="rId48"/>
    <p:sldId id="377" r:id="rId49"/>
    <p:sldId id="378" r:id="rId50"/>
    <p:sldId id="379" r:id="rId51"/>
    <p:sldId id="380" r:id="rId52"/>
    <p:sldId id="381" r:id="rId53"/>
    <p:sldId id="382" r:id="rId54"/>
    <p:sldId id="383" r:id="rId55"/>
    <p:sldId id="384" r:id="rId56"/>
    <p:sldId id="385" r:id="rId57"/>
    <p:sldId id="386" r:id="rId58"/>
    <p:sldId id="387" r:id="rId59"/>
    <p:sldId id="388" r:id="rId60"/>
    <p:sldId id="389" r:id="rId61"/>
    <p:sldId id="390" r:id="rId62"/>
    <p:sldId id="391" r:id="rId6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A19205C3-0945-4528-B9A5-3CEAB69930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9906890F-CC0A-4951-BC6D-391C1A925CB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19177F-D294-453E-B324-82BB479783BC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1638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DC8672-B13F-442B-AA80-948C30B4D10B}" type="slidenum">
              <a:rPr lang="en-US" altLang="zh-CN" smtClean="0"/>
              <a:pPr/>
              <a:t>3</a:t>
            </a:fld>
            <a:endParaRPr lang="en-US" altLang="zh-CN" smtClean="0"/>
          </a:p>
        </p:txBody>
      </p:sp>
      <p:sp>
        <p:nvSpPr>
          <p:cNvPr id="194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568073-F8A0-4897-B0AF-1FB194DE9E79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  <p:sp>
        <p:nvSpPr>
          <p:cNvPr id="225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E3FC82-09BD-4D08-9355-949A56A6C234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  <p:sp>
        <p:nvSpPr>
          <p:cNvPr id="245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CE1B9E-F7CE-4288-9F4A-78585138B371}" type="slidenum">
              <a:rPr lang="en-US" altLang="zh-CN" smtClean="0"/>
              <a:pPr/>
              <a:t>9</a:t>
            </a:fld>
            <a:endParaRPr lang="en-US" altLang="zh-CN" smtClean="0"/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C7567F-CECB-44D2-9E6A-5B8EAEE97EA6}" type="slidenum">
              <a:rPr lang="en-US" altLang="zh-CN" smtClean="0"/>
              <a:pPr/>
              <a:t>19</a:t>
            </a:fld>
            <a:endParaRPr lang="en-US" altLang="zh-CN" smtClean="0"/>
          </a:p>
        </p:txBody>
      </p:sp>
      <p:sp>
        <p:nvSpPr>
          <p:cNvPr id="3993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zh-CN" altLang="zh-CN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3790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790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A1C44-92E3-441B-99FF-E7DE4DF0DFC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7BF99-AB6E-476B-A427-7CBFF18E63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DF79A-1A32-448D-BE7E-32E7C29AAA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65AEE-C612-4B62-AB79-FFCEC591D7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5F5DE-F13E-482D-A5BE-D3AF985D84A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2A6A6-9468-4CBE-8820-5E187878FD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6495D-7619-47AA-9FD8-6E6A623F40C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00190-2C11-4B98-A3A2-68E39AB687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908CA-B904-4C5E-9A86-F6050C3B46E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02F52F-2B11-432B-AA1D-85255E213A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F2C04-22FF-4F75-8048-CD2639FB081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Arial Black" pitchFamily="34" charset="0"/>
              </a:defRPr>
            </a:lvl1pPr>
          </a:lstStyle>
          <a:p>
            <a:pPr>
              <a:defRPr/>
            </a:pPr>
            <a:fld id="{C98F60E0-C52C-4290-8200-9CD1A4118A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3686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687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687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800">
                <a:solidFill>
                  <a:schemeClr val="hlink"/>
                </a:solidFill>
              </a:endParaRPr>
            </a:p>
          </p:txBody>
        </p:sp>
        <p:sp>
          <p:nvSpPr>
            <p:cNvPr id="3687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800">
                <a:solidFill>
                  <a:schemeClr val="hlink"/>
                </a:solidFill>
              </a:endParaRPr>
            </a:p>
          </p:txBody>
        </p:sp>
        <p:sp>
          <p:nvSpPr>
            <p:cNvPr id="3687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800">
                <a:solidFill>
                  <a:schemeClr val="accent2"/>
                </a:solidFill>
              </a:endParaRPr>
            </a:p>
          </p:txBody>
        </p:sp>
        <p:sp>
          <p:nvSpPr>
            <p:cNvPr id="3687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800">
                <a:solidFill>
                  <a:schemeClr val="hlink"/>
                </a:solidFill>
              </a:endParaRPr>
            </a:p>
          </p:txBody>
        </p:sp>
        <p:sp>
          <p:nvSpPr>
            <p:cNvPr id="3687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2400">
                <a:latin typeface="Times New Roman" pitchFamily="18" charset="0"/>
              </a:endParaRPr>
            </a:p>
          </p:txBody>
        </p:sp>
        <p:sp>
          <p:nvSpPr>
            <p:cNvPr id="3687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800">
                <a:solidFill>
                  <a:schemeClr val="accent2"/>
                </a:solidFill>
              </a:endParaRPr>
            </a:p>
          </p:txBody>
        </p:sp>
        <p:sp>
          <p:nvSpPr>
            <p:cNvPr id="3687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800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688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1773238"/>
            <a:ext cx="6019800" cy="2209800"/>
          </a:xfrm>
        </p:spPr>
        <p:txBody>
          <a:bodyPr/>
          <a:lstStyle/>
          <a:p>
            <a:pPr eaLnBrk="1" hangingPunct="1"/>
            <a:r>
              <a:rPr lang="zh-CN" altLang="en-US" smtClean="0"/>
              <a:t>第</a:t>
            </a:r>
            <a:r>
              <a:rPr lang="en-US" altLang="zh-CN" smtClean="0"/>
              <a:t>6</a:t>
            </a:r>
            <a:r>
              <a:rPr lang="zh-CN" altLang="en-US" smtClean="0"/>
              <a:t>章     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zh-CN" sz="5400" b="1" smtClean="0"/>
              <a:t>6.1.2 FTP</a:t>
            </a:r>
            <a:r>
              <a:rPr lang="zh-CN" altLang="en-US" sz="5400" b="1" smtClean="0"/>
              <a:t>工作原理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00213"/>
            <a:ext cx="8291513" cy="4464050"/>
          </a:xfrm>
        </p:spPr>
        <p:txBody>
          <a:bodyPr/>
          <a:lstStyle/>
          <a:p>
            <a:pPr algn="just" eaLnBrk="1" hangingPunct="1"/>
            <a:r>
              <a:rPr lang="en-US" altLang="zh-CN" sz="2400" b="1" smtClean="0"/>
              <a:t>FTP</a:t>
            </a:r>
            <a:r>
              <a:rPr lang="zh-CN" altLang="en-US" sz="2400" b="1" smtClean="0"/>
              <a:t>使用</a:t>
            </a:r>
            <a:r>
              <a:rPr lang="en-US" altLang="zh-CN" sz="2400" b="1" smtClean="0"/>
              <a:t>TCP</a:t>
            </a:r>
            <a:r>
              <a:rPr lang="zh-CN" altLang="en-US" sz="2400" b="1" smtClean="0"/>
              <a:t>作为传输时的通信协议，因此它可以提供较可靠的面向连接的传输。</a:t>
            </a:r>
            <a:r>
              <a:rPr lang="en-US" altLang="zh-CN" sz="2400" b="1" smtClean="0"/>
              <a:t>FTP</a:t>
            </a:r>
            <a:r>
              <a:rPr lang="zh-CN" altLang="en-US" sz="2400" b="1" smtClean="0"/>
              <a:t>服务器和客户端计算机数据交换的过程如下：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altLang="zh-CN" sz="2400" smtClean="0"/>
              <a:t>1</a:t>
            </a:r>
            <a:r>
              <a:rPr lang="zh-CN" altLang="en-US" sz="2400" smtClean="0"/>
              <a:t>．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客户端使用</a:t>
            </a:r>
            <a:r>
              <a:rPr lang="en-US" altLang="zh-CN" sz="2400" smtClean="0"/>
              <a:t>Three-Way Handshake</a:t>
            </a:r>
            <a:r>
              <a:rPr lang="zh-CN" altLang="en-US" sz="2400" smtClean="0"/>
              <a:t>与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服务器建立</a:t>
            </a:r>
            <a:r>
              <a:rPr lang="en-US" altLang="zh-CN" sz="2400" smtClean="0"/>
              <a:t>TCP</a:t>
            </a:r>
            <a:r>
              <a:rPr lang="zh-CN" altLang="en-US" sz="2400" smtClean="0"/>
              <a:t>交谈。</a:t>
            </a:r>
            <a:endParaRPr lang="zh-CN" altLang="en-US" sz="24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altLang="zh-CN" sz="2400" smtClean="0"/>
              <a:t>2</a:t>
            </a:r>
            <a:r>
              <a:rPr lang="zh-CN" altLang="en-US" sz="2400" smtClean="0"/>
              <a:t>．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服务器利用</a:t>
            </a:r>
            <a:r>
              <a:rPr lang="en-US" altLang="zh-CN" sz="2400" smtClean="0"/>
              <a:t>TCP 21 </a:t>
            </a:r>
            <a:r>
              <a:rPr lang="zh-CN" altLang="en-US" sz="2400" smtClean="0"/>
              <a:t>连接端口以发送和接收控制信息，这个连接端口主要是用来倾听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客户端的连接请求，在交谈建立后，这个连接端口会在交谈时全程启动。</a:t>
            </a:r>
            <a:endParaRPr lang="zh-CN" altLang="en-US" sz="24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altLang="zh-CN" sz="2400" smtClean="0"/>
              <a:t>3</a:t>
            </a:r>
            <a:r>
              <a:rPr lang="zh-CN" altLang="en-US" sz="2400" smtClean="0"/>
              <a:t>．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服务器端另外使用</a:t>
            </a:r>
            <a:r>
              <a:rPr lang="en-US" altLang="zh-CN" sz="2400" smtClean="0"/>
              <a:t>TCP 20 </a:t>
            </a:r>
            <a:r>
              <a:rPr lang="zh-CN" altLang="en-US" sz="2400" smtClean="0"/>
              <a:t>连接端口以发送和接收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文件（</a:t>
            </a:r>
            <a:r>
              <a:rPr lang="en-US" altLang="zh-CN" sz="2400" smtClean="0"/>
              <a:t>ASCII</a:t>
            </a:r>
            <a:r>
              <a:rPr lang="zh-CN" altLang="en-US" sz="2400" smtClean="0"/>
              <a:t>或二进制文件），这个连接端口会在文件传输完立即关闭。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5400" b="1" smtClean="0"/>
              <a:t>6.1.2 FTP</a:t>
            </a:r>
            <a:r>
              <a:rPr lang="zh-CN" altLang="en-US" sz="5400" b="1" smtClean="0"/>
              <a:t>工作原理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n-US" altLang="zh-CN" sz="2400" smtClean="0"/>
              <a:t>4</a:t>
            </a:r>
            <a:r>
              <a:rPr lang="zh-CN" altLang="en-US" sz="2400" smtClean="0"/>
              <a:t>．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客户端在向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服务器提出连接请求时会动态指定一个连接端口号码，通常这些客户端指定的连接端口号码是</a:t>
            </a:r>
            <a:r>
              <a:rPr lang="en-US" altLang="zh-CN" sz="2400" smtClean="0"/>
              <a:t>1024—65535</a:t>
            </a:r>
            <a:r>
              <a:rPr lang="zh-CN" altLang="en-US" sz="2400" smtClean="0"/>
              <a:t>，因为</a:t>
            </a:r>
            <a:r>
              <a:rPr lang="en-US" altLang="zh-CN" sz="2400" smtClean="0"/>
              <a:t>0—1023</a:t>
            </a:r>
            <a:r>
              <a:rPr lang="zh-CN" altLang="en-US" sz="2400" smtClean="0"/>
              <a:t>端口（称</a:t>
            </a:r>
            <a:r>
              <a:rPr lang="en-US" altLang="zh-CN" sz="2400" smtClean="0"/>
              <a:t>Well-known Port Number</a:t>
            </a:r>
            <a:r>
              <a:rPr lang="zh-CN" altLang="en-US" sz="2400" smtClean="0"/>
              <a:t>）已由</a:t>
            </a:r>
            <a:r>
              <a:rPr lang="en-US" altLang="zh-CN" sz="2400" smtClean="0"/>
              <a:t>IANA</a:t>
            </a:r>
            <a:r>
              <a:rPr lang="zh-CN" altLang="en-US" sz="2400" smtClean="0"/>
              <a:t>（</a:t>
            </a:r>
            <a:r>
              <a:rPr lang="en-US" altLang="zh-CN" sz="2400" smtClean="0"/>
              <a:t>Internet Assigned Number Authority</a:t>
            </a:r>
            <a:r>
              <a:rPr lang="zh-CN" altLang="en-US" sz="2400" smtClean="0"/>
              <a:t>）预先指定给通信协议或其他的服务使用。</a:t>
            </a:r>
            <a:endParaRPr lang="zh-CN" altLang="en-US" sz="24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altLang="zh-CN" sz="2400" smtClean="0"/>
              <a:t>5</a:t>
            </a:r>
            <a:r>
              <a:rPr lang="zh-CN" altLang="en-US" sz="2400" smtClean="0"/>
              <a:t>．当</a:t>
            </a:r>
            <a:r>
              <a:rPr lang="en-US" altLang="zh-CN" sz="2400" smtClean="0"/>
              <a:t>FTP</a:t>
            </a:r>
            <a:r>
              <a:rPr lang="zh-CN" altLang="en-US" sz="2400" smtClean="0"/>
              <a:t>交谈建立后，客户端会启动一个连接端口以连接到服务器上的</a:t>
            </a:r>
            <a:r>
              <a:rPr lang="en-US" altLang="zh-CN" sz="2400" smtClean="0"/>
              <a:t>TCP 21</a:t>
            </a:r>
            <a:r>
              <a:rPr lang="zh-CN" altLang="en-US" sz="2400" smtClean="0"/>
              <a:t>连接端口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altLang="zh-CN" sz="2400" smtClean="0"/>
              <a:t>6</a:t>
            </a:r>
            <a:r>
              <a:rPr lang="zh-CN" altLang="en-US" sz="2400" smtClean="0"/>
              <a:t>．当文件开始传输时，客户端会启动另一个连接端口以连接到服务器的</a:t>
            </a:r>
            <a:r>
              <a:rPr lang="en-US" altLang="zh-CN" sz="2400" smtClean="0"/>
              <a:t>TCP 20</a:t>
            </a:r>
            <a:r>
              <a:rPr lang="zh-CN" altLang="en-US" sz="2400" smtClean="0"/>
              <a:t>连接端口，而且每一次文件传输时，客户端都会启动另一个新的连接端口以发送文件。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zh-CN" sz="3200" smtClean="0"/>
              <a:t>6.1.3 FTP</a:t>
            </a:r>
            <a:r>
              <a:rPr lang="zh-CN" altLang="en-US" sz="3200" smtClean="0"/>
              <a:t>的两种操作模式：主动模式和被动模式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158162" cy="4968875"/>
          </a:xfrm>
        </p:spPr>
        <p:txBody>
          <a:bodyPr/>
          <a:lstStyle/>
          <a:p>
            <a:pPr eaLnBrk="1" hangingPunct="1"/>
            <a:r>
              <a:rPr lang="zh-CN" altLang="en-US" sz="2400" smtClean="0"/>
              <a:t>根据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数据连接建立方法，可将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客户端对服务器的访问分为两种模式：主动模式又称标准模式（</a:t>
            </a:r>
            <a:r>
              <a:rPr lang="en-US" altLang="zh-CN" sz="2400" smtClean="0"/>
              <a:t>Active Mode</a:t>
            </a:r>
            <a:r>
              <a:rPr lang="zh-CN" altLang="en-US" sz="2400" smtClean="0"/>
              <a:t>）和被动模式</a:t>
            </a:r>
            <a:r>
              <a:rPr lang="en-US" altLang="zh-CN" sz="2400" smtClean="0"/>
              <a:t>(Passive Mode)</a:t>
            </a:r>
            <a:r>
              <a:rPr lang="zh-CN" altLang="en-US" sz="2400" smtClean="0"/>
              <a:t>。</a:t>
            </a:r>
          </a:p>
          <a:p>
            <a:pPr eaLnBrk="1" hangingPunct="1"/>
            <a:r>
              <a:rPr lang="zh-CN" altLang="en-US" sz="2400" smtClean="0"/>
              <a:t>一般情况下使用主动模式，由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客户端发起到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服务器的控制连接，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服务器接收到数据请求命令后，再由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服务器发起客户端的连接。具体的讲，客户机首先向服务器的端口</a:t>
            </a:r>
            <a:r>
              <a:rPr lang="en-US" altLang="zh-CN" sz="2400" smtClean="0"/>
              <a:t>21</a:t>
            </a:r>
            <a:r>
              <a:rPr lang="zh-CN" altLang="en-US" sz="2400" smtClean="0"/>
              <a:t>（命令通道）发送一个</a:t>
            </a:r>
            <a:r>
              <a:rPr lang="en-US" altLang="zh-CN" sz="2400" smtClean="0"/>
              <a:t>TCP</a:t>
            </a:r>
            <a:r>
              <a:rPr lang="zh-CN" altLang="en-US" sz="2400" smtClean="0"/>
              <a:t>连接请求，然后执行</a:t>
            </a:r>
            <a:r>
              <a:rPr lang="en-US" altLang="zh-CN" sz="2400" smtClean="0"/>
              <a:t>login</a:t>
            </a:r>
            <a:r>
              <a:rPr lang="zh-CN" altLang="en-US" sz="2400" smtClean="0"/>
              <a:t>、</a:t>
            </a:r>
            <a:r>
              <a:rPr lang="en-US" altLang="zh-CN" sz="2400" smtClean="0"/>
              <a:t>dir</a:t>
            </a:r>
            <a:r>
              <a:rPr lang="zh-CN" altLang="en-US" sz="2400" smtClean="0"/>
              <a:t>等各种命令。一旦用户请求服务器发送数据，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服务器就用其</a:t>
            </a:r>
            <a:r>
              <a:rPr lang="en-US" altLang="zh-CN" sz="2400" smtClean="0"/>
              <a:t>20</a:t>
            </a:r>
            <a:r>
              <a:rPr lang="zh-CN" altLang="en-US" sz="2400" smtClean="0"/>
              <a:t>端口（数据通道）向客户的数据端口发起连接。主动模式实际上是一种客户端管理，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客户端可以在控制连接上给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服务器发送</a:t>
            </a:r>
            <a:r>
              <a:rPr lang="en-US" altLang="zh-CN" sz="2400" smtClean="0"/>
              <a:t>port</a:t>
            </a:r>
            <a:r>
              <a:rPr lang="zh-CN" altLang="en-US" sz="2400" smtClean="0"/>
              <a:t>命令，要求服务器使用</a:t>
            </a:r>
            <a:r>
              <a:rPr lang="en-US" altLang="zh-CN" sz="2400" smtClean="0"/>
              <a:t>port</a:t>
            </a:r>
            <a:r>
              <a:rPr lang="zh-CN" altLang="en-US" sz="2400" smtClean="0"/>
              <a:t>命令指定的</a:t>
            </a:r>
            <a:r>
              <a:rPr lang="en-US" altLang="zh-CN" sz="2400" smtClean="0"/>
              <a:t>TCP</a:t>
            </a:r>
            <a:r>
              <a:rPr lang="zh-CN" altLang="en-US" sz="2400" smtClean="0"/>
              <a:t>端口来建立从服务器上</a:t>
            </a:r>
            <a:r>
              <a:rPr lang="en-US" altLang="zh-CN" sz="2400" smtClean="0"/>
              <a:t>TCP</a:t>
            </a:r>
            <a:r>
              <a:rPr lang="zh-CN" altLang="en-US" sz="2400" smtClean="0"/>
              <a:t>端口</a:t>
            </a:r>
            <a:r>
              <a:rPr lang="en-US" altLang="zh-CN" sz="2400" smtClean="0"/>
              <a:t>21</a:t>
            </a:r>
            <a:r>
              <a:rPr lang="zh-CN" altLang="en-US" sz="2400" smtClean="0"/>
              <a:t>到客户端的数据连接。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200" smtClean="0"/>
              <a:t>6.1.3 FTP</a:t>
            </a:r>
            <a:r>
              <a:rPr lang="zh-CN" altLang="en-US" sz="3200" smtClean="0"/>
              <a:t>的两种操作模式：主动模式和被动模式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291512" cy="4111625"/>
          </a:xfrm>
        </p:spPr>
        <p:txBody>
          <a:bodyPr/>
          <a:lstStyle/>
          <a:p>
            <a:pPr eaLnBrk="1" hangingPunct="1"/>
            <a:r>
              <a:rPr lang="zh-CN" altLang="en-US" sz="2400" smtClean="0"/>
              <a:t>如果使用被动模式，将由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客户端发起控制和数据连接。被动模式一般用</a:t>
            </a:r>
            <a:r>
              <a:rPr lang="en-US" altLang="zh-CN" sz="2400" smtClean="0"/>
              <a:t>Web</a:t>
            </a:r>
            <a:r>
              <a:rPr lang="zh-CN" altLang="en-US" sz="2400" smtClean="0"/>
              <a:t>浏览器连接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服务器。另外，从网络安全的角度看，被动模式比主动模式安全。被动模式实际上是一种服务器管理，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客户端发出</a:t>
            </a:r>
            <a:r>
              <a:rPr lang="en-US" altLang="zh-CN" sz="2400" smtClean="0"/>
              <a:t>Pasv</a:t>
            </a:r>
            <a:r>
              <a:rPr lang="zh-CN" altLang="en-US" sz="2400" smtClean="0"/>
              <a:t>命令后，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服务器通过一个用作数据传输（连接）的服务器动态端口进行响应，当客户端发出数据连接命令后，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服务器便立即使用动态端口连接客户端。</a:t>
            </a:r>
          </a:p>
          <a:p>
            <a:pPr eaLnBrk="1" hangingPunct="1"/>
            <a:r>
              <a:rPr lang="zh-CN" altLang="en-US" sz="2400" smtClean="0"/>
              <a:t> 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服务器端或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客户端都可设置这两种模式。基于</a:t>
            </a:r>
            <a:r>
              <a:rPr lang="en-US" altLang="zh-CN" sz="2400" smtClean="0"/>
              <a:t>IIS</a:t>
            </a:r>
            <a:r>
              <a:rPr lang="zh-CN" altLang="en-US" sz="2400" smtClean="0"/>
              <a:t>的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服务同时支持主动模式和被动模式两种连接，但是究竟采用何种模式，取决于客户端指定的方法。</a:t>
            </a:r>
          </a:p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6.1.4 FTP</a:t>
            </a:r>
            <a:r>
              <a:rPr lang="zh-CN" altLang="en-US" smtClean="0"/>
              <a:t>体系结构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mtClean="0"/>
              <a:t>FTP</a:t>
            </a:r>
            <a:r>
              <a:rPr lang="zh-CN" altLang="en-US" smtClean="0"/>
              <a:t>是一种</a:t>
            </a:r>
            <a:r>
              <a:rPr lang="en-US" altLang="zh-CN" smtClean="0"/>
              <a:t>C/S</a:t>
            </a:r>
            <a:r>
              <a:rPr lang="zh-CN" altLang="en-US" smtClean="0"/>
              <a:t>（客户端</a:t>
            </a:r>
            <a:r>
              <a:rPr lang="en-US" altLang="zh-CN" smtClean="0"/>
              <a:t>/</a:t>
            </a:r>
            <a:r>
              <a:rPr lang="zh-CN" altLang="en-US" smtClean="0"/>
              <a:t>服务器）的通信协议，因此在两台主机间传递文件时，其中一台必须运行</a:t>
            </a:r>
            <a:r>
              <a:rPr lang="en-US" altLang="zh-CN" smtClean="0"/>
              <a:t>FTP</a:t>
            </a:r>
            <a:r>
              <a:rPr lang="zh-CN" altLang="en-US" smtClean="0"/>
              <a:t>客户端程序，如</a:t>
            </a:r>
            <a:r>
              <a:rPr lang="en-US" altLang="zh-CN" smtClean="0"/>
              <a:t>IE6.0</a:t>
            </a:r>
            <a:r>
              <a:rPr lang="zh-CN" altLang="en-US" smtClean="0"/>
              <a:t>或</a:t>
            </a:r>
            <a:r>
              <a:rPr lang="en-US" altLang="zh-CN" smtClean="0"/>
              <a:t>FTP</a:t>
            </a:r>
            <a:r>
              <a:rPr lang="zh-CN" altLang="en-US" smtClean="0"/>
              <a:t>指令。而文件传递时有两种形式：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mtClean="0"/>
              <a:t>下载（</a:t>
            </a:r>
            <a:r>
              <a:rPr lang="en-US" altLang="zh-CN" smtClean="0"/>
              <a:t>Downloading/Getting</a:t>
            </a:r>
            <a:r>
              <a:rPr lang="zh-CN" altLang="en-US" smtClean="0"/>
              <a:t>）</a:t>
            </a:r>
            <a:r>
              <a:rPr lang="en-US" altLang="zh-CN" smtClean="0"/>
              <a:t>: </a:t>
            </a:r>
            <a:r>
              <a:rPr lang="zh-CN" altLang="en-US" smtClean="0"/>
              <a:t>文件由服务器发送到客户端。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mtClean="0"/>
              <a:t>上传（</a:t>
            </a:r>
            <a:r>
              <a:rPr lang="en-US" altLang="zh-CN" smtClean="0"/>
              <a:t>Uploading/Putting</a:t>
            </a:r>
            <a:r>
              <a:rPr lang="zh-CN" altLang="en-US" smtClean="0"/>
              <a:t>）</a:t>
            </a:r>
            <a:r>
              <a:rPr lang="en-US" altLang="zh-CN" smtClean="0"/>
              <a:t>:</a:t>
            </a:r>
            <a:r>
              <a:rPr lang="zh-CN" altLang="en-US" smtClean="0"/>
              <a:t>文件由客户端发送到服务器。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55675"/>
          </a:xfrm>
        </p:spPr>
        <p:txBody>
          <a:bodyPr/>
          <a:lstStyle/>
          <a:p>
            <a:pPr eaLnBrk="1" hangingPunct="1"/>
            <a:r>
              <a:rPr lang="en-US" altLang="zh-CN" sz="3200" smtClean="0"/>
              <a:t>6.1.5 FTP</a:t>
            </a:r>
            <a:r>
              <a:rPr lang="zh-CN" altLang="en-US" sz="3200" smtClean="0"/>
              <a:t>服务的相关软件及登录形式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68680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 smtClean="0"/>
              <a:t>1. FTP</a:t>
            </a:r>
            <a:r>
              <a:rPr lang="zh-CN" altLang="en-US" sz="2800" b="1" smtClean="0"/>
              <a:t>服务的相关软件</a:t>
            </a:r>
            <a:endParaRPr lang="zh-CN" altLang="en-US" sz="2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800" smtClean="0"/>
              <a:t>       在</a:t>
            </a:r>
            <a:r>
              <a:rPr lang="en-US" altLang="zh-CN" sz="2800" smtClean="0"/>
              <a:t>LINUX </a:t>
            </a:r>
            <a:r>
              <a:rPr lang="zh-CN" altLang="en-US" sz="2800" smtClean="0"/>
              <a:t>下实现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服务的软件很多，其中比较有名的有</a:t>
            </a:r>
            <a:r>
              <a:rPr lang="en-US" altLang="zh-CN" sz="2800" smtClean="0"/>
              <a:t>WU-FTPD</a:t>
            </a:r>
            <a:r>
              <a:rPr lang="zh-CN" altLang="en-US" sz="2800" smtClean="0"/>
              <a:t>、</a:t>
            </a:r>
            <a:r>
              <a:rPr lang="en-US" altLang="zh-CN" sz="2800" smtClean="0"/>
              <a:t>ProFTPD</a:t>
            </a:r>
            <a:r>
              <a:rPr lang="zh-CN" altLang="en-US" sz="2800" smtClean="0"/>
              <a:t>、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和</a:t>
            </a:r>
            <a:r>
              <a:rPr lang="en-US" altLang="zh-CN" sz="2800" smtClean="0"/>
              <a:t>.Pure-FTPD</a:t>
            </a:r>
            <a:r>
              <a:rPr lang="zh-CN" altLang="en-US" sz="2800" smtClean="0"/>
              <a:t>等等。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是</a:t>
            </a:r>
            <a:r>
              <a:rPr lang="en-US" altLang="zh-CN" sz="2800" smtClean="0"/>
              <a:t>UNIX</a:t>
            </a:r>
            <a:r>
              <a:rPr lang="zh-CN" altLang="en-US" sz="2800" smtClean="0"/>
              <a:t>类操作系统上运行服务器的名字，是</a:t>
            </a:r>
            <a:r>
              <a:rPr lang="en-US" altLang="zh-CN" sz="2800" smtClean="0"/>
              <a:t>Red Hat Enterprise Linux5</a:t>
            </a:r>
            <a:r>
              <a:rPr lang="zh-CN" altLang="en-US" sz="2800" smtClean="0"/>
              <a:t>内置的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服务器，可以运行在</a:t>
            </a:r>
            <a:r>
              <a:rPr lang="en-US" altLang="zh-CN" sz="2800" smtClean="0"/>
              <a:t>LINUX</a:t>
            </a:r>
            <a:r>
              <a:rPr lang="zh-CN" altLang="en-US" sz="2800" smtClean="0"/>
              <a:t>、</a:t>
            </a:r>
            <a:r>
              <a:rPr lang="en-US" altLang="zh-CN" sz="2800" smtClean="0"/>
              <a:t>BSD</a:t>
            </a:r>
            <a:r>
              <a:rPr lang="zh-CN" altLang="en-US" sz="2800" smtClean="0"/>
              <a:t>、</a:t>
            </a:r>
            <a:r>
              <a:rPr lang="en-US" altLang="zh-CN" sz="2800" smtClean="0"/>
              <a:t>Solaris</a:t>
            </a:r>
            <a:r>
              <a:rPr lang="zh-CN" altLang="en-US" sz="2800" smtClean="0"/>
              <a:t>以及</a:t>
            </a:r>
            <a:r>
              <a:rPr lang="en-US" altLang="zh-CN" sz="2800" smtClean="0"/>
              <a:t>HP-UX</a:t>
            </a:r>
            <a:r>
              <a:rPr lang="zh-CN" altLang="en-US" sz="2800" smtClean="0"/>
              <a:t>等上面。它具有非常高的安全性需求、带宽限制、良好的可伸缩性、创建虚拟用户的可能性、</a:t>
            </a:r>
            <a:r>
              <a:rPr lang="en-US" altLang="zh-CN" sz="2800" smtClean="0"/>
              <a:t>IPV6</a:t>
            </a:r>
            <a:r>
              <a:rPr lang="zh-CN" altLang="en-US" sz="2800" smtClean="0"/>
              <a:t>支持、中等偏上的性能、分配虚拟</a:t>
            </a:r>
            <a:r>
              <a:rPr lang="en-US" altLang="zh-CN" sz="2800" smtClean="0"/>
              <a:t>IP</a:t>
            </a:r>
            <a:r>
              <a:rPr lang="zh-CN" altLang="en-US" sz="2800" smtClean="0"/>
              <a:t>的可能性等其他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服务器不具备的功能。所以有“秀外慧中”的美称。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800" smtClean="0"/>
              <a:t>    通常，</a:t>
            </a:r>
            <a:r>
              <a:rPr lang="en-US" altLang="zh-CN" sz="2800" smtClean="0"/>
              <a:t>FTP</a:t>
            </a:r>
            <a:r>
              <a:rPr lang="zh-CN" altLang="en-US" sz="2800" smtClean="0"/>
              <a:t>访问服务器时需要经过验证，只有经过了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服务器的相关验证，用户才能进行访问和传输文件等操作。</a:t>
            </a:r>
            <a:endParaRPr lang="zh-CN" altLang="en-US" sz="2800" b="1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600" smtClean="0"/>
              <a:t>6.1.5 FTP</a:t>
            </a:r>
            <a:r>
              <a:rPr lang="zh-CN" altLang="en-US" sz="3600" smtClean="0"/>
              <a:t>服务的相关软件及登录形式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291512" cy="4400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2. VsFTPD</a:t>
            </a:r>
            <a:r>
              <a:rPr lang="zh-CN" altLang="en-US" sz="2800" smtClean="0"/>
              <a:t>提供了以下</a:t>
            </a:r>
            <a:r>
              <a:rPr lang="en-US" altLang="zh-CN" sz="2800" smtClean="0"/>
              <a:t>3</a:t>
            </a:r>
            <a:r>
              <a:rPr lang="zh-CN" altLang="en-US" sz="2800" smtClean="0"/>
              <a:t>种登录形式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smtClean="0"/>
              <a:t>（</a:t>
            </a:r>
            <a:r>
              <a:rPr lang="en-US" altLang="zh-CN" sz="2800" smtClean="0"/>
              <a:t>1</a:t>
            </a:r>
            <a:r>
              <a:rPr lang="zh-CN" altLang="en-US" sz="2800" smtClean="0"/>
              <a:t>）</a:t>
            </a:r>
            <a:r>
              <a:rPr lang="en-US" altLang="zh-CN" sz="2800" smtClean="0"/>
              <a:t>anonymous</a:t>
            </a:r>
            <a:r>
              <a:rPr lang="zh-CN" altLang="en-US" sz="2800" smtClean="0"/>
              <a:t>（匿名账号）</a:t>
            </a:r>
          </a:p>
          <a:p>
            <a:pPr eaLnBrk="1" hangingPunct="1"/>
            <a:r>
              <a:rPr lang="en-US" altLang="zh-CN" sz="2800" smtClean="0"/>
              <a:t>anonymous</a:t>
            </a:r>
            <a:r>
              <a:rPr lang="zh-CN" altLang="en-US" sz="2800" smtClean="0"/>
              <a:t>（匿名账号）是应用的最广泛的一种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服务器登录。如果用户在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服务器上没有账号，那么用户可以以</a:t>
            </a:r>
            <a:r>
              <a:rPr lang="en-US" altLang="zh-CN" sz="2800" smtClean="0"/>
              <a:t>anonymous</a:t>
            </a:r>
            <a:r>
              <a:rPr lang="zh-CN" altLang="en-US" sz="2800" smtClean="0"/>
              <a:t>为用户名，以自己的电子邮件地址为密码进行登录。当匿名用户登录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服务器后，其登录目录为匿名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服务器的根目录</a:t>
            </a:r>
            <a:r>
              <a:rPr lang="en-US" altLang="zh-CN" sz="2800" smtClean="0"/>
              <a:t>/var/ftp</a:t>
            </a:r>
            <a:r>
              <a:rPr lang="zh-CN" altLang="en-US" sz="2800" smtClean="0"/>
              <a:t>。为了减轻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服务器的负载，一般情况下，应关闭匿名账户的上传功能。</a:t>
            </a:r>
          </a:p>
          <a:p>
            <a:pPr eaLnBrk="1" hangingPunct="1"/>
            <a:endParaRPr lang="en-US" altLang="zh-CN" sz="28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3600" smtClean="0"/>
              <a:t>6.1.5 FTP</a:t>
            </a:r>
            <a:r>
              <a:rPr lang="zh-CN" altLang="en-US" sz="3600" smtClean="0"/>
              <a:t>服务的相关软件及登录形式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81200"/>
            <a:ext cx="8362950" cy="4876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400" smtClean="0"/>
              <a:t>（</a:t>
            </a:r>
            <a:r>
              <a:rPr lang="en-US" altLang="zh-CN" sz="2400" smtClean="0"/>
              <a:t>2</a:t>
            </a:r>
            <a:r>
              <a:rPr lang="zh-CN" altLang="en-US" sz="2400" smtClean="0"/>
              <a:t>）</a:t>
            </a:r>
            <a:r>
              <a:rPr lang="en-US" altLang="zh-CN" sz="2400" smtClean="0"/>
              <a:t>real</a:t>
            </a:r>
            <a:r>
              <a:rPr lang="zh-CN" altLang="en-US" sz="2400" smtClean="0"/>
              <a:t>（真实账户）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real</a:t>
            </a:r>
            <a:r>
              <a:rPr lang="zh-CN" altLang="en-US" sz="2400" smtClean="0"/>
              <a:t>（真实账户）也称为本地账号，就是以真实的用户名和密码进行登录，但前提条件是用户在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服务器上拥有自己的账号。用真实账号登录后，其登录的目录为用户自己的目录，该目录在系统建立账号时就已经创建，例如，在</a:t>
            </a:r>
            <a:r>
              <a:rPr lang="en-US" altLang="zh-CN" sz="2400" smtClean="0"/>
              <a:t>Red Hat Linux 9</a:t>
            </a:r>
            <a:r>
              <a:rPr lang="zh-CN" altLang="en-US" sz="2400" smtClean="0"/>
              <a:t>系统中建立一个名称为</a:t>
            </a:r>
            <a:r>
              <a:rPr lang="en-US" altLang="zh-CN" sz="2400" smtClean="0"/>
              <a:t>xxk</a:t>
            </a:r>
            <a:r>
              <a:rPr lang="zh-CN" altLang="en-US" sz="2400" smtClean="0"/>
              <a:t>的用户，那么它的默认目录就是</a:t>
            </a:r>
            <a:r>
              <a:rPr lang="en-US" altLang="zh-CN" sz="2400" smtClean="0"/>
              <a:t>/home/xxk</a:t>
            </a:r>
            <a:r>
              <a:rPr lang="zh-CN" altLang="en-US" sz="2400" smtClean="0"/>
              <a:t>。真实用户可以访问整个目录结构，从而对系统安全构成极大的威胁，所以，应尽量避免用户使用真实账号来访问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zh-CN" altLang="en-US" sz="2400" smtClean="0"/>
              <a:t>（</a:t>
            </a:r>
            <a:r>
              <a:rPr lang="en-US" altLang="zh-CN" sz="2400" smtClean="0"/>
              <a:t>3</a:t>
            </a:r>
            <a:r>
              <a:rPr lang="zh-CN" altLang="en-US" sz="2400" smtClean="0"/>
              <a:t>）</a:t>
            </a:r>
            <a:r>
              <a:rPr lang="en-US" altLang="zh-CN" sz="2400" smtClean="0"/>
              <a:t>guest</a:t>
            </a:r>
            <a:r>
              <a:rPr lang="zh-CN" altLang="en-US" sz="2400" smtClean="0"/>
              <a:t>（虚拟账号）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400" smtClean="0"/>
              <a:t>如果用户在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服务器上拥有一个账号，但此账号只能用于文件传输服务，那么该账号就是</a:t>
            </a:r>
            <a:r>
              <a:rPr lang="en-US" altLang="zh-CN" sz="2400" smtClean="0"/>
              <a:t>guest</a:t>
            </a:r>
            <a:r>
              <a:rPr lang="zh-CN" altLang="en-US" sz="2400" smtClean="0"/>
              <a:t>（虚拟账号）。</a:t>
            </a:r>
            <a:r>
              <a:rPr lang="en-US" altLang="zh-CN" sz="2400" smtClean="0"/>
              <a:t>guest</a:t>
            </a:r>
            <a:r>
              <a:rPr lang="zh-CN" altLang="en-US" sz="2400" smtClean="0"/>
              <a:t>是真实账号的一种形式，他们的不同之处在于，</a:t>
            </a:r>
            <a:r>
              <a:rPr lang="en-US" altLang="zh-CN" sz="2400" smtClean="0"/>
              <a:t>guest</a:t>
            </a:r>
            <a:r>
              <a:rPr lang="zh-CN" altLang="en-US" sz="2400" smtClean="0"/>
              <a:t>登录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服务器后，不能访问除宿主目录以外的内容。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zh-CN" sz="240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zh-CN" smtClean="0"/>
              <a:t>6.1.6 </a:t>
            </a:r>
            <a:r>
              <a:rPr lang="zh-CN" altLang="en-US" smtClean="0"/>
              <a:t>常用的匿名</a:t>
            </a:r>
            <a:r>
              <a:rPr lang="en-US" altLang="zh-CN" smtClean="0"/>
              <a:t>FTP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362950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2400" smtClean="0"/>
              <a:t>匿名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是这样一种机制，用户可通过它连接到远程主机上，并从其下载文件，而无需成为其注册用户。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400" smtClean="0"/>
              <a:t>当远程主机提供匿名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服务时，会指定某些目录向公众开放，允许匿名存取。系统中的其余目录则处于隐匿状态。作为一种安全措施，大多数匿名</a:t>
            </a:r>
            <a:r>
              <a:rPr lang="en-US" altLang="zh-CN" sz="2400" smtClean="0"/>
              <a:t>FTP</a:t>
            </a:r>
            <a:r>
              <a:rPr lang="zh-CN" altLang="en-US" sz="2400" smtClean="0"/>
              <a:t>主机都允许用户从其下载文件，而不允许用户向其上传文件。也就是说，用户可将匿名</a:t>
            </a:r>
            <a:r>
              <a:rPr lang="en-US" altLang="zh-CN" sz="2400" smtClean="0"/>
              <a:t>FTP</a:t>
            </a:r>
            <a:r>
              <a:rPr lang="zh-CN" altLang="en-US" sz="2400" smtClean="0"/>
              <a:t>主机上的所有文件拷贝到自己的机器上，但不能将自己机器上的任何一个文件拷贝至匿名</a:t>
            </a:r>
            <a:r>
              <a:rPr lang="en-US" altLang="zh-CN" sz="2400" smtClean="0"/>
              <a:t>FTP</a:t>
            </a:r>
            <a:r>
              <a:rPr lang="zh-CN" altLang="en-US" sz="2400" smtClean="0"/>
              <a:t>主机上。即使有些匿名</a:t>
            </a:r>
            <a:r>
              <a:rPr lang="en-US" altLang="zh-CN" sz="2400" smtClean="0"/>
              <a:t>FTP</a:t>
            </a:r>
            <a:r>
              <a:rPr lang="zh-CN" altLang="en-US" sz="2400" smtClean="0"/>
              <a:t>主机确实允许用户上传文件，用户也只能将文件上传至某一指定上传目录中。随后，系统管理员会去检查这些文件，他会将这些文件移至另一个公共下载目录中，供其他用户下载。利用这种方式，远程主机的用户得到了保护，避免了有人上传有问题的文件，如带病毒的文件。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zh-CN" smtClean="0"/>
              <a:t>6.2 </a:t>
            </a:r>
            <a:r>
              <a:rPr lang="zh-CN" altLang="en-US" smtClean="0"/>
              <a:t>安装和配置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0" y="1341438"/>
            <a:ext cx="8534400" cy="4724400"/>
          </a:xfrm>
        </p:spPr>
        <p:txBody>
          <a:bodyPr/>
          <a:lstStyle/>
          <a:p>
            <a:pPr algn="just" eaLnBrk="1" hangingPunct="1"/>
            <a:r>
              <a:rPr lang="en-US" altLang="zh-CN" sz="2800" smtClean="0"/>
              <a:t>FTP</a:t>
            </a:r>
            <a:r>
              <a:rPr lang="zh-CN" altLang="en-US" sz="2800" smtClean="0"/>
              <a:t>服务器利用文件传输协议实现文件的上传与下载服务。</a:t>
            </a:r>
            <a:r>
              <a:rPr lang="en-US" altLang="zh-CN" sz="2800" smtClean="0"/>
              <a:t>Red Hat Enterprise Linux 5</a:t>
            </a:r>
            <a:r>
              <a:rPr lang="zh-CN" altLang="en-US" sz="2800" smtClean="0"/>
              <a:t>自带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服务软件包，其名称为</a:t>
            </a:r>
            <a:r>
              <a:rPr lang="en-US" altLang="zh-CN" sz="2800" smtClean="0"/>
              <a:t>vsftp-2.0.5-10.e15.i386.rpm,</a:t>
            </a:r>
            <a:r>
              <a:rPr lang="zh-CN" altLang="en-US" sz="2800" smtClean="0"/>
              <a:t>可在</a:t>
            </a:r>
            <a:r>
              <a:rPr lang="en-US" altLang="zh-CN" sz="2800" smtClean="0"/>
              <a:t>Red Hat Enterprise Linux 5</a:t>
            </a:r>
            <a:r>
              <a:rPr lang="zh-CN" altLang="en-US" sz="2800" smtClean="0"/>
              <a:t>安装光盘中找到安装包。</a:t>
            </a:r>
            <a:r>
              <a:rPr lang="en-US" altLang="zh-CN" sz="2800" smtClean="0"/>
              <a:t>VsFTP (very security FTP)</a:t>
            </a:r>
            <a:r>
              <a:rPr lang="zh-CN" altLang="en-US" sz="2800" smtClean="0"/>
              <a:t>意为非常安全的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服务器，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是</a:t>
            </a:r>
            <a:r>
              <a:rPr lang="en-US" altLang="zh-CN" sz="2800" smtClean="0"/>
              <a:t>VsFTP</a:t>
            </a:r>
            <a:r>
              <a:rPr lang="zh-CN" altLang="en-US" sz="2800" smtClean="0"/>
              <a:t>服务器的一个守护进程，用于具体实现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服务器的功能。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第</a:t>
            </a:r>
            <a:r>
              <a:rPr lang="en-US" altLang="zh-CN" smtClean="0"/>
              <a:t>6</a:t>
            </a:r>
            <a:r>
              <a:rPr lang="zh-CN" altLang="en-US" smtClean="0"/>
              <a:t>章  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FTP</a:t>
            </a:r>
            <a:r>
              <a:rPr lang="zh-CN" altLang="en-US" smtClean="0"/>
              <a:t>服务是互联网上的常见服务之一，本章主要介绍了</a:t>
            </a:r>
            <a:r>
              <a:rPr lang="en-US" altLang="zh-CN" smtClean="0"/>
              <a:t>FTP</a:t>
            </a:r>
            <a:r>
              <a:rPr lang="zh-CN" altLang="en-US" smtClean="0"/>
              <a:t>服务器的工作原理、工作模式和基本应用，并且重点讲解了在</a:t>
            </a:r>
            <a:r>
              <a:rPr lang="en-US" altLang="zh-CN" smtClean="0"/>
              <a:t>Red Hat Enterprise Linux 5 </a:t>
            </a:r>
            <a:r>
              <a:rPr lang="zh-CN" altLang="en-US" smtClean="0"/>
              <a:t>下</a:t>
            </a:r>
            <a:r>
              <a:rPr lang="en-US" altLang="zh-CN" smtClean="0"/>
              <a:t>VsFTP</a:t>
            </a:r>
            <a:r>
              <a:rPr lang="zh-CN" altLang="en-US" smtClean="0"/>
              <a:t>服务器的架构。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6.2.1 </a:t>
            </a:r>
            <a:r>
              <a:rPr lang="zh-CN" altLang="en-US" smtClean="0"/>
              <a:t>安装</a:t>
            </a:r>
            <a:r>
              <a:rPr lang="en-US" altLang="zh-CN" smtClean="0"/>
              <a:t>VsFTPD</a:t>
            </a:r>
            <a:r>
              <a:rPr lang="zh-CN" altLang="en-US" smtClean="0"/>
              <a:t>软件包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400" b="1" smtClean="0"/>
              <a:t>1. </a:t>
            </a:r>
            <a:r>
              <a:rPr lang="zh-CN" altLang="en-US" sz="2400" b="1" smtClean="0"/>
              <a:t>检查并安装</a:t>
            </a:r>
            <a:r>
              <a:rPr lang="en-US" altLang="zh-CN" sz="2400" b="1" smtClean="0"/>
              <a:t>VsFTPD</a:t>
            </a:r>
            <a:r>
              <a:rPr lang="zh-CN" altLang="en-US" sz="2400" b="1" smtClean="0"/>
              <a:t>软件包</a:t>
            </a:r>
            <a:endParaRPr lang="zh-CN" altLang="en-US" sz="2400" smtClean="0"/>
          </a:p>
          <a:p>
            <a:pPr eaLnBrk="1" hangingPunct="1"/>
            <a:r>
              <a:rPr lang="zh-CN" altLang="en-US" sz="2400" smtClean="0"/>
              <a:t>在终端窗口输入：“</a:t>
            </a:r>
            <a:r>
              <a:rPr lang="en-US" altLang="zh-CN" sz="2400" smtClean="0"/>
              <a:t>rpm -qa |grep vsftpd”</a:t>
            </a:r>
            <a:r>
              <a:rPr lang="zh-CN" altLang="en-US" sz="2400" smtClean="0"/>
              <a:t>命令检查系统是否安装了</a:t>
            </a:r>
            <a:r>
              <a:rPr lang="en-US" altLang="zh-CN" sz="2400" smtClean="0"/>
              <a:t>VsFTPD</a:t>
            </a:r>
            <a:r>
              <a:rPr lang="zh-CN" altLang="en-US" sz="2400" smtClean="0"/>
              <a:t>软件包，如图</a:t>
            </a:r>
            <a:r>
              <a:rPr lang="en-US" altLang="zh-CN" sz="2400" smtClean="0"/>
              <a:t>6-1</a:t>
            </a:r>
            <a:r>
              <a:rPr lang="zh-CN" altLang="en-US" sz="2400" smtClean="0"/>
              <a:t>所示。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z="2400" smtClean="0"/>
          </a:p>
        </p:txBody>
      </p:sp>
      <p:pic>
        <p:nvPicPr>
          <p:cNvPr id="4096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716338"/>
            <a:ext cx="46196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2987675" y="5084763"/>
            <a:ext cx="28336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6-1 </a:t>
            </a:r>
            <a:r>
              <a:rPr lang="zh-CN" altLang="en-US"/>
              <a:t>检查系统是否安装了</a:t>
            </a:r>
            <a:r>
              <a:rPr lang="en-US" altLang="zh-CN"/>
              <a:t>vsftpd</a:t>
            </a:r>
            <a:r>
              <a:rPr lang="zh-CN" altLang="en-US"/>
              <a:t>软件包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00138"/>
          </a:xfrm>
        </p:spPr>
        <p:txBody>
          <a:bodyPr/>
          <a:lstStyle/>
          <a:p>
            <a:pPr eaLnBrk="1" hangingPunct="1"/>
            <a:r>
              <a:rPr lang="en-US" altLang="zh-CN" smtClean="0"/>
              <a:t>6.2.1 </a:t>
            </a:r>
            <a:r>
              <a:rPr lang="zh-CN" altLang="en-US" smtClean="0"/>
              <a:t>安装</a:t>
            </a:r>
            <a:r>
              <a:rPr lang="en-US" altLang="zh-CN" smtClean="0"/>
              <a:t>VsFTPD</a:t>
            </a:r>
            <a:r>
              <a:rPr lang="zh-CN" altLang="en-US" smtClean="0"/>
              <a:t>软件包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7529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 sz="2800" smtClean="0"/>
              <a:t>从图</a:t>
            </a:r>
            <a:r>
              <a:rPr lang="en-US" altLang="zh-CN" sz="2800" smtClean="0"/>
              <a:t>6-1</a:t>
            </a:r>
            <a:r>
              <a:rPr lang="zh-CN" altLang="en-US" sz="2800" smtClean="0"/>
              <a:t>中可以看出，系统已经安装了版本号为</a:t>
            </a:r>
            <a:r>
              <a:rPr lang="en-US" altLang="zh-CN" sz="2800" smtClean="0"/>
              <a:t>2.0.5-12.el5</a:t>
            </a:r>
            <a:r>
              <a:rPr lang="zh-CN" altLang="en-US" sz="2800" smtClean="0"/>
              <a:t>的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软件包。如果没有安装，可以在安装光盘的</a:t>
            </a:r>
            <a:r>
              <a:rPr lang="en-US" altLang="zh-CN" sz="2800" smtClean="0"/>
              <a:t>Server</a:t>
            </a:r>
            <a:r>
              <a:rPr lang="zh-CN" altLang="en-US" sz="2800" smtClean="0"/>
              <a:t>目录下找到</a:t>
            </a:r>
            <a:r>
              <a:rPr lang="en-US" altLang="zh-CN" sz="2800" smtClean="0"/>
              <a:t>vsftpd-2.0.5-12.el5.i386.rpm</a:t>
            </a:r>
            <a:r>
              <a:rPr lang="zh-CN" altLang="en-US" sz="2800" smtClean="0"/>
              <a:t>的安装包文件，然后用命令“</a:t>
            </a:r>
            <a:r>
              <a:rPr lang="en-US" altLang="zh-CN" sz="2800" smtClean="0"/>
              <a:t>rpm –ivh vsftpd-2.0.5-12.el5.i386.rpm”</a:t>
            </a:r>
            <a:r>
              <a:rPr lang="zh-CN" altLang="en-US" sz="2800" smtClean="0"/>
              <a:t>进行安装。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smtClean="0"/>
              <a:t>VsFTPD</a:t>
            </a:r>
            <a:r>
              <a:rPr lang="zh-CN" altLang="en-US" sz="2800" smtClean="0"/>
              <a:t>在安装时会自动创建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系统用户组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和属于该组的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系统用户</a:t>
            </a:r>
            <a:r>
              <a:rPr lang="en-US" altLang="zh-CN" sz="2800" smtClean="0"/>
              <a:t>ftp</a:t>
            </a:r>
            <a:r>
              <a:rPr lang="zh-CN" altLang="en-US" sz="2800" smtClean="0"/>
              <a:t>，该用户的主目录为</a:t>
            </a:r>
            <a:r>
              <a:rPr lang="en-US" altLang="zh-CN" sz="2800" smtClean="0"/>
              <a:t>/var/ftp</a:t>
            </a:r>
            <a:r>
              <a:rPr lang="zh-CN" altLang="en-US" sz="2800" smtClean="0"/>
              <a:t>，默认作为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服务器的匿名账户。执行命令“</a:t>
            </a:r>
            <a:r>
              <a:rPr lang="en-US" altLang="zh-CN" sz="2800" smtClean="0"/>
              <a:t>vi /etc/passwd”</a:t>
            </a:r>
            <a:r>
              <a:rPr lang="zh-CN" altLang="en-US" sz="2800" smtClean="0"/>
              <a:t>，可以看到</a:t>
            </a:r>
            <a:r>
              <a:rPr lang="en-US" altLang="zh-CN" sz="2800" smtClean="0"/>
              <a:t>ftp</a:t>
            </a:r>
            <a:r>
              <a:rPr lang="zh-CN" altLang="en-US" sz="2800" smtClean="0"/>
              <a:t>账户的基本信息，如图</a:t>
            </a:r>
            <a:r>
              <a:rPr lang="en-US" altLang="zh-CN" sz="2800" smtClean="0"/>
              <a:t>6-2</a:t>
            </a:r>
            <a:r>
              <a:rPr lang="zh-CN" altLang="en-US" sz="2800" smtClean="0"/>
              <a:t>所示。可以看到，</a:t>
            </a:r>
            <a:r>
              <a:rPr lang="en-US" altLang="zh-CN" sz="2800" smtClean="0"/>
              <a:t>ftp</a:t>
            </a:r>
            <a:r>
              <a:rPr lang="zh-CN" altLang="en-US" sz="2800" smtClean="0"/>
              <a:t>账户的用户</a:t>
            </a:r>
            <a:r>
              <a:rPr lang="en-US" altLang="zh-CN" sz="2800" smtClean="0"/>
              <a:t>ID</a:t>
            </a:r>
            <a:r>
              <a:rPr lang="zh-CN" altLang="en-US" sz="2800" smtClean="0"/>
              <a:t>号是</a:t>
            </a:r>
            <a:r>
              <a:rPr lang="en-US" altLang="zh-CN" sz="2800" smtClean="0"/>
              <a:t>14</a:t>
            </a:r>
            <a:r>
              <a:rPr lang="zh-CN" altLang="en-US" sz="2800" smtClean="0"/>
              <a:t>，组</a:t>
            </a:r>
            <a:r>
              <a:rPr lang="en-US" altLang="zh-CN" sz="2800" smtClean="0"/>
              <a:t>ID</a:t>
            </a:r>
            <a:r>
              <a:rPr lang="zh-CN" altLang="en-US" sz="2800" smtClean="0"/>
              <a:t>号是</a:t>
            </a:r>
            <a:r>
              <a:rPr lang="en-US" altLang="zh-CN" sz="2800" smtClean="0"/>
              <a:t>50</a:t>
            </a:r>
            <a:r>
              <a:rPr lang="zh-CN" altLang="en-US" sz="2800" smtClean="0"/>
              <a:t>，宿主目录为“</a:t>
            </a:r>
            <a:r>
              <a:rPr lang="en-US" altLang="zh-CN" sz="2800" smtClean="0"/>
              <a:t>/var/ftp”</a:t>
            </a:r>
            <a:r>
              <a:rPr lang="zh-CN" altLang="en-US" sz="2800" smtClean="0"/>
              <a:t>，登陆后的</a:t>
            </a:r>
            <a:r>
              <a:rPr lang="en-US" altLang="zh-CN" sz="2800" smtClean="0"/>
              <a:t>shell</a:t>
            </a:r>
            <a:r>
              <a:rPr lang="zh-CN" altLang="en-US" sz="2800" smtClean="0"/>
              <a:t>为“</a:t>
            </a:r>
            <a:r>
              <a:rPr lang="en-US" altLang="zh-CN" sz="2800" smtClean="0"/>
              <a:t>/sbin/nologin”</a:t>
            </a:r>
            <a:r>
              <a:rPr lang="zh-CN" altLang="en-US" sz="2800" smtClean="0"/>
              <a:t>。</a:t>
            </a:r>
          </a:p>
          <a:p>
            <a:pPr eaLnBrk="1" hangingPunct="1">
              <a:lnSpc>
                <a:spcPct val="80000"/>
              </a:lnSpc>
            </a:pPr>
            <a:endParaRPr lang="en-US" altLang="zh-CN" sz="28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eaLnBrk="1" hangingPunct="1"/>
            <a:r>
              <a:rPr lang="en-US" altLang="zh-CN" smtClean="0"/>
              <a:t>6.2.1 </a:t>
            </a:r>
            <a:r>
              <a:rPr lang="zh-CN" altLang="en-US" smtClean="0"/>
              <a:t>安装</a:t>
            </a:r>
            <a:r>
              <a:rPr lang="en-US" altLang="zh-CN" smtClean="0"/>
              <a:t>VsFTPD</a:t>
            </a:r>
            <a:r>
              <a:rPr lang="zh-CN" altLang="en-US" smtClean="0"/>
              <a:t>软件包</a:t>
            </a:r>
          </a:p>
        </p:txBody>
      </p:sp>
      <p:pic>
        <p:nvPicPr>
          <p:cNvPr id="4301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1628775"/>
            <a:ext cx="5076825" cy="3886200"/>
          </a:xfrm>
        </p:spPr>
      </p:pic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3132138" y="5734050"/>
            <a:ext cx="2139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6-2 </a:t>
            </a:r>
            <a:r>
              <a:rPr lang="zh-CN" altLang="en-US"/>
              <a:t>检查</a:t>
            </a:r>
            <a:r>
              <a:rPr lang="en-US" altLang="zh-CN"/>
              <a:t>ftp</a:t>
            </a:r>
            <a:r>
              <a:rPr lang="zh-CN" altLang="en-US"/>
              <a:t>账户的基本信息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pPr eaLnBrk="1" hangingPunct="1"/>
            <a:r>
              <a:rPr lang="en-US" altLang="zh-CN" sz="4000" smtClean="0"/>
              <a:t>6.2.1 </a:t>
            </a:r>
            <a:r>
              <a:rPr lang="zh-CN" altLang="en-US" sz="4000" smtClean="0"/>
              <a:t>安装</a:t>
            </a:r>
            <a:r>
              <a:rPr lang="en-US" altLang="zh-CN" sz="4000" smtClean="0"/>
              <a:t>VsFTPD</a:t>
            </a:r>
            <a:r>
              <a:rPr lang="zh-CN" altLang="en-US" sz="4000" smtClean="0"/>
              <a:t>软件包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291512" cy="5256212"/>
          </a:xfrm>
        </p:spPr>
        <p:txBody>
          <a:bodyPr/>
          <a:lstStyle/>
          <a:p>
            <a:pPr eaLnBrk="1" hangingPunct="1"/>
            <a:r>
              <a:rPr lang="zh-CN" altLang="en-US" sz="2400" smtClean="0"/>
              <a:t>当然，也可以用命令“</a:t>
            </a:r>
            <a:r>
              <a:rPr lang="en-US" altLang="zh-CN" sz="2400" smtClean="0"/>
              <a:t>vi /etc/group”</a:t>
            </a:r>
            <a:r>
              <a:rPr lang="zh-CN" altLang="en-US" sz="2400" smtClean="0"/>
              <a:t>查看</a:t>
            </a:r>
            <a:r>
              <a:rPr lang="en-US" altLang="zh-CN" sz="2400" smtClean="0"/>
              <a:t>ftp</a:t>
            </a:r>
            <a:r>
              <a:rPr lang="zh-CN" altLang="en-US" sz="2400" smtClean="0"/>
              <a:t>组的信息，如图</a:t>
            </a:r>
            <a:r>
              <a:rPr lang="en-US" altLang="zh-CN" sz="2400" smtClean="0"/>
              <a:t>6-3</a:t>
            </a:r>
            <a:r>
              <a:rPr lang="zh-CN" altLang="en-US" sz="2400" smtClean="0"/>
              <a:t>所示。</a:t>
            </a:r>
          </a:p>
          <a:p>
            <a:pPr eaLnBrk="1" hangingPunct="1"/>
            <a:endParaRPr lang="en-US" altLang="zh-CN" smtClean="0"/>
          </a:p>
        </p:txBody>
      </p:sp>
      <p:pic>
        <p:nvPicPr>
          <p:cNvPr id="440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060575"/>
            <a:ext cx="38814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Rectangle 5"/>
          <p:cNvSpPr>
            <a:spLocks noChangeArrowheads="1"/>
          </p:cNvSpPr>
          <p:nvPr/>
        </p:nvSpPr>
        <p:spPr bwMode="auto">
          <a:xfrm>
            <a:off x="2987675" y="6237288"/>
            <a:ext cx="1987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6-3 </a:t>
            </a:r>
            <a:r>
              <a:rPr lang="zh-CN" altLang="en-US"/>
              <a:t>检查</a:t>
            </a:r>
            <a:r>
              <a:rPr lang="en-US" altLang="zh-CN"/>
              <a:t>ftp</a:t>
            </a:r>
            <a:r>
              <a:rPr lang="zh-CN" altLang="en-US"/>
              <a:t>组的基本信息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00138"/>
          </a:xfrm>
        </p:spPr>
        <p:txBody>
          <a:bodyPr/>
          <a:lstStyle/>
          <a:p>
            <a:pPr eaLnBrk="1" hangingPunct="1"/>
            <a:r>
              <a:rPr lang="en-US" altLang="zh-CN" smtClean="0"/>
              <a:t>6.2.1 </a:t>
            </a:r>
            <a:r>
              <a:rPr lang="zh-CN" altLang="en-US" smtClean="0"/>
              <a:t>安装</a:t>
            </a:r>
            <a:r>
              <a:rPr lang="en-US" altLang="zh-CN" smtClean="0"/>
              <a:t>VsFTPD</a:t>
            </a:r>
            <a:r>
              <a:rPr lang="zh-CN" altLang="en-US" smtClean="0"/>
              <a:t>软件包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3100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400" b="1" smtClean="0"/>
              <a:t>2. </a:t>
            </a:r>
            <a:r>
              <a:rPr lang="zh-CN" altLang="en-US" sz="2400" b="1" smtClean="0"/>
              <a:t>设置</a:t>
            </a:r>
            <a:r>
              <a:rPr lang="en-US" altLang="zh-CN" sz="2400" b="1" smtClean="0"/>
              <a:t>VsFTPD</a:t>
            </a:r>
            <a:r>
              <a:rPr lang="zh-CN" altLang="en-US" sz="2400" b="1" smtClean="0"/>
              <a:t>服务的自启动</a:t>
            </a:r>
            <a:endParaRPr lang="zh-CN" altLang="en-US" sz="2400" smtClean="0"/>
          </a:p>
          <a:p>
            <a:pPr eaLnBrk="1" hangingPunct="1"/>
            <a:r>
              <a:rPr lang="zh-CN" altLang="en-US" sz="2400" smtClean="0"/>
              <a:t>默认情况下，该服务并未启动，可采用以下命令来检查其启动状态：“</a:t>
            </a:r>
            <a:r>
              <a:rPr lang="en-US" altLang="zh-CN" sz="2400" smtClean="0"/>
              <a:t>chkconfig --list vsftpd”</a:t>
            </a:r>
            <a:r>
              <a:rPr lang="zh-CN" altLang="en-US" sz="2400" smtClean="0"/>
              <a:t>，如图</a:t>
            </a:r>
            <a:r>
              <a:rPr lang="en-US" altLang="zh-CN" sz="2400" smtClean="0"/>
              <a:t>6-4</a:t>
            </a:r>
            <a:r>
              <a:rPr lang="zh-CN" altLang="en-US" sz="2400" smtClean="0"/>
              <a:t>所示。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mtClean="0"/>
          </a:p>
        </p:txBody>
      </p:sp>
      <p:pic>
        <p:nvPicPr>
          <p:cNvPr id="450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213100"/>
            <a:ext cx="52673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Rectangle 5"/>
          <p:cNvSpPr>
            <a:spLocks noChangeArrowheads="1"/>
          </p:cNvSpPr>
          <p:nvPr/>
        </p:nvSpPr>
        <p:spPr bwMode="auto">
          <a:xfrm>
            <a:off x="2987675" y="4724400"/>
            <a:ext cx="23764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6-4 </a:t>
            </a:r>
            <a:r>
              <a:rPr lang="zh-CN" altLang="en-US"/>
              <a:t>查看</a:t>
            </a:r>
            <a:r>
              <a:rPr lang="en-US" altLang="zh-CN"/>
              <a:t>vsftpd</a:t>
            </a:r>
            <a:r>
              <a:rPr lang="zh-CN" altLang="en-US"/>
              <a:t>服务的启动状态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6.2.1 </a:t>
            </a:r>
            <a:r>
              <a:rPr lang="zh-CN" altLang="en-US" smtClean="0"/>
              <a:t>安装</a:t>
            </a:r>
            <a:r>
              <a:rPr lang="en-US" altLang="zh-CN" smtClean="0"/>
              <a:t>VsFTPD</a:t>
            </a:r>
            <a:r>
              <a:rPr lang="zh-CN" altLang="en-US" smtClean="0"/>
              <a:t>软件包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SzTx/>
            </a:pPr>
            <a:r>
              <a:rPr lang="en-US" altLang="zh-CN" smtClean="0"/>
              <a:t>  </a:t>
            </a:r>
            <a:r>
              <a:rPr lang="zh-CN" altLang="en-US" sz="2400" smtClean="0"/>
              <a:t>若要设置该服务在</a:t>
            </a:r>
            <a:r>
              <a:rPr lang="en-US" altLang="zh-CN" sz="2400" smtClean="0"/>
              <a:t>3</a:t>
            </a:r>
            <a:r>
              <a:rPr lang="zh-CN" altLang="en-US" sz="2400" smtClean="0"/>
              <a:t>和</a:t>
            </a:r>
            <a:r>
              <a:rPr lang="en-US" altLang="zh-CN" sz="2400" smtClean="0"/>
              <a:t>5</a:t>
            </a:r>
            <a:r>
              <a:rPr lang="zh-CN" altLang="en-US" sz="2400" smtClean="0"/>
              <a:t>运行级别时自动启动，则设置命令为：“</a:t>
            </a:r>
            <a:r>
              <a:rPr lang="en-US" altLang="zh-CN" sz="2400" smtClean="0"/>
              <a:t>chkconfig --level 35 vsftpd on”</a:t>
            </a:r>
            <a:r>
              <a:rPr lang="zh-CN" altLang="en-US" sz="2400" smtClean="0"/>
              <a:t>，如图</a:t>
            </a:r>
            <a:r>
              <a:rPr lang="en-US" altLang="zh-CN" sz="2400" smtClean="0"/>
              <a:t>6-5</a:t>
            </a:r>
            <a:r>
              <a:rPr lang="zh-CN" altLang="en-US" sz="2400" smtClean="0"/>
              <a:t>所示。</a:t>
            </a:r>
          </a:p>
          <a:p>
            <a:pPr eaLnBrk="1" hangingPunct="1"/>
            <a:endParaRPr lang="en-US" altLang="zh-CN" smtClean="0"/>
          </a:p>
        </p:txBody>
      </p:sp>
      <p:pic>
        <p:nvPicPr>
          <p:cNvPr id="460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3500438"/>
            <a:ext cx="52673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Rectangle 5"/>
          <p:cNvSpPr>
            <a:spLocks noChangeArrowheads="1"/>
          </p:cNvSpPr>
          <p:nvPr/>
        </p:nvSpPr>
        <p:spPr bwMode="auto">
          <a:xfrm>
            <a:off x="3348038" y="5229225"/>
            <a:ext cx="2181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6-5</a:t>
            </a:r>
            <a:r>
              <a:rPr lang="zh-CN" altLang="en-US"/>
              <a:t>设置</a:t>
            </a:r>
            <a:r>
              <a:rPr lang="en-US" altLang="zh-CN"/>
              <a:t>vsftpd</a:t>
            </a:r>
            <a:r>
              <a:rPr lang="zh-CN" altLang="en-US"/>
              <a:t>服务的自启动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6.2.1 </a:t>
            </a:r>
            <a:r>
              <a:rPr lang="zh-CN" altLang="en-US" smtClean="0"/>
              <a:t>安装</a:t>
            </a:r>
            <a:r>
              <a:rPr lang="en-US" altLang="zh-CN" smtClean="0"/>
              <a:t>VsFTPD</a:t>
            </a:r>
            <a:r>
              <a:rPr lang="zh-CN" altLang="en-US" smtClean="0"/>
              <a:t>软件包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b="1" smtClean="0"/>
              <a:t>3. VsFTPD</a:t>
            </a:r>
            <a:r>
              <a:rPr lang="zh-CN" altLang="en-US" sz="2400" b="1" smtClean="0"/>
              <a:t>服务的启动脚本</a:t>
            </a:r>
            <a:endParaRPr lang="zh-CN" alt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altLang="zh-CN" sz="2400" smtClean="0"/>
              <a:t>VsFTPD</a:t>
            </a:r>
            <a:r>
              <a:rPr lang="zh-CN" altLang="en-US" sz="2400" smtClean="0"/>
              <a:t>服务器在</a:t>
            </a:r>
            <a:r>
              <a:rPr lang="en-US" altLang="zh-CN" sz="2400" smtClean="0"/>
              <a:t>/etc/rc.d/init.d</a:t>
            </a:r>
            <a:r>
              <a:rPr lang="zh-CN" altLang="en-US" sz="2400" smtClean="0"/>
              <a:t>目录下，有一个名为</a:t>
            </a:r>
            <a:r>
              <a:rPr lang="en-US" altLang="zh-CN" sz="2400" smtClean="0"/>
              <a:t>vsftpd</a:t>
            </a:r>
            <a:r>
              <a:rPr lang="zh-CN" altLang="en-US" sz="2400" smtClean="0"/>
              <a:t>的服务启动脚本，利用该脚本，可实现</a:t>
            </a:r>
            <a:r>
              <a:rPr lang="en-US" altLang="zh-CN" sz="2400" smtClean="0"/>
              <a:t>vsftpd</a:t>
            </a:r>
            <a:r>
              <a:rPr lang="zh-CN" altLang="en-US" sz="2400" smtClean="0"/>
              <a:t>服务器的启动，重启，状态查询，停止等操作。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400" smtClean="0"/>
              <a:t>启动： </a:t>
            </a:r>
            <a:r>
              <a:rPr lang="en-US" altLang="zh-CN" sz="2400" smtClean="0"/>
              <a:t>/etc/rc.d/init.d/vsftpd start </a:t>
            </a:r>
            <a:r>
              <a:rPr lang="zh-CN" altLang="en-US" sz="2400" smtClean="0"/>
              <a:t>或 </a:t>
            </a:r>
            <a:r>
              <a:rPr lang="en-US" altLang="zh-CN" sz="2400" smtClean="0"/>
              <a:t>service vsftpd start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400" smtClean="0"/>
              <a:t>停止：</a:t>
            </a:r>
            <a:r>
              <a:rPr lang="en-US" altLang="zh-CN" sz="2400" smtClean="0"/>
              <a:t>/etc/rc.d/init.d/vsftpd stop </a:t>
            </a:r>
            <a:r>
              <a:rPr lang="zh-CN" altLang="en-US" sz="2400" smtClean="0"/>
              <a:t>或 </a:t>
            </a:r>
            <a:r>
              <a:rPr lang="en-US" altLang="zh-CN" sz="2400" smtClean="0"/>
              <a:t>service vsftpd stop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400" smtClean="0"/>
              <a:t>重启： </a:t>
            </a:r>
            <a:r>
              <a:rPr lang="en-US" altLang="zh-CN" sz="2400" smtClean="0"/>
              <a:t>/etc/rc.d/init.d/vsftpd restart </a:t>
            </a:r>
            <a:r>
              <a:rPr lang="zh-CN" altLang="en-US" sz="2400" smtClean="0"/>
              <a:t>或 </a:t>
            </a:r>
            <a:r>
              <a:rPr lang="en-US" altLang="zh-CN" sz="2400" smtClean="0"/>
              <a:t>service vsftpd restart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sz="240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6.2.1 </a:t>
            </a:r>
            <a:r>
              <a:rPr lang="zh-CN" altLang="en-US" smtClean="0"/>
              <a:t>安装</a:t>
            </a:r>
            <a:r>
              <a:rPr lang="en-US" altLang="zh-CN" smtClean="0"/>
              <a:t>VsFTPD</a:t>
            </a:r>
            <a:r>
              <a:rPr lang="zh-CN" altLang="en-US" smtClean="0"/>
              <a:t>软件包</a:t>
            </a:r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z="2800" smtClean="0"/>
              <a:t>查询：</a:t>
            </a:r>
            <a:r>
              <a:rPr lang="en-US" altLang="zh-CN" sz="2800" smtClean="0"/>
              <a:t>/etc/rc.d/init.d/vsftpd status </a:t>
            </a:r>
            <a:r>
              <a:rPr lang="zh-CN" altLang="en-US" sz="2800" smtClean="0"/>
              <a:t>或 </a:t>
            </a:r>
            <a:r>
              <a:rPr lang="en-US" altLang="zh-CN" sz="2800" smtClean="0"/>
              <a:t>service vsftpd status</a:t>
            </a:r>
          </a:p>
          <a:p>
            <a:pPr eaLnBrk="1" hangingPunct="1"/>
            <a:r>
              <a:rPr lang="zh-CN" altLang="en-US" sz="2800" smtClean="0"/>
              <a:t>具体操作如图</a:t>
            </a:r>
            <a:r>
              <a:rPr lang="en-US" altLang="zh-CN" sz="2800" smtClean="0"/>
              <a:t>6-6</a:t>
            </a:r>
            <a:r>
              <a:rPr lang="zh-CN" altLang="en-US" sz="2800" smtClean="0"/>
              <a:t>所示。</a:t>
            </a:r>
          </a:p>
          <a:p>
            <a:pPr eaLnBrk="1" hangingPunct="1"/>
            <a:endParaRPr lang="en-US" altLang="zh-CN" smtClean="0"/>
          </a:p>
        </p:txBody>
      </p:sp>
      <p:pic>
        <p:nvPicPr>
          <p:cNvPr id="4813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573463"/>
            <a:ext cx="52673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2987675" y="5373688"/>
            <a:ext cx="24368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6-6  VsFTPD</a:t>
            </a:r>
            <a:r>
              <a:rPr lang="zh-CN" altLang="en-US"/>
              <a:t>服务的启动与停止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6.2.1 </a:t>
            </a:r>
            <a:r>
              <a:rPr lang="zh-CN" altLang="en-US" smtClean="0"/>
              <a:t>安装</a:t>
            </a:r>
            <a:r>
              <a:rPr lang="en-US" altLang="zh-CN" smtClean="0"/>
              <a:t>VsFTPD</a:t>
            </a:r>
            <a:r>
              <a:rPr lang="zh-CN" altLang="en-US" smtClean="0"/>
              <a:t>软件包</a:t>
            </a:r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b="1" smtClean="0"/>
              <a:t>4. VsFTPD</a:t>
            </a:r>
            <a:r>
              <a:rPr lang="zh-CN" altLang="en-US" sz="2800" b="1" smtClean="0"/>
              <a:t>配置文件简介</a:t>
            </a:r>
            <a:endParaRPr lang="zh-CN" altLang="en-US" sz="2800" smtClean="0"/>
          </a:p>
          <a:p>
            <a:pPr eaLnBrk="1" hangingPunct="1"/>
            <a:r>
              <a:rPr lang="en-US" altLang="zh-CN" sz="2800" smtClean="0"/>
              <a:t>/etc/vsftpd/vsftpd.conf </a:t>
            </a:r>
            <a:r>
              <a:rPr lang="zh-CN" altLang="en-US" sz="2800" smtClean="0"/>
              <a:t>。</a:t>
            </a:r>
            <a:r>
              <a:rPr lang="en-US" altLang="zh-CN" sz="2800" smtClean="0"/>
              <a:t>//VsFTPD</a:t>
            </a:r>
            <a:r>
              <a:rPr lang="zh-CN" altLang="en-US" sz="2800" smtClean="0"/>
              <a:t>的主配置文件是。另外还有加强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服务器用户认证的</a:t>
            </a:r>
            <a:r>
              <a:rPr lang="en-US" altLang="zh-CN" sz="2800" smtClean="0"/>
              <a:t>/etc/pam.d/vsftpd</a:t>
            </a:r>
            <a:r>
              <a:rPr lang="zh-CN" altLang="en-US" sz="2800" smtClean="0"/>
              <a:t>。</a:t>
            </a:r>
          </a:p>
          <a:p>
            <a:pPr eaLnBrk="1" hangingPunct="1"/>
            <a:r>
              <a:rPr lang="en-US" altLang="zh-CN" sz="2800" smtClean="0"/>
              <a:t>/etc/vsftpd/ftpusers</a:t>
            </a:r>
            <a:r>
              <a:rPr lang="zh-CN" altLang="en-US" sz="2800" smtClean="0"/>
              <a:t>。   </a:t>
            </a:r>
            <a:r>
              <a:rPr lang="en-US" altLang="zh-CN" sz="2800" smtClean="0"/>
              <a:t>//</a:t>
            </a:r>
            <a:r>
              <a:rPr lang="zh-CN" altLang="en-US" sz="2800" smtClean="0"/>
              <a:t>禁止访问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的用户列表文件。凡是该文件中包含的账户，都不能访问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服务。一般处于安全性，常把</a:t>
            </a:r>
            <a:r>
              <a:rPr lang="en-US" altLang="zh-CN" sz="2800" smtClean="0"/>
              <a:t>root</a:t>
            </a:r>
            <a:r>
              <a:rPr lang="zh-CN" altLang="en-US" sz="2800" smtClean="0"/>
              <a:t>、</a:t>
            </a:r>
            <a:r>
              <a:rPr lang="en-US" altLang="zh-CN" sz="2800" smtClean="0"/>
              <a:t>bin</a:t>
            </a:r>
            <a:r>
              <a:rPr lang="zh-CN" altLang="en-US" sz="2800" smtClean="0"/>
              <a:t>和</a:t>
            </a:r>
            <a:r>
              <a:rPr lang="en-US" altLang="zh-CN" sz="2800" smtClean="0"/>
              <a:t>daemon</a:t>
            </a:r>
            <a:r>
              <a:rPr lang="zh-CN" altLang="en-US" sz="2800" smtClean="0"/>
              <a:t>等系统账户都写入该文件中。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6.2.1 </a:t>
            </a:r>
            <a:r>
              <a:rPr lang="zh-CN" altLang="en-US" smtClean="0"/>
              <a:t>安装</a:t>
            </a:r>
            <a:r>
              <a:rPr lang="en-US" altLang="zh-CN" smtClean="0"/>
              <a:t>VsFTPD</a:t>
            </a:r>
            <a:r>
              <a:rPr lang="zh-CN" altLang="en-US" smtClean="0"/>
              <a:t>软件包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 smtClean="0"/>
              <a:t>/etc/vsftpd</a:t>
            </a:r>
            <a:r>
              <a:rPr lang="en-US" altLang="zh-CN" smtClean="0"/>
              <a:t>/</a:t>
            </a:r>
            <a:r>
              <a:rPr lang="en-US" altLang="zh-CN" sz="2800" smtClean="0"/>
              <a:t>user_list</a:t>
            </a:r>
            <a:r>
              <a:rPr lang="zh-CN" altLang="en-US" sz="2800" smtClean="0"/>
              <a:t>。  </a:t>
            </a:r>
            <a:r>
              <a:rPr lang="en-US" altLang="zh-CN" sz="2800" smtClean="0"/>
              <a:t>//VsFTPD</a:t>
            </a:r>
            <a:r>
              <a:rPr lang="zh-CN" altLang="en-US" sz="2800" smtClean="0"/>
              <a:t>的用户列表文件。该文件中包含的用户可能是拒绝访问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服务的，也可能是允许访问的，主要取决于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的主配置文件</a:t>
            </a:r>
            <a:r>
              <a:rPr lang="en-US" altLang="zh-CN" sz="2800" smtClean="0"/>
              <a:t>/etc/vsftpd/vsftpd.conf</a:t>
            </a:r>
            <a:r>
              <a:rPr lang="zh-CN" altLang="en-US" sz="2800" smtClean="0"/>
              <a:t>中的</a:t>
            </a:r>
            <a:r>
              <a:rPr lang="en-US" altLang="zh-CN" sz="2800" smtClean="0"/>
              <a:t>userlist_enable</a:t>
            </a:r>
            <a:r>
              <a:rPr lang="zh-CN" altLang="en-US" sz="2800" smtClean="0"/>
              <a:t>参数是设置为“</a:t>
            </a:r>
            <a:r>
              <a:rPr lang="en-US" altLang="zh-CN" sz="2800" smtClean="0"/>
              <a:t>Yes”</a:t>
            </a:r>
            <a:r>
              <a:rPr lang="zh-CN" altLang="en-US" sz="2800" smtClean="0"/>
              <a:t>（缺省值）或者“</a:t>
            </a:r>
            <a:r>
              <a:rPr lang="en-US" altLang="zh-CN" sz="2800" smtClean="0"/>
              <a:t>No”</a:t>
            </a:r>
            <a:r>
              <a:rPr lang="zh-CN" altLang="en-US" sz="2800" smtClean="0"/>
              <a:t>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smtClean="0"/>
              <a:t>/var/ftp</a:t>
            </a:r>
            <a:r>
              <a:rPr lang="zh-CN" altLang="en-US" sz="2800" smtClean="0"/>
              <a:t>。     </a:t>
            </a:r>
            <a:r>
              <a:rPr lang="en-US" altLang="zh-CN" sz="2800" smtClean="0"/>
              <a:t>//VsFTPD</a:t>
            </a:r>
            <a:r>
              <a:rPr lang="zh-CN" altLang="en-US" sz="2800" smtClean="0"/>
              <a:t>提供服务的文件集散地，它包括一个</a:t>
            </a:r>
            <a:r>
              <a:rPr lang="en-US" altLang="zh-CN" sz="2800" smtClean="0"/>
              <a:t>pub</a:t>
            </a:r>
            <a:r>
              <a:rPr lang="zh-CN" altLang="en-US" sz="2800" smtClean="0"/>
              <a:t>目录。在默认配置下，所有目录都是只读的，只有</a:t>
            </a:r>
            <a:r>
              <a:rPr lang="en-US" altLang="zh-CN" sz="2800" smtClean="0"/>
              <a:t>root</a:t>
            </a:r>
            <a:r>
              <a:rPr lang="zh-CN" altLang="en-US" sz="2800" smtClean="0"/>
              <a:t>用户具有写权限。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目录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844675"/>
            <a:ext cx="8064500" cy="5013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4000" b="1" smtClean="0"/>
              <a:t>6.1 FTP</a:t>
            </a:r>
            <a:r>
              <a:rPr lang="zh-CN" altLang="en-US" sz="4000" b="1" smtClean="0"/>
              <a:t>服务器简介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6.1.1 FTP</a:t>
            </a:r>
            <a:r>
              <a:rPr lang="zh-CN" altLang="en-US" smtClean="0"/>
              <a:t>简介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6.1.2 FTP</a:t>
            </a:r>
            <a:r>
              <a:rPr lang="zh-CN" altLang="en-US" smtClean="0"/>
              <a:t>工作原理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6.1.3 FTP</a:t>
            </a:r>
            <a:r>
              <a:rPr lang="zh-CN" altLang="en-US" smtClean="0"/>
              <a:t>的两种操作模式：主动模式和被动模式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6.1.4 FTP</a:t>
            </a:r>
            <a:r>
              <a:rPr lang="zh-CN" altLang="en-US" smtClean="0"/>
              <a:t>体系结构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6.1.5 FTP</a:t>
            </a:r>
            <a:r>
              <a:rPr lang="zh-CN" altLang="en-US" smtClean="0"/>
              <a:t>服务的相关软件及登录形式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mtClean="0"/>
              <a:t>6.1.6 </a:t>
            </a:r>
            <a:r>
              <a:rPr lang="zh-CN" altLang="en-US" smtClean="0"/>
              <a:t>常用的匿名</a:t>
            </a:r>
            <a:r>
              <a:rPr lang="en-US" altLang="zh-CN" smtClean="0"/>
              <a:t>FTP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147050" cy="1296988"/>
          </a:xfrm>
        </p:spPr>
        <p:txBody>
          <a:bodyPr/>
          <a:lstStyle/>
          <a:p>
            <a:pPr eaLnBrk="1" hangingPunct="1"/>
            <a:r>
              <a:rPr lang="en-US" altLang="zh-CN" sz="4000" smtClean="0"/>
              <a:t>6.2.2 </a:t>
            </a:r>
            <a:r>
              <a:rPr lang="zh-CN" altLang="en-US" sz="4000" smtClean="0"/>
              <a:t>连接和访问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</a:t>
            </a:r>
            <a:r>
              <a:rPr lang="zh-CN" altLang="en-US" sz="4000" b="1" smtClean="0"/>
              <a:t/>
            </a:r>
            <a:br>
              <a:rPr lang="zh-CN" altLang="en-US" sz="4000" b="1" smtClean="0"/>
            </a:br>
            <a:endParaRPr lang="zh-CN" altLang="en-US" sz="4000" b="1" smtClean="0"/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291512" cy="41846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b="1" smtClean="0"/>
              <a:t>1. </a:t>
            </a:r>
            <a:r>
              <a:rPr lang="zh-CN" altLang="en-US" b="1" smtClean="0"/>
              <a:t>匿名账户访问</a:t>
            </a:r>
            <a:r>
              <a:rPr lang="en-US" altLang="zh-CN" b="1" smtClean="0"/>
              <a:t>FTP</a:t>
            </a:r>
            <a:r>
              <a:rPr lang="zh-CN" altLang="en-US" b="1" smtClean="0"/>
              <a:t>服务器</a:t>
            </a:r>
            <a:endParaRPr lang="zh-CN" altLang="en-US" smtClean="0"/>
          </a:p>
          <a:p>
            <a:pPr eaLnBrk="1" hangingPunct="1"/>
            <a:r>
              <a:rPr lang="en-US" altLang="zh-CN" smtClean="0"/>
              <a:t>VsFTPD</a:t>
            </a:r>
            <a:r>
              <a:rPr lang="zh-CN" altLang="en-US" smtClean="0"/>
              <a:t>服务器安装并启动服务后，按其默认配置，就可以正常工作了。</a:t>
            </a:r>
            <a:r>
              <a:rPr lang="en-US" altLang="zh-CN" smtClean="0"/>
              <a:t>VsFTPD</a:t>
            </a:r>
            <a:r>
              <a:rPr lang="zh-CN" altLang="en-US" smtClean="0"/>
              <a:t>默认的匿名用户账户为</a:t>
            </a:r>
            <a:r>
              <a:rPr lang="en-US" altLang="zh-CN" smtClean="0"/>
              <a:t>ftp</a:t>
            </a:r>
            <a:r>
              <a:rPr lang="zh-CN" altLang="en-US" smtClean="0"/>
              <a:t>，密码也为</a:t>
            </a:r>
            <a:r>
              <a:rPr lang="en-US" altLang="zh-CN" smtClean="0"/>
              <a:t>ftp</a:t>
            </a:r>
            <a:r>
              <a:rPr lang="zh-CN" altLang="en-US" smtClean="0"/>
              <a:t>，且默认允许匿名用户登录，登录后所在的</a:t>
            </a:r>
            <a:r>
              <a:rPr lang="en-US" altLang="zh-CN" smtClean="0"/>
              <a:t>FTP</a:t>
            </a:r>
            <a:r>
              <a:rPr lang="zh-CN" altLang="en-US" smtClean="0"/>
              <a:t>站点根目录为“</a:t>
            </a:r>
            <a:r>
              <a:rPr lang="en-US" altLang="zh-CN" smtClean="0"/>
              <a:t>/var/ftp”</a:t>
            </a:r>
            <a:r>
              <a:rPr lang="zh-CN" altLang="en-US" smtClean="0"/>
              <a:t>目录。匿名登录操作如图</a:t>
            </a:r>
            <a:r>
              <a:rPr lang="en-US" altLang="zh-CN" smtClean="0"/>
              <a:t>6-7</a:t>
            </a:r>
            <a:r>
              <a:rPr lang="zh-CN" altLang="en-US" smtClean="0"/>
              <a:t>所示。</a:t>
            </a:r>
          </a:p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6.2.2 </a:t>
            </a:r>
            <a:r>
              <a:rPr lang="zh-CN" altLang="en-US" sz="4000" smtClean="0"/>
              <a:t>连接和访问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</a:t>
            </a:r>
            <a:r>
              <a:rPr lang="zh-CN" altLang="en-US" sz="4000" b="1" smtClean="0"/>
              <a:t/>
            </a:r>
            <a:br>
              <a:rPr lang="zh-CN" altLang="en-US" sz="4000" b="1" smtClean="0"/>
            </a:br>
            <a:endParaRPr lang="zh-CN" altLang="en-US" sz="4000" b="1" smtClean="0"/>
          </a:p>
        </p:txBody>
      </p:sp>
      <p:pic>
        <p:nvPicPr>
          <p:cNvPr id="5222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393825"/>
            <a:ext cx="6264275" cy="4697413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291512" cy="42560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 smtClean="0"/>
              <a:t>FTP</a:t>
            </a:r>
            <a:r>
              <a:rPr lang="zh-CN" altLang="en-US" sz="2800" smtClean="0"/>
              <a:t>登录成功后，将出现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的命令行提示符</a:t>
            </a:r>
            <a:r>
              <a:rPr lang="en-US" altLang="zh-CN" sz="2800" smtClean="0"/>
              <a:t>ftp&gt;</a:t>
            </a:r>
            <a:r>
              <a:rPr lang="zh-CN" altLang="en-US" sz="2800" smtClean="0"/>
              <a:t>，可以在这里键入</a:t>
            </a:r>
            <a:r>
              <a:rPr lang="en-US" altLang="zh-CN" sz="2800" smtClean="0"/>
              <a:t>FTP</a:t>
            </a:r>
            <a:r>
              <a:rPr lang="zh-CN" altLang="en-US" sz="2800" smtClean="0"/>
              <a:t>命令实现相关的操作，常见的命令如下：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ls        //</a:t>
            </a:r>
            <a:r>
              <a:rPr lang="zh-CN" altLang="en-US" sz="2800" smtClean="0"/>
              <a:t>查看当前目录的文件列表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pwd       //</a:t>
            </a:r>
            <a:r>
              <a:rPr lang="zh-CN" altLang="en-US" sz="2800" smtClean="0"/>
              <a:t>查看当前目录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mkdir     //</a:t>
            </a:r>
            <a:r>
              <a:rPr lang="zh-CN" altLang="en-US" sz="2800" smtClean="0"/>
              <a:t>建立目录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rm        //</a:t>
            </a:r>
            <a:r>
              <a:rPr lang="zh-CN" altLang="en-US" sz="2800" smtClean="0"/>
              <a:t>删除目录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get</a:t>
            </a:r>
            <a:r>
              <a:rPr lang="zh-CN" altLang="en-US" sz="2800" smtClean="0"/>
              <a:t>或</a:t>
            </a:r>
            <a:r>
              <a:rPr lang="en-US" altLang="zh-CN" sz="2800" smtClean="0"/>
              <a:t>mget //</a:t>
            </a:r>
            <a:r>
              <a:rPr lang="zh-CN" altLang="en-US" sz="2800" smtClean="0"/>
              <a:t>下载文件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put</a:t>
            </a:r>
            <a:r>
              <a:rPr lang="zh-CN" altLang="en-US" sz="2800" smtClean="0"/>
              <a:t>或</a:t>
            </a:r>
            <a:r>
              <a:rPr lang="en-US" altLang="zh-CN" sz="2800" smtClean="0"/>
              <a:t>mput //</a:t>
            </a:r>
            <a:r>
              <a:rPr lang="zh-CN" altLang="en-US" sz="2800" smtClean="0"/>
              <a:t>上传文件</a:t>
            </a:r>
          </a:p>
          <a:p>
            <a:pPr eaLnBrk="1" hangingPunct="1">
              <a:lnSpc>
                <a:spcPct val="90000"/>
              </a:lnSpc>
            </a:pPr>
            <a:endParaRPr lang="en-US" altLang="zh-CN" sz="280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cd</a:t>
            </a:r>
            <a:r>
              <a:rPr lang="zh-CN" altLang="en-US" sz="2800" smtClean="0"/>
              <a:t>或</a:t>
            </a:r>
            <a:r>
              <a:rPr lang="en-US" altLang="zh-CN" sz="2800" smtClean="0"/>
              <a:t>lcd   //</a:t>
            </a:r>
            <a:r>
              <a:rPr lang="zh-CN" altLang="en-US" sz="2800" smtClean="0"/>
              <a:t>切换服务器端或本地的目录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2800" smtClean="0"/>
              <a:t>quit</a:t>
            </a:r>
            <a:r>
              <a:rPr lang="zh-CN" altLang="en-US" sz="2800" smtClean="0"/>
              <a:t>或</a:t>
            </a:r>
            <a:r>
              <a:rPr lang="en-US" altLang="zh-CN" sz="2800" smtClean="0"/>
              <a:t>bye//</a:t>
            </a:r>
            <a:r>
              <a:rPr lang="zh-CN" altLang="en-US" sz="2800" smtClean="0"/>
              <a:t>退出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登录</a:t>
            </a:r>
          </a:p>
          <a:p>
            <a:pPr eaLnBrk="1" hangingPunct="1">
              <a:buFont typeface="Wingdings" pitchFamily="2" charset="2"/>
              <a:buNone/>
            </a:pPr>
            <a:r>
              <a:rPr lang="zh-CN" altLang="en-US" sz="2800" smtClean="0"/>
              <a:t>另外，在</a:t>
            </a:r>
            <a:r>
              <a:rPr lang="en-US" altLang="zh-CN" sz="2800" smtClean="0"/>
              <a:t>ftp&gt;</a:t>
            </a:r>
            <a:r>
              <a:rPr lang="zh-CN" altLang="en-US" sz="2800" smtClean="0"/>
              <a:t>状态下键入</a:t>
            </a:r>
            <a:r>
              <a:rPr lang="en-US" altLang="zh-CN" sz="2800" smtClean="0"/>
              <a:t>?</a:t>
            </a:r>
            <a:r>
              <a:rPr lang="zh-CN" altLang="en-US" sz="2800" smtClean="0"/>
              <a:t>，可获得使用的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命令帮助。</a:t>
            </a:r>
          </a:p>
          <a:p>
            <a:pPr eaLnBrk="1" hangingPunct="1"/>
            <a:r>
              <a:rPr lang="zh-CN" altLang="en-US" sz="2800" smtClean="0"/>
              <a:t>需要注意的是，以匿名身份登录后是没有写权限和上传文件的权限的。另外，在进行匿名登录时即可用账户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登录也可用</a:t>
            </a:r>
            <a:r>
              <a:rPr lang="en-US" altLang="zh-CN" sz="2800" smtClean="0"/>
              <a:t>anonymous</a:t>
            </a:r>
            <a:r>
              <a:rPr lang="zh-CN" altLang="en-US" sz="2800" smtClean="0"/>
              <a:t>，如图</a:t>
            </a:r>
            <a:r>
              <a:rPr lang="en-US" altLang="zh-CN" sz="2800" smtClean="0"/>
              <a:t>6-8</a:t>
            </a:r>
            <a:r>
              <a:rPr lang="zh-CN" altLang="en-US" sz="2800" smtClean="0"/>
              <a:t>中就是以</a:t>
            </a:r>
            <a:r>
              <a:rPr lang="en-US" altLang="zh-CN" sz="2800" smtClean="0"/>
              <a:t>anonymous</a:t>
            </a:r>
            <a:r>
              <a:rPr lang="zh-CN" altLang="en-US" sz="2800" smtClean="0"/>
              <a:t>身份登陆的。</a:t>
            </a:r>
          </a:p>
          <a:p>
            <a:pPr eaLnBrk="1" hangingPunct="1"/>
            <a:endParaRPr lang="en-US" altLang="zh-CN" sz="280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52525"/>
          </a:xfrm>
        </p:spPr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pic>
        <p:nvPicPr>
          <p:cNvPr id="55298" name="Picture 4" descr="qqqq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6375" y="1628775"/>
            <a:ext cx="5472113" cy="3965575"/>
          </a:xfrm>
        </p:spPr>
      </p:pic>
      <p:sp>
        <p:nvSpPr>
          <p:cNvPr id="55299" name="Rectangle 5"/>
          <p:cNvSpPr>
            <a:spLocks noChangeArrowheads="1"/>
          </p:cNvSpPr>
          <p:nvPr/>
        </p:nvSpPr>
        <p:spPr bwMode="auto">
          <a:xfrm>
            <a:off x="611188" y="5734050"/>
            <a:ext cx="8064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/>
              <a:t>注意，如果在本机上验证</a:t>
            </a:r>
            <a:r>
              <a:rPr lang="en-US" altLang="zh-CN" sz="2400"/>
              <a:t>FTP</a:t>
            </a:r>
            <a:r>
              <a:rPr lang="zh-CN" altLang="en-US" sz="2400"/>
              <a:t>服务正常，但在其它机器上验证失效，可将服务器的防火墙关闭。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4719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 sz="2800" smtClean="0"/>
              <a:t>关于匿名账户的高级配置，还需要对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的主配置文件</a:t>
            </a:r>
            <a:r>
              <a:rPr lang="en-US" altLang="zh-CN" sz="2800" smtClean="0"/>
              <a:t>/etc/vsftpd/vsftpd.conf </a:t>
            </a:r>
            <a:r>
              <a:rPr lang="zh-CN" altLang="en-US" sz="2800" smtClean="0"/>
              <a:t>中的相关参数进行设置。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smtClean="0"/>
              <a:t>anonymous_enable    //</a:t>
            </a:r>
            <a:r>
              <a:rPr lang="zh-CN" altLang="en-US" sz="2800" smtClean="0"/>
              <a:t>控制是否允许匿名用户登录。</a:t>
            </a:r>
            <a:r>
              <a:rPr lang="en-US" altLang="zh-CN" sz="2800" smtClean="0"/>
              <a:t>YES</a:t>
            </a:r>
            <a:r>
              <a:rPr lang="zh-CN" altLang="en-US" sz="2800" smtClean="0"/>
              <a:t>为允许，</a:t>
            </a:r>
            <a:r>
              <a:rPr lang="en-US" altLang="zh-CN" sz="2800" smtClean="0"/>
              <a:t>NO</a:t>
            </a:r>
            <a:r>
              <a:rPr lang="zh-CN" altLang="en-US" sz="2800" smtClean="0"/>
              <a:t>为不允许，默认值为</a:t>
            </a:r>
            <a:r>
              <a:rPr lang="en-US" altLang="zh-CN" sz="2800" smtClean="0"/>
              <a:t>YES</a:t>
            </a:r>
            <a:r>
              <a:rPr lang="zh-CN" altLang="en-US" sz="2800" smtClean="0"/>
              <a:t>。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smtClean="0"/>
              <a:t>no_anno_password   //</a:t>
            </a:r>
            <a:r>
              <a:rPr lang="zh-CN" altLang="en-US" sz="2800" smtClean="0"/>
              <a:t>控制匿名用户登录时是否需要密码。</a:t>
            </a:r>
            <a:r>
              <a:rPr lang="en-US" altLang="zh-CN" sz="2800" smtClean="0"/>
              <a:t>YES</a:t>
            </a:r>
            <a:r>
              <a:rPr lang="zh-CN" altLang="en-US" sz="2800" smtClean="0"/>
              <a:t>为不需要，</a:t>
            </a:r>
            <a:r>
              <a:rPr lang="en-US" altLang="zh-CN" sz="2800" smtClean="0"/>
              <a:t>NO</a:t>
            </a:r>
            <a:r>
              <a:rPr lang="zh-CN" altLang="en-US" sz="2800" smtClean="0"/>
              <a:t>为需要，默认值为</a:t>
            </a:r>
            <a:r>
              <a:rPr lang="en-US" altLang="zh-CN" sz="2800" smtClean="0"/>
              <a:t>NO</a:t>
            </a:r>
            <a:r>
              <a:rPr lang="zh-CN" altLang="en-US" sz="2800" smtClean="0"/>
              <a:t>。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800" smtClean="0"/>
              <a:t>anon_root   //</a:t>
            </a:r>
            <a:r>
              <a:rPr lang="zh-CN" altLang="en-US" sz="2800" smtClean="0"/>
              <a:t>设置匿名用户的根目录。匿名用户登录后，将被锁定到此目录下。主配置文件中默认无此项，默认值为“</a:t>
            </a:r>
            <a:r>
              <a:rPr lang="en-US" altLang="zh-CN" sz="2800" smtClean="0"/>
              <a:t>/var/ftp”</a:t>
            </a:r>
            <a:r>
              <a:rPr lang="zh-CN" altLang="en-US" sz="2800" smtClean="0"/>
              <a:t>。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229600" cy="46878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anon_world_readable_only //</a:t>
            </a:r>
            <a:r>
              <a:rPr lang="zh-CN" altLang="en-US" sz="2400" smtClean="0"/>
              <a:t>控制是否允许匿名用户下载可阅读文档。当值为</a:t>
            </a:r>
            <a:r>
              <a:rPr lang="en-US" altLang="zh-CN" sz="2400" smtClean="0"/>
              <a:t>YES</a:t>
            </a:r>
            <a:r>
              <a:rPr lang="zh-CN" altLang="en-US" sz="2400" smtClean="0"/>
              <a:t>时，允许用户下载可阅读文档；当值为</a:t>
            </a:r>
            <a:r>
              <a:rPr lang="en-US" altLang="zh-CN" sz="2400" smtClean="0"/>
              <a:t>NO</a:t>
            </a:r>
            <a:r>
              <a:rPr lang="zh-CN" altLang="en-US" sz="2400" smtClean="0"/>
              <a:t>时，只允许匿名用户浏览整个服务器的文件系统。默认值为</a:t>
            </a:r>
            <a:r>
              <a:rPr lang="en-US" altLang="zh-CN" sz="2400" smtClean="0"/>
              <a:t>YES</a:t>
            </a:r>
            <a:r>
              <a:rPr lang="zh-CN" altLang="en-US" sz="2400" smtClean="0"/>
              <a:t>。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anon_upload_enable  //</a:t>
            </a:r>
            <a:r>
              <a:rPr lang="zh-CN" altLang="en-US" sz="2400" smtClean="0"/>
              <a:t>控制是否允许匿名用户上传文件。</a:t>
            </a:r>
            <a:r>
              <a:rPr lang="en-US" altLang="zh-CN" sz="2400" smtClean="0"/>
              <a:t>YES</a:t>
            </a:r>
            <a:r>
              <a:rPr lang="zh-CN" altLang="en-US" sz="2400" smtClean="0"/>
              <a:t>为允许，</a:t>
            </a:r>
            <a:r>
              <a:rPr lang="en-US" altLang="zh-CN" sz="2400" smtClean="0"/>
              <a:t>NO</a:t>
            </a:r>
            <a:r>
              <a:rPr lang="zh-CN" altLang="en-US" sz="2400" smtClean="0"/>
              <a:t>为不允许，默认值为</a:t>
            </a:r>
            <a:r>
              <a:rPr lang="en-US" altLang="zh-CN" sz="2400" smtClean="0"/>
              <a:t>NO</a:t>
            </a:r>
            <a:r>
              <a:rPr lang="zh-CN" altLang="en-US" sz="2400" smtClean="0"/>
              <a:t>。除了这个参数外，还需要两个条件，即</a:t>
            </a:r>
            <a:r>
              <a:rPr lang="en-US" altLang="zh-CN" sz="2400" smtClean="0"/>
              <a:t>write_enable</a:t>
            </a:r>
            <a:r>
              <a:rPr lang="zh-CN" altLang="en-US" sz="2400" smtClean="0"/>
              <a:t>参数为</a:t>
            </a:r>
            <a:r>
              <a:rPr lang="en-US" altLang="zh-CN" sz="2400" smtClean="0"/>
              <a:t>YES</a:t>
            </a:r>
            <a:r>
              <a:rPr lang="zh-CN" altLang="en-US" sz="2400" smtClean="0"/>
              <a:t>，以及在文件系统上，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匿名用户对某个目录有写权限。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anon_mkdir_write_enable //</a:t>
            </a:r>
            <a:r>
              <a:rPr lang="zh-CN" altLang="en-US" sz="2400" smtClean="0"/>
              <a:t>控制是否允许匿名用户创建新目录。</a:t>
            </a:r>
            <a:r>
              <a:rPr lang="en-US" altLang="zh-CN" sz="2400" smtClean="0"/>
              <a:t>YES</a:t>
            </a:r>
            <a:r>
              <a:rPr lang="zh-CN" altLang="en-US" sz="2400" smtClean="0"/>
              <a:t>为允许，</a:t>
            </a:r>
            <a:r>
              <a:rPr lang="en-US" altLang="zh-CN" sz="2400" smtClean="0"/>
              <a:t>NO</a:t>
            </a:r>
            <a:r>
              <a:rPr lang="zh-CN" altLang="en-US" sz="2400" smtClean="0"/>
              <a:t>为不允许，默认值为</a:t>
            </a:r>
            <a:r>
              <a:rPr lang="en-US" altLang="zh-CN" sz="2400" smtClean="0"/>
              <a:t>NO</a:t>
            </a:r>
            <a:r>
              <a:rPr lang="zh-CN" altLang="en-US" sz="2400" smtClean="0"/>
              <a:t>。在文件系统上，</a:t>
            </a:r>
            <a:r>
              <a:rPr lang="en-US" altLang="zh-CN" sz="2400" smtClean="0"/>
              <a:t>FTP</a:t>
            </a:r>
            <a:r>
              <a:rPr lang="zh-CN" altLang="en-US" sz="2400" smtClean="0"/>
              <a:t>匿名用户必须对新目录的上层目录拥有写权限。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anon_other_write_enable //</a:t>
            </a:r>
            <a:r>
              <a:rPr lang="zh-CN" altLang="en-US" sz="2400" smtClean="0"/>
              <a:t>控制匿名用户是否拥有除了上传和新建目录之外的其它权限，如删除、更名等。</a:t>
            </a:r>
            <a:r>
              <a:rPr lang="en-US" altLang="zh-CN" sz="2400" smtClean="0"/>
              <a:t>YES</a:t>
            </a:r>
            <a:r>
              <a:rPr lang="zh-CN" altLang="en-US" sz="2400" smtClean="0"/>
              <a:t>为拥有，</a:t>
            </a:r>
            <a:r>
              <a:rPr lang="en-US" altLang="zh-CN" sz="2400" smtClean="0"/>
              <a:t>NO</a:t>
            </a:r>
            <a:r>
              <a:rPr lang="zh-CN" altLang="en-US" sz="2400" smtClean="0"/>
              <a:t>为不拥有，默认值为</a:t>
            </a:r>
            <a:r>
              <a:rPr lang="en-US" altLang="zh-CN" sz="2400" smtClean="0"/>
              <a:t>NO</a:t>
            </a:r>
            <a:r>
              <a:rPr lang="zh-CN" altLang="en-US" sz="2400" smtClean="0"/>
              <a:t>。</a:t>
            </a:r>
          </a:p>
          <a:p>
            <a:pPr eaLnBrk="1" hangingPunct="1">
              <a:lnSpc>
                <a:spcPct val="80000"/>
              </a:lnSpc>
            </a:pPr>
            <a:endParaRPr lang="en-US" altLang="zh-CN" sz="240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39775"/>
          </a:xfrm>
        </p:spPr>
        <p:txBody>
          <a:bodyPr/>
          <a:lstStyle/>
          <a:p>
            <a:pPr eaLnBrk="1" hangingPunct="1"/>
            <a:r>
              <a:rPr lang="en-US" altLang="zh-CN" sz="4000" smtClean="0"/>
              <a:t>6.2.2 </a:t>
            </a:r>
            <a:r>
              <a:rPr lang="zh-CN" altLang="en-US" sz="4000" smtClean="0"/>
              <a:t>连接和访问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302625" cy="5589587"/>
          </a:xfrm>
        </p:spPr>
        <p:txBody>
          <a:bodyPr/>
          <a:lstStyle/>
          <a:p>
            <a:pPr eaLnBrk="1" hangingPunct="1"/>
            <a:r>
              <a:rPr lang="zh-CN" altLang="en-US" sz="2000" smtClean="0"/>
              <a:t>下面我们用</a:t>
            </a:r>
            <a:r>
              <a:rPr lang="en-US" altLang="zh-CN" sz="2000" smtClean="0"/>
              <a:t>vi</a:t>
            </a:r>
            <a:r>
              <a:rPr lang="zh-CN" altLang="en-US" sz="2000" smtClean="0"/>
              <a:t>编辑器打开</a:t>
            </a:r>
            <a:r>
              <a:rPr lang="en-US" altLang="zh-CN" sz="2000" smtClean="0"/>
              <a:t>VsFTPD</a:t>
            </a:r>
            <a:r>
              <a:rPr lang="zh-CN" altLang="en-US" sz="2000" smtClean="0"/>
              <a:t>的主配置文件“</a:t>
            </a:r>
            <a:r>
              <a:rPr lang="en-US" altLang="zh-CN" sz="2000" smtClean="0"/>
              <a:t>/etc/vsftpd/vsftpd.conf”</a:t>
            </a:r>
            <a:r>
              <a:rPr lang="zh-CN" altLang="en-US" sz="2000" smtClean="0"/>
              <a:t>来具体查看一下与匿名用户相关的几个重要参数，如图</a:t>
            </a:r>
            <a:r>
              <a:rPr lang="en-US" altLang="zh-CN" sz="2000" smtClean="0"/>
              <a:t>6-9</a:t>
            </a:r>
            <a:r>
              <a:rPr lang="zh-CN" altLang="en-US" sz="2000" smtClean="0"/>
              <a:t>所示。</a:t>
            </a:r>
          </a:p>
          <a:p>
            <a:pPr eaLnBrk="1" hangingPunct="1"/>
            <a:endParaRPr lang="en-US" altLang="zh-CN" smtClean="0"/>
          </a:p>
        </p:txBody>
      </p:sp>
      <p:pic>
        <p:nvPicPr>
          <p:cNvPr id="5837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205038"/>
            <a:ext cx="5049838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Rectangle 5"/>
          <p:cNvSpPr>
            <a:spLocks noChangeArrowheads="1"/>
          </p:cNvSpPr>
          <p:nvPr/>
        </p:nvSpPr>
        <p:spPr bwMode="auto">
          <a:xfrm>
            <a:off x="2987675" y="6453188"/>
            <a:ext cx="2132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6-9  VsFTPD</a:t>
            </a:r>
            <a:r>
              <a:rPr lang="zh-CN" altLang="en-US"/>
              <a:t>的主配置文件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00213"/>
            <a:ext cx="8362950" cy="43275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2800" smtClean="0"/>
              <a:t>在图</a:t>
            </a:r>
            <a:r>
              <a:rPr lang="en-US" altLang="zh-CN" sz="2800" smtClean="0"/>
              <a:t>6-9</a:t>
            </a:r>
            <a:r>
              <a:rPr lang="zh-CN" altLang="en-US" sz="2800" smtClean="0"/>
              <a:t>中可以看到，参数</a:t>
            </a:r>
            <a:r>
              <a:rPr lang="en-US" altLang="zh-CN" sz="2800" smtClean="0"/>
              <a:t>anonymous_enable</a:t>
            </a:r>
            <a:r>
              <a:rPr lang="zh-CN" altLang="en-US" sz="2800" smtClean="0"/>
              <a:t>的值设置为了</a:t>
            </a:r>
            <a:r>
              <a:rPr lang="en-US" altLang="zh-CN" sz="2800" smtClean="0"/>
              <a:t>YES</a:t>
            </a:r>
            <a:r>
              <a:rPr lang="zh-CN" altLang="en-US" sz="2800" smtClean="0"/>
              <a:t>，即允许匿名用户访问。参数</a:t>
            </a:r>
            <a:r>
              <a:rPr lang="en-US" altLang="zh-CN" sz="2800" smtClean="0"/>
              <a:t>local_enable</a:t>
            </a:r>
            <a:r>
              <a:rPr lang="zh-CN" altLang="en-US" sz="2800" smtClean="0"/>
              <a:t>用来设置是否允许本地用户访问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服务器，默认值为</a:t>
            </a:r>
            <a:r>
              <a:rPr lang="en-US" altLang="zh-CN" sz="2800" smtClean="0"/>
              <a:t>YES</a:t>
            </a:r>
            <a:r>
              <a:rPr lang="zh-CN" altLang="en-US" sz="2800" smtClean="0"/>
              <a:t>，表示允许本地账户登录访问。参数</a:t>
            </a:r>
            <a:r>
              <a:rPr lang="en-US" altLang="zh-CN" sz="2800" smtClean="0"/>
              <a:t>write_enable</a:t>
            </a:r>
            <a:r>
              <a:rPr lang="zh-CN" altLang="en-US" sz="2800" smtClean="0"/>
              <a:t>是设置是否允许向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服务器进行各种写入操作，默认值为</a:t>
            </a:r>
            <a:r>
              <a:rPr lang="en-US" altLang="zh-CN" sz="2800" smtClean="0"/>
              <a:t>YES</a:t>
            </a:r>
            <a:r>
              <a:rPr lang="zh-CN" altLang="en-US" sz="2800" smtClean="0"/>
              <a:t>，表示允许。参数</a:t>
            </a:r>
            <a:r>
              <a:rPr lang="en-US" altLang="zh-CN" sz="2800" smtClean="0"/>
              <a:t>anon_upload_enable</a:t>
            </a:r>
            <a:r>
              <a:rPr lang="zh-CN" altLang="en-US" sz="2800" smtClean="0"/>
              <a:t>的值设置为了</a:t>
            </a:r>
            <a:r>
              <a:rPr lang="en-US" altLang="zh-CN" sz="2800" smtClean="0"/>
              <a:t>YES</a:t>
            </a:r>
            <a:r>
              <a:rPr lang="zh-CN" altLang="en-US" sz="2800" smtClean="0"/>
              <a:t>，即允许匿名用户上传文件，但这里被注释掉了，并未生效。参数</a:t>
            </a:r>
            <a:r>
              <a:rPr lang="en-US" altLang="zh-CN" sz="2800" smtClean="0"/>
              <a:t>anon_mkdir_write_enable</a:t>
            </a:r>
            <a:r>
              <a:rPr lang="zh-CN" altLang="en-US" sz="2800" smtClean="0"/>
              <a:t>的值设置为了</a:t>
            </a:r>
            <a:r>
              <a:rPr lang="en-US" altLang="zh-CN" sz="2800" smtClean="0"/>
              <a:t>YES</a:t>
            </a:r>
            <a:r>
              <a:rPr lang="zh-CN" altLang="en-US" sz="2800" smtClean="0"/>
              <a:t>，允许匿名用户创建新目录，此参数默认也被“</a:t>
            </a:r>
            <a:r>
              <a:rPr lang="en-US" altLang="zh-CN" sz="2800" smtClean="0"/>
              <a:t>#”</a:t>
            </a:r>
            <a:r>
              <a:rPr lang="zh-CN" altLang="en-US" sz="2800" smtClean="0"/>
              <a:t>号注释了。 </a:t>
            </a:r>
          </a:p>
          <a:p>
            <a:pPr eaLnBrk="1" hangingPunct="1">
              <a:lnSpc>
                <a:spcPct val="90000"/>
              </a:lnSpc>
            </a:pPr>
            <a:endParaRPr lang="en-US" altLang="zh-CN" sz="280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291512" cy="4327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400" b="1" smtClean="0"/>
              <a:t>2. </a:t>
            </a:r>
            <a:r>
              <a:rPr lang="zh-CN" altLang="en-US" sz="2400" b="1" smtClean="0"/>
              <a:t>指定账户访问</a:t>
            </a:r>
            <a:r>
              <a:rPr lang="en-US" altLang="zh-CN" sz="2400" b="1" smtClean="0"/>
              <a:t>FTP</a:t>
            </a:r>
            <a:r>
              <a:rPr lang="zh-CN" altLang="en-US" sz="2400" b="1" smtClean="0"/>
              <a:t>服务器</a:t>
            </a:r>
            <a:endParaRPr lang="zh-CN" altLang="en-US" sz="2400" smtClean="0"/>
          </a:p>
          <a:p>
            <a:pPr eaLnBrk="1" hangingPunct="1">
              <a:lnSpc>
                <a:spcPct val="80000"/>
              </a:lnSpc>
            </a:pPr>
            <a:r>
              <a:rPr lang="zh-CN" altLang="en-US" sz="2400" smtClean="0"/>
              <a:t>对于有较高安全性的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服务器一般不允许匿名访问，更常见的方式是使用本地账户来登录和访问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服务器。所以，在使用和访问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服务器之前，应根据需要，先创建好所需的</a:t>
            </a:r>
            <a:r>
              <a:rPr lang="en-US" altLang="zh-CN" sz="2400" smtClean="0"/>
              <a:t>FTP</a:t>
            </a:r>
            <a:r>
              <a:rPr lang="zh-CN" altLang="en-US" sz="2400" smtClean="0"/>
              <a:t>账户。另外，作为</a:t>
            </a:r>
            <a:r>
              <a:rPr lang="en-US" altLang="zh-CN" sz="2400" smtClean="0"/>
              <a:t>FTP</a:t>
            </a:r>
            <a:r>
              <a:rPr lang="zh-CN" altLang="en-US" sz="2400" smtClean="0"/>
              <a:t>登录使用的账户，其</a:t>
            </a:r>
            <a:r>
              <a:rPr lang="en-US" altLang="zh-CN" sz="2400" smtClean="0"/>
              <a:t>Shell</a:t>
            </a:r>
            <a:r>
              <a:rPr lang="zh-CN" altLang="en-US" sz="2400" smtClean="0"/>
              <a:t>应设置为“</a:t>
            </a:r>
            <a:r>
              <a:rPr lang="en-US" altLang="zh-CN" sz="2400" smtClean="0"/>
              <a:t>/sbin/nologin”</a:t>
            </a:r>
            <a:r>
              <a:rPr lang="zh-CN" altLang="en-US" sz="2400" smtClean="0"/>
              <a:t>，以使用户账户只能用来登录</a:t>
            </a:r>
            <a:r>
              <a:rPr lang="en-US" altLang="zh-CN" sz="2400" smtClean="0"/>
              <a:t>FTP</a:t>
            </a:r>
            <a:r>
              <a:rPr lang="zh-CN" altLang="en-US" sz="2400" smtClean="0"/>
              <a:t>，而不能用来登录</a:t>
            </a:r>
            <a:r>
              <a:rPr lang="en-US" altLang="zh-CN" sz="2400" smtClean="0"/>
              <a:t>Linux</a:t>
            </a:r>
            <a:r>
              <a:rPr lang="zh-CN" altLang="en-US" sz="2400" smtClean="0"/>
              <a:t>系统。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400" smtClean="0"/>
              <a:t>补充：</a:t>
            </a:r>
            <a:r>
              <a:rPr lang="en-US" altLang="zh-CN" sz="2400" smtClean="0"/>
              <a:t>Shell</a:t>
            </a:r>
            <a:r>
              <a:rPr lang="zh-CN" altLang="en-US" sz="2400" smtClean="0"/>
              <a:t>是用户登录后所使用的一个命令行界面。输入的命令由</a:t>
            </a:r>
            <a:r>
              <a:rPr lang="en-US" altLang="zh-CN" sz="2400" smtClean="0"/>
              <a:t>Shell</a:t>
            </a:r>
            <a:r>
              <a:rPr lang="zh-CN" altLang="en-US" sz="2400" smtClean="0"/>
              <a:t>进行解释，并发送给</a:t>
            </a:r>
            <a:r>
              <a:rPr lang="en-US" altLang="zh-CN" sz="2400" smtClean="0"/>
              <a:t>Linux</a:t>
            </a:r>
            <a:r>
              <a:rPr lang="zh-CN" altLang="en-US" sz="2400" smtClean="0"/>
              <a:t>内核，由内核进行具体操作。</a:t>
            </a:r>
            <a:r>
              <a:rPr lang="en-US" altLang="zh-CN" sz="2400" smtClean="0"/>
              <a:t>Linux</a:t>
            </a:r>
            <a:r>
              <a:rPr lang="zh-CN" altLang="en-US" sz="2400" smtClean="0"/>
              <a:t>系统自带有许多种</a:t>
            </a:r>
            <a:r>
              <a:rPr lang="en-US" altLang="zh-CN" sz="2400" smtClean="0"/>
              <a:t>Shell</a:t>
            </a:r>
            <a:r>
              <a:rPr lang="zh-CN" altLang="en-US" sz="2400" smtClean="0"/>
              <a:t>，系统默认使用的是</a:t>
            </a:r>
            <a:r>
              <a:rPr lang="en-US" altLang="zh-CN" sz="2400" smtClean="0"/>
              <a:t>/bin/bash</a:t>
            </a:r>
            <a:r>
              <a:rPr lang="zh-CN" altLang="en-US" sz="2400" smtClean="0"/>
              <a:t>。若在配置文件中，该字段的值为空，则默认使用“</a:t>
            </a:r>
            <a:r>
              <a:rPr lang="en-US" altLang="zh-CN" sz="2400" smtClean="0"/>
              <a:t>/bin/sh”</a:t>
            </a:r>
            <a:r>
              <a:rPr lang="zh-CN" altLang="en-US" sz="2400" smtClean="0"/>
              <a:t>的</a:t>
            </a:r>
            <a:r>
              <a:rPr lang="en-US" altLang="zh-CN" sz="2400" smtClean="0"/>
              <a:t>Shell</a:t>
            </a:r>
            <a:r>
              <a:rPr lang="zh-CN" altLang="en-US" sz="2400" smtClean="0"/>
              <a:t>。查看</a:t>
            </a:r>
            <a:r>
              <a:rPr lang="en-US" altLang="zh-CN" sz="2400" smtClean="0"/>
              <a:t>/etc/</a:t>
            </a:r>
            <a:r>
              <a:rPr lang="zh-CN" altLang="en-US" sz="2400" smtClean="0"/>
              <a:t>目录下的</a:t>
            </a:r>
            <a:r>
              <a:rPr lang="en-US" altLang="zh-CN" sz="2400" smtClean="0"/>
              <a:t>shells</a:t>
            </a:r>
            <a:r>
              <a:rPr lang="zh-CN" altLang="en-US" sz="2400" smtClean="0"/>
              <a:t>文件，可以看到系统使用的全部</a:t>
            </a:r>
            <a:r>
              <a:rPr lang="en-US" altLang="zh-CN" sz="2400" smtClean="0"/>
              <a:t>Shell</a:t>
            </a:r>
            <a:r>
              <a:rPr lang="zh-CN" altLang="en-US" sz="2400" smtClean="0"/>
              <a:t>列表，如图</a:t>
            </a:r>
            <a:r>
              <a:rPr lang="en-US" altLang="zh-CN" sz="2400" smtClean="0"/>
              <a:t>6-10</a:t>
            </a:r>
            <a:r>
              <a:rPr lang="zh-CN" altLang="en-US" sz="2400" smtClean="0"/>
              <a:t>所示。</a:t>
            </a:r>
          </a:p>
          <a:p>
            <a:pPr eaLnBrk="1" hangingPunct="1">
              <a:lnSpc>
                <a:spcPct val="80000"/>
              </a:lnSpc>
            </a:pPr>
            <a:endParaRPr lang="en-US" altLang="zh-CN" sz="24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目录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291512" cy="47609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b="1" smtClean="0"/>
              <a:t>6.2 </a:t>
            </a:r>
            <a:r>
              <a:rPr lang="zh-CN" altLang="en-US" sz="2800" b="1" smtClean="0"/>
              <a:t>安装和配置</a:t>
            </a:r>
            <a:r>
              <a:rPr lang="en-US" altLang="zh-CN" sz="2800" b="1" smtClean="0"/>
              <a:t>FTP</a:t>
            </a:r>
            <a:r>
              <a:rPr lang="zh-CN" altLang="en-US" sz="2800" b="1" smtClean="0"/>
              <a:t>服务器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6.2.1 </a:t>
            </a:r>
            <a:r>
              <a:rPr lang="zh-CN" altLang="en-US" sz="2800" smtClean="0"/>
              <a:t>安装</a:t>
            </a:r>
            <a:r>
              <a:rPr lang="en-US" altLang="zh-CN" sz="2800" smtClean="0"/>
              <a:t>VsFTPD</a:t>
            </a:r>
            <a:r>
              <a:rPr lang="zh-CN" altLang="en-US" sz="2800" smtClean="0"/>
              <a:t>软件包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6.2.2 </a:t>
            </a:r>
            <a:r>
              <a:rPr lang="zh-CN" altLang="en-US" sz="2800" smtClean="0"/>
              <a:t>连接和访问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b="1" smtClean="0"/>
              <a:t>6.3 FTP</a:t>
            </a:r>
            <a:r>
              <a:rPr lang="zh-CN" altLang="en-US" sz="2800" b="1" smtClean="0"/>
              <a:t>服务器配置实例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6.3.1 </a:t>
            </a:r>
            <a:r>
              <a:rPr lang="zh-CN" altLang="en-US" sz="2800" smtClean="0"/>
              <a:t>基于文本访问方式的指定账户的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服务器的配置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6.3.2 </a:t>
            </a:r>
            <a:r>
              <a:rPr lang="zh-CN" altLang="en-US" sz="2800" smtClean="0"/>
              <a:t>基于图形访问方式的指定账户的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服务器的配置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6.3.3  </a:t>
            </a:r>
            <a:r>
              <a:rPr lang="zh-CN" altLang="en-US" sz="2800" smtClean="0"/>
              <a:t>通过指定账户访问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服务器存在的安全隐</a:t>
            </a:r>
            <a:r>
              <a:rPr lang="zh-CN" altLang="en-US" smtClean="0"/>
              <a:t>患问题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pic>
        <p:nvPicPr>
          <p:cNvPr id="6144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2060575"/>
            <a:ext cx="6038850" cy="2143125"/>
          </a:xfrm>
        </p:spPr>
      </p:pic>
      <p:sp>
        <p:nvSpPr>
          <p:cNvPr id="61443" name="Rectangle 5"/>
          <p:cNvSpPr>
            <a:spLocks noChangeArrowheads="1"/>
          </p:cNvSpPr>
          <p:nvPr/>
        </p:nvSpPr>
        <p:spPr bwMode="auto">
          <a:xfrm>
            <a:off x="3132138" y="4652963"/>
            <a:ext cx="18748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6-10  </a:t>
            </a:r>
            <a:r>
              <a:rPr lang="zh-CN" altLang="en-US"/>
              <a:t>缺省的</a:t>
            </a:r>
            <a:r>
              <a:rPr lang="en-US" altLang="zh-CN"/>
              <a:t>shells</a:t>
            </a:r>
            <a:r>
              <a:rPr lang="zh-CN" altLang="en-US"/>
              <a:t>文件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291512" cy="4184650"/>
          </a:xfrm>
        </p:spPr>
        <p:txBody>
          <a:bodyPr/>
          <a:lstStyle/>
          <a:p>
            <a:pPr eaLnBrk="1" hangingPunct="1"/>
            <a:r>
              <a:rPr lang="zh-CN" altLang="en-US" sz="2800" smtClean="0"/>
              <a:t>可以根据不同的需要，将不同账户的</a:t>
            </a:r>
            <a:r>
              <a:rPr lang="en-US" altLang="zh-CN" sz="2800" smtClean="0"/>
              <a:t>Shell</a:t>
            </a:r>
            <a:r>
              <a:rPr lang="zh-CN" altLang="en-US" sz="2800" smtClean="0"/>
              <a:t>设置成不同的值，典型的设置如下：</a:t>
            </a:r>
          </a:p>
          <a:p>
            <a:pPr eaLnBrk="1" hangingPunct="1"/>
            <a:r>
              <a:rPr lang="zh-CN" altLang="en-US" sz="2800" smtClean="0"/>
              <a:t>若要使某个用户账户不能登录</a:t>
            </a:r>
            <a:r>
              <a:rPr lang="en-US" altLang="zh-CN" sz="2800" smtClean="0"/>
              <a:t>Linux</a:t>
            </a:r>
            <a:r>
              <a:rPr lang="zh-CN" altLang="en-US" sz="2800" smtClean="0"/>
              <a:t>，只需设置该用户所使用的</a:t>
            </a:r>
            <a:r>
              <a:rPr lang="en-US" altLang="zh-CN" sz="2800" smtClean="0"/>
              <a:t>Shell</a:t>
            </a:r>
            <a:r>
              <a:rPr lang="zh-CN" altLang="en-US" sz="2800" smtClean="0"/>
              <a:t>为</a:t>
            </a:r>
            <a:r>
              <a:rPr lang="en-US" altLang="zh-CN" sz="2800" smtClean="0"/>
              <a:t>/sbin/nologin</a:t>
            </a:r>
            <a:r>
              <a:rPr lang="zh-CN" altLang="en-US" sz="2800" smtClean="0"/>
              <a:t>即可，比如对于</a:t>
            </a:r>
            <a:r>
              <a:rPr lang="en-US" altLang="zh-CN" sz="2800" smtClean="0"/>
              <a:t>FTP</a:t>
            </a:r>
            <a:r>
              <a:rPr lang="zh-CN" altLang="en-US" sz="2800" smtClean="0"/>
              <a:t>账户，一般只能用来登录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服务器，而不能用来登录</a:t>
            </a:r>
            <a:r>
              <a:rPr lang="en-US" altLang="zh-CN" sz="2800" smtClean="0"/>
              <a:t>Linux</a:t>
            </a:r>
            <a:r>
              <a:rPr lang="zh-CN" altLang="en-US" sz="2800" smtClean="0"/>
              <a:t>操作系统。</a:t>
            </a:r>
          </a:p>
          <a:p>
            <a:pPr eaLnBrk="1" hangingPunct="1"/>
            <a:r>
              <a:rPr lang="zh-CN" altLang="en-US" sz="2800" smtClean="0"/>
              <a:t>若要让某用户没有</a:t>
            </a:r>
            <a:r>
              <a:rPr lang="en-US" altLang="zh-CN" sz="2800" smtClean="0"/>
              <a:t>telnet</a:t>
            </a:r>
            <a:r>
              <a:rPr lang="zh-CN" altLang="en-US" sz="2800" smtClean="0"/>
              <a:t>权限，则应设置该用户使用的</a:t>
            </a:r>
            <a:r>
              <a:rPr lang="en-US" altLang="zh-CN" sz="2800" smtClean="0"/>
              <a:t>Shell</a:t>
            </a:r>
            <a:r>
              <a:rPr lang="zh-CN" altLang="en-US" sz="2800" smtClean="0"/>
              <a:t>为</a:t>
            </a:r>
            <a:r>
              <a:rPr lang="en-US" altLang="zh-CN" sz="2800" smtClean="0"/>
              <a:t>/bin/true</a:t>
            </a:r>
            <a:r>
              <a:rPr lang="zh-CN" altLang="en-US" sz="2800" smtClean="0"/>
              <a:t>即可。</a:t>
            </a:r>
          </a:p>
          <a:p>
            <a:pPr eaLnBrk="1" hangingPunct="1"/>
            <a:endParaRPr lang="en-US" altLang="zh-CN" sz="280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43425"/>
          </a:xfrm>
        </p:spPr>
        <p:txBody>
          <a:bodyPr/>
          <a:lstStyle/>
          <a:p>
            <a:pPr eaLnBrk="1" hangingPunct="1"/>
            <a:r>
              <a:rPr lang="zh-CN" altLang="en-US" sz="2400" smtClean="0"/>
              <a:t>若要让某用户没有</a:t>
            </a:r>
            <a:r>
              <a:rPr lang="en-US" altLang="zh-CN" sz="2400" smtClean="0"/>
              <a:t>telnet</a:t>
            </a:r>
            <a:r>
              <a:rPr lang="zh-CN" altLang="en-US" sz="2400" smtClean="0"/>
              <a:t>和</a:t>
            </a:r>
            <a:r>
              <a:rPr lang="en-US" altLang="zh-CN" sz="2400" smtClean="0"/>
              <a:t>ftp</a:t>
            </a:r>
            <a:r>
              <a:rPr lang="zh-CN" altLang="en-US" sz="2400" smtClean="0"/>
              <a:t>登录权限，则应设置该用户使用的</a:t>
            </a:r>
            <a:r>
              <a:rPr lang="en-US" altLang="zh-CN" sz="2400" smtClean="0"/>
              <a:t>Shell</a:t>
            </a:r>
            <a:r>
              <a:rPr lang="zh-CN" altLang="en-US" sz="2400" smtClean="0"/>
              <a:t>为</a:t>
            </a:r>
            <a:r>
              <a:rPr lang="en-US" altLang="zh-CN" sz="2400" smtClean="0"/>
              <a:t>/bin/false</a:t>
            </a:r>
            <a:r>
              <a:rPr lang="zh-CN" altLang="en-US" sz="2400" smtClean="0"/>
              <a:t>。</a:t>
            </a:r>
          </a:p>
          <a:p>
            <a:pPr eaLnBrk="1" hangingPunct="1"/>
            <a:r>
              <a:rPr lang="zh-CN" altLang="en-US" sz="2400" smtClean="0"/>
              <a:t>在“</a:t>
            </a:r>
            <a:r>
              <a:rPr lang="en-US" altLang="zh-CN" sz="2400" smtClean="0"/>
              <a:t>/etc/shells”</a:t>
            </a:r>
            <a:r>
              <a:rPr lang="zh-CN" altLang="en-US" sz="2400" smtClean="0"/>
              <a:t>文件中，若没有“</a:t>
            </a:r>
            <a:r>
              <a:rPr lang="en-US" altLang="zh-CN" sz="2400" smtClean="0"/>
              <a:t>/bin/true”</a:t>
            </a:r>
            <a:r>
              <a:rPr lang="zh-CN" altLang="en-US" sz="2400" smtClean="0"/>
              <a:t>或“</a:t>
            </a:r>
            <a:r>
              <a:rPr lang="en-US" altLang="zh-CN" sz="2400" smtClean="0"/>
              <a:t>/bin/false”</a:t>
            </a:r>
            <a:r>
              <a:rPr lang="zh-CN" altLang="en-US" sz="2400" smtClean="0"/>
              <a:t>，则可以使用</a:t>
            </a:r>
            <a:r>
              <a:rPr lang="en-US" altLang="zh-CN" sz="2400" smtClean="0"/>
              <a:t>vi</a:t>
            </a:r>
            <a:r>
              <a:rPr lang="zh-CN" altLang="en-US" sz="2400" smtClean="0"/>
              <a:t>编辑器将其添加进去，如图</a:t>
            </a:r>
            <a:r>
              <a:rPr lang="en-US" altLang="zh-CN" sz="2400" smtClean="0"/>
              <a:t>6-11</a:t>
            </a:r>
            <a:r>
              <a:rPr lang="zh-CN" altLang="en-US" sz="2400" smtClean="0"/>
              <a:t>所示。</a:t>
            </a:r>
          </a:p>
          <a:p>
            <a:pPr eaLnBrk="1" hangingPunct="1"/>
            <a:endParaRPr lang="en-US" altLang="zh-CN" smtClean="0"/>
          </a:p>
        </p:txBody>
      </p:sp>
      <p:pic>
        <p:nvPicPr>
          <p:cNvPr id="6349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644900"/>
            <a:ext cx="52768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3419475" y="5876925"/>
            <a:ext cx="19415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6-11</a:t>
            </a:r>
            <a:r>
              <a:rPr lang="zh-CN" altLang="en-US"/>
              <a:t>修改后的</a:t>
            </a:r>
            <a:r>
              <a:rPr lang="en-US" altLang="zh-CN"/>
              <a:t>shells</a:t>
            </a:r>
            <a:r>
              <a:rPr lang="zh-CN" altLang="en-US"/>
              <a:t>文件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1200"/>
            <a:ext cx="8218487" cy="4256088"/>
          </a:xfrm>
        </p:spPr>
        <p:txBody>
          <a:bodyPr/>
          <a:lstStyle/>
          <a:p>
            <a:pPr eaLnBrk="1" hangingPunct="1"/>
            <a:r>
              <a:rPr lang="zh-CN" altLang="en-US" sz="2800" smtClean="0"/>
              <a:t>利用不同账户登录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服务器后，其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站点根目录不同这一特点，可将用户</a:t>
            </a:r>
            <a:r>
              <a:rPr lang="en-US" altLang="zh-CN" sz="2800" smtClean="0"/>
              <a:t>Web</a:t>
            </a:r>
            <a:r>
              <a:rPr lang="zh-CN" altLang="en-US" sz="2800" smtClean="0"/>
              <a:t>站点根目录与该用户的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站点根目录设置为相同。这样用户就可以利用</a:t>
            </a:r>
            <a:r>
              <a:rPr lang="en-US" altLang="zh-CN" sz="2800" smtClean="0"/>
              <a:t>FTP</a:t>
            </a:r>
            <a:r>
              <a:rPr lang="zh-CN" altLang="en-US" sz="2800" smtClean="0"/>
              <a:t>远程管理</a:t>
            </a:r>
            <a:r>
              <a:rPr lang="en-US" altLang="zh-CN" sz="2800" smtClean="0"/>
              <a:t>Web</a:t>
            </a:r>
            <a:r>
              <a:rPr lang="zh-CN" altLang="en-US" sz="2800" smtClean="0"/>
              <a:t>站点下的目录和文件，以实现对</a:t>
            </a:r>
            <a:r>
              <a:rPr lang="en-US" altLang="zh-CN" sz="2800" smtClean="0"/>
              <a:t>Web</a:t>
            </a:r>
            <a:r>
              <a:rPr lang="zh-CN" altLang="en-US" sz="2800" smtClean="0"/>
              <a:t>服务器的远程管理。</a:t>
            </a:r>
          </a:p>
          <a:p>
            <a:pPr eaLnBrk="1" hangingPunct="1"/>
            <a:r>
              <a:rPr lang="zh-CN" altLang="en-US" sz="2800" smtClean="0"/>
              <a:t>若要求各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用户登录后，其站点根目录均为同一个目录，比如，用于提供软件下载的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站点，此时可将各用户的主目录都设置为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站点的根目录即可。</a:t>
            </a:r>
          </a:p>
          <a:p>
            <a:pPr eaLnBrk="1" hangingPunct="1"/>
            <a:endParaRPr lang="en-US" altLang="zh-CN" sz="280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6.2.2 </a:t>
            </a:r>
            <a:r>
              <a:rPr lang="zh-CN" altLang="en-US" smtClean="0"/>
              <a:t>连接和访问</a:t>
            </a:r>
            <a:r>
              <a:rPr lang="en-US" altLang="zh-CN" smtClean="0"/>
              <a:t>FTP</a:t>
            </a:r>
            <a:r>
              <a:rPr lang="zh-CN" altLang="en-US" smtClean="0"/>
              <a:t>服务器</a:t>
            </a:r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291512" cy="42560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800" b="1" smtClean="0"/>
              <a:t>3.</a:t>
            </a:r>
            <a:r>
              <a:rPr lang="en-US" altLang="zh-CN" sz="2800" smtClean="0"/>
              <a:t> </a:t>
            </a:r>
            <a:r>
              <a:rPr lang="zh-CN" altLang="en-US" sz="2800" b="1" smtClean="0"/>
              <a:t>登录和访问</a:t>
            </a:r>
            <a:r>
              <a:rPr lang="en-US" altLang="zh-CN" sz="2800" b="1" smtClean="0"/>
              <a:t>FTP</a:t>
            </a:r>
            <a:r>
              <a:rPr lang="zh-CN" altLang="en-US" sz="2800" b="1" smtClean="0"/>
              <a:t>服务器的方式</a:t>
            </a:r>
            <a:endParaRPr lang="zh-CN" altLang="en-US" sz="2800" smtClean="0"/>
          </a:p>
          <a:p>
            <a:pPr eaLnBrk="1" hangingPunct="1"/>
            <a:r>
              <a:rPr lang="en-US" altLang="zh-CN" sz="2800" smtClean="0"/>
              <a:t>FTP</a:t>
            </a:r>
            <a:r>
              <a:rPr lang="zh-CN" altLang="en-US" sz="2800" smtClean="0"/>
              <a:t>服务器启动并创建好</a:t>
            </a:r>
            <a:r>
              <a:rPr lang="en-US" altLang="zh-CN" sz="2800" smtClean="0"/>
              <a:t>FTP</a:t>
            </a:r>
            <a:r>
              <a:rPr lang="zh-CN" altLang="en-US" sz="2800" smtClean="0"/>
              <a:t>账户后，登录和访问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服务器有</a:t>
            </a:r>
            <a:r>
              <a:rPr lang="en-US" altLang="zh-CN" sz="2800" smtClean="0"/>
              <a:t>2</a:t>
            </a:r>
            <a:r>
              <a:rPr lang="zh-CN" altLang="en-US" sz="2800" smtClean="0"/>
              <a:t>种方法：</a:t>
            </a:r>
          </a:p>
          <a:p>
            <a:pPr eaLnBrk="1" hangingPunct="1"/>
            <a:r>
              <a:rPr lang="zh-CN" altLang="en-US" sz="2800" smtClean="0"/>
              <a:t>（</a:t>
            </a:r>
            <a:r>
              <a:rPr lang="en-US" altLang="zh-CN" sz="2800" smtClean="0"/>
              <a:t>1</a:t>
            </a:r>
            <a:r>
              <a:rPr lang="zh-CN" altLang="en-US" sz="2800" smtClean="0"/>
              <a:t>）在</a:t>
            </a:r>
            <a:r>
              <a:rPr lang="en-US" altLang="zh-CN" sz="2800" smtClean="0"/>
              <a:t>Linux</a:t>
            </a:r>
            <a:r>
              <a:rPr lang="zh-CN" altLang="en-US" sz="2800" smtClean="0"/>
              <a:t>的文本模式或</a:t>
            </a:r>
            <a:r>
              <a:rPr lang="en-US" altLang="zh-CN" sz="2800" smtClean="0"/>
              <a:t>Windows</a:t>
            </a:r>
            <a:r>
              <a:rPr lang="zh-CN" altLang="en-US" sz="2800" smtClean="0"/>
              <a:t>平台的</a:t>
            </a:r>
            <a:r>
              <a:rPr lang="en-US" altLang="zh-CN" sz="2800" smtClean="0"/>
              <a:t>MS-DOS</a:t>
            </a:r>
            <a:r>
              <a:rPr lang="zh-CN" altLang="en-US" sz="2800" smtClean="0"/>
              <a:t>方式下，利用“</a:t>
            </a:r>
            <a:r>
              <a:rPr lang="en-US" altLang="zh-CN" sz="2800" smtClean="0"/>
              <a:t>ftp </a:t>
            </a:r>
            <a:r>
              <a:rPr lang="zh-CN" altLang="en-US" sz="2800" smtClean="0"/>
              <a:t>服务器</a:t>
            </a:r>
            <a:r>
              <a:rPr lang="en-US" altLang="zh-CN" sz="2800" smtClean="0"/>
              <a:t>IP</a:t>
            </a:r>
            <a:r>
              <a:rPr lang="zh-CN" altLang="en-US" sz="2800" smtClean="0"/>
              <a:t>地址命令”，以文本方式通过</a:t>
            </a:r>
            <a:r>
              <a:rPr lang="en-US" altLang="zh-CN" sz="2800" smtClean="0"/>
              <a:t>ftp</a:t>
            </a:r>
            <a:r>
              <a:rPr lang="zh-CN" altLang="en-US" sz="2800" smtClean="0"/>
              <a:t>命令来连接和访问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服务器。</a:t>
            </a:r>
          </a:p>
          <a:p>
            <a:pPr eaLnBrk="1" hangingPunct="1"/>
            <a:r>
              <a:rPr lang="zh-CN" altLang="en-US" sz="2800" smtClean="0"/>
              <a:t>（</a:t>
            </a:r>
            <a:r>
              <a:rPr lang="en-US" altLang="zh-CN" sz="2800" smtClean="0"/>
              <a:t>2</a:t>
            </a:r>
            <a:r>
              <a:rPr lang="zh-CN" altLang="en-US" sz="2800" smtClean="0"/>
              <a:t>）在浏览器中，利用</a:t>
            </a:r>
            <a:r>
              <a:rPr lang="en-US" altLang="zh-CN" sz="2800" smtClean="0"/>
              <a:t>ftp</a:t>
            </a:r>
            <a:r>
              <a:rPr lang="zh-CN" altLang="en-US" sz="2800" smtClean="0"/>
              <a:t>协议来访问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服务器，访问格式为：</a:t>
            </a:r>
            <a:r>
              <a:rPr lang="en-US" altLang="zh-CN" sz="2800" smtClean="0"/>
              <a:t>ftp://</a:t>
            </a:r>
            <a:r>
              <a:rPr lang="zh-CN" altLang="en-US" sz="2800" smtClean="0"/>
              <a:t>用户名</a:t>
            </a:r>
            <a:r>
              <a:rPr lang="en-US" altLang="zh-CN" sz="2800" smtClean="0"/>
              <a:t>:</a:t>
            </a:r>
            <a:r>
              <a:rPr lang="zh-CN" altLang="en-US" sz="2800" smtClean="0"/>
              <a:t>用户密码</a:t>
            </a:r>
            <a:r>
              <a:rPr lang="en-US" altLang="zh-CN" sz="2800" smtClean="0"/>
              <a:t>@</a:t>
            </a:r>
            <a:r>
              <a:rPr lang="zh-CN" altLang="en-US" sz="2800" smtClean="0"/>
              <a:t>网站域名 或 </a:t>
            </a:r>
            <a:r>
              <a:rPr lang="en-US" altLang="zh-CN" sz="2800" smtClean="0"/>
              <a:t>ftp://</a:t>
            </a:r>
            <a:r>
              <a:rPr lang="zh-CN" altLang="en-US" sz="2800" smtClean="0"/>
              <a:t>用户名</a:t>
            </a:r>
            <a:r>
              <a:rPr lang="en-US" altLang="zh-CN" sz="2800" smtClean="0"/>
              <a:t>@</a:t>
            </a:r>
            <a:r>
              <a:rPr lang="zh-CN" altLang="en-US" sz="2800" smtClean="0"/>
              <a:t>网站域名。</a:t>
            </a:r>
          </a:p>
          <a:p>
            <a:pPr eaLnBrk="1" hangingPunct="1"/>
            <a:endParaRPr lang="en-US" altLang="zh-CN" sz="2800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29600" cy="1100138"/>
          </a:xfrm>
        </p:spPr>
        <p:txBody>
          <a:bodyPr/>
          <a:lstStyle/>
          <a:p>
            <a:pPr eaLnBrk="1" hangingPunct="1"/>
            <a:r>
              <a:rPr lang="en-US" altLang="zh-CN" sz="4000" smtClean="0"/>
              <a:t>6.3 FTP</a:t>
            </a:r>
            <a:r>
              <a:rPr lang="zh-CN" altLang="en-US" sz="4000" smtClean="0"/>
              <a:t>服务器配置实例</a:t>
            </a:r>
            <a:br>
              <a:rPr lang="zh-CN" altLang="en-US" sz="4000" smtClean="0"/>
            </a:br>
            <a:endParaRPr lang="zh-CN" altLang="en-US" sz="4000" smtClean="0"/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454525"/>
          </a:xfrm>
        </p:spPr>
        <p:txBody>
          <a:bodyPr/>
          <a:lstStyle/>
          <a:p>
            <a:pPr eaLnBrk="1" hangingPunct="1"/>
            <a:r>
              <a:rPr lang="zh-CN" altLang="en-US" smtClean="0"/>
              <a:t>宿主机器</a:t>
            </a:r>
            <a:r>
              <a:rPr lang="en-US" altLang="zh-CN" smtClean="0"/>
              <a:t>Windows XP</a:t>
            </a:r>
            <a:r>
              <a:rPr lang="zh-CN" altLang="en-US" smtClean="0"/>
              <a:t>的</a:t>
            </a:r>
            <a:r>
              <a:rPr lang="en-US" altLang="zh-CN" smtClean="0"/>
              <a:t>IP</a:t>
            </a:r>
            <a:r>
              <a:rPr lang="zh-CN" altLang="en-US" smtClean="0"/>
              <a:t>地址为：</a:t>
            </a:r>
            <a:r>
              <a:rPr lang="en-US" altLang="zh-CN" smtClean="0"/>
              <a:t>202.207.50.77</a:t>
            </a:r>
            <a:r>
              <a:rPr lang="zh-CN" altLang="en-US" smtClean="0"/>
              <a:t>；虚拟机</a:t>
            </a:r>
            <a:r>
              <a:rPr lang="en-US" altLang="zh-CN" smtClean="0"/>
              <a:t>VMware</a:t>
            </a:r>
            <a:r>
              <a:rPr lang="zh-CN" altLang="en-US" smtClean="0"/>
              <a:t>下的</a:t>
            </a:r>
            <a:r>
              <a:rPr lang="en-US" altLang="zh-CN" smtClean="0"/>
              <a:t>Red Hat Enterprise Linux 5</a:t>
            </a:r>
            <a:r>
              <a:rPr lang="zh-CN" altLang="en-US" smtClean="0"/>
              <a:t>的</a:t>
            </a:r>
            <a:r>
              <a:rPr lang="en-US" altLang="zh-CN" smtClean="0"/>
              <a:t>IP</a:t>
            </a:r>
            <a:r>
              <a:rPr lang="zh-CN" altLang="en-US" smtClean="0"/>
              <a:t>地址为：</a:t>
            </a:r>
            <a:r>
              <a:rPr lang="en-US" altLang="zh-CN" smtClean="0"/>
              <a:t>202.207.50.79</a:t>
            </a:r>
            <a:r>
              <a:rPr lang="zh-CN" altLang="en-US" smtClean="0"/>
              <a:t>。将</a:t>
            </a:r>
            <a:r>
              <a:rPr lang="en-US" altLang="zh-CN" smtClean="0"/>
              <a:t>Red Hat Enterprise Linux 5</a:t>
            </a:r>
            <a:r>
              <a:rPr lang="zh-CN" altLang="en-US" smtClean="0"/>
              <a:t>架设为</a:t>
            </a:r>
            <a:r>
              <a:rPr lang="en-US" altLang="zh-CN" smtClean="0"/>
              <a:t>FTP</a:t>
            </a:r>
            <a:r>
              <a:rPr lang="zh-CN" altLang="en-US" smtClean="0"/>
              <a:t>服务器，以宿主机器</a:t>
            </a:r>
            <a:r>
              <a:rPr lang="en-US" altLang="zh-CN" smtClean="0"/>
              <a:t>Windows XP</a:t>
            </a:r>
            <a:r>
              <a:rPr lang="zh-CN" altLang="en-US" smtClean="0"/>
              <a:t>作为客户机进行测试。</a:t>
            </a:r>
          </a:p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675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 sz="2800" smtClean="0"/>
              <a:t>创建一个名为</a:t>
            </a:r>
            <a:r>
              <a:rPr lang="en-US" altLang="zh-CN" sz="2800" smtClean="0"/>
              <a:t>abc</a:t>
            </a:r>
            <a:r>
              <a:rPr lang="zh-CN" altLang="en-US" sz="2800" smtClean="0"/>
              <a:t>的系统用户，属于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组，不允许登陆</a:t>
            </a:r>
            <a:r>
              <a:rPr lang="en-US" altLang="zh-CN" sz="2800" smtClean="0"/>
              <a:t>Linux</a:t>
            </a:r>
            <a:r>
              <a:rPr lang="zh-CN" altLang="en-US" sz="2800" smtClean="0"/>
              <a:t>系统，其主目录为</a:t>
            </a:r>
            <a:r>
              <a:rPr lang="en-US" altLang="zh-CN" sz="2800" smtClean="0"/>
              <a:t>/var/www/abc</a:t>
            </a:r>
            <a:r>
              <a:rPr lang="zh-CN" altLang="en-US" sz="2800" smtClean="0"/>
              <a:t>。利用该账户从客户机以文本方式登陆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服务器，并查看登录目录及当前目录下的文件列表，接着新建一个名为</a:t>
            </a:r>
            <a:r>
              <a:rPr lang="en-US" altLang="zh-CN" sz="2800" smtClean="0"/>
              <a:t>downloads</a:t>
            </a:r>
            <a:r>
              <a:rPr lang="zh-CN" altLang="en-US" sz="2800" smtClean="0"/>
              <a:t>的目录，并将本地新建的</a:t>
            </a:r>
            <a:r>
              <a:rPr lang="en-US" altLang="zh-CN" sz="2800" smtClean="0"/>
              <a:t>123.txt</a:t>
            </a:r>
            <a:r>
              <a:rPr lang="zh-CN" altLang="en-US" sz="2800" smtClean="0"/>
              <a:t>文件（内容随意），上传到</a:t>
            </a:r>
            <a:r>
              <a:rPr lang="en-US" altLang="zh-CN" sz="2800" smtClean="0"/>
              <a:t>downloads</a:t>
            </a:r>
            <a:r>
              <a:rPr lang="zh-CN" altLang="en-US" sz="2800" smtClean="0"/>
              <a:t>目录中，并查看上传结果。分别从</a:t>
            </a:r>
            <a:r>
              <a:rPr lang="en-US" altLang="zh-CN" sz="2800" smtClean="0"/>
              <a:t>Windows</a:t>
            </a:r>
            <a:r>
              <a:rPr lang="zh-CN" altLang="en-US" sz="2800" smtClean="0"/>
              <a:t>和</a:t>
            </a:r>
            <a:r>
              <a:rPr lang="en-US" altLang="zh-CN" sz="2800" smtClean="0"/>
              <a:t>Linux</a:t>
            </a:r>
            <a:r>
              <a:rPr lang="zh-CN" altLang="en-US" sz="2800" smtClean="0"/>
              <a:t>客户端通过文本方式访问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服务器，并下载</a:t>
            </a:r>
            <a:r>
              <a:rPr lang="en-US" altLang="zh-CN" sz="2800" smtClean="0"/>
              <a:t>downloads</a:t>
            </a:r>
            <a:r>
              <a:rPr lang="zh-CN" altLang="en-US" sz="2800" smtClean="0"/>
              <a:t>目录下的</a:t>
            </a:r>
            <a:r>
              <a:rPr lang="en-US" altLang="zh-CN" sz="2800" smtClean="0"/>
              <a:t>123.txt</a:t>
            </a:r>
            <a:r>
              <a:rPr lang="zh-CN" altLang="en-US" sz="2800" smtClean="0"/>
              <a:t>文件到</a:t>
            </a:r>
            <a:r>
              <a:rPr lang="en-US" altLang="zh-CN" sz="2800" smtClean="0"/>
              <a:t>Windows</a:t>
            </a:r>
            <a:r>
              <a:rPr lang="zh-CN" altLang="en-US" sz="2800" smtClean="0"/>
              <a:t>的“</a:t>
            </a:r>
            <a:r>
              <a:rPr lang="en-US" altLang="zh-CN" sz="2800" smtClean="0"/>
              <a:t>E:\”</a:t>
            </a:r>
            <a:r>
              <a:rPr lang="zh-CN" altLang="en-US" sz="2800" smtClean="0"/>
              <a:t>以及</a:t>
            </a:r>
            <a:r>
              <a:rPr lang="en-US" altLang="zh-CN" sz="2800" smtClean="0"/>
              <a:t>Linux</a:t>
            </a:r>
            <a:r>
              <a:rPr lang="zh-CN" altLang="en-US" sz="2800" smtClean="0"/>
              <a:t>的“</a:t>
            </a:r>
            <a:r>
              <a:rPr lang="en-US" altLang="zh-CN" sz="2800" smtClean="0"/>
              <a:t>/”</a:t>
            </a:r>
            <a:r>
              <a:rPr lang="zh-CN" altLang="en-US" sz="2800" smtClean="0"/>
              <a:t>目录下。</a:t>
            </a:r>
          </a:p>
          <a:p>
            <a:pPr eaLnBrk="1" hangingPunct="1">
              <a:lnSpc>
                <a:spcPct val="80000"/>
              </a:lnSpc>
            </a:pPr>
            <a:endParaRPr lang="en-US" altLang="zh-CN" sz="280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71575"/>
          </a:xfrm>
        </p:spPr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686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18487" cy="51577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000" b="1" smtClean="0"/>
              <a:t>1. </a:t>
            </a:r>
            <a:r>
              <a:rPr lang="zh-CN" altLang="en-US" sz="2000" b="1" smtClean="0"/>
              <a:t>创建用户和用户组</a:t>
            </a:r>
            <a:endParaRPr lang="zh-CN" altLang="en-US" sz="2000" smtClean="0"/>
          </a:p>
          <a:p>
            <a:pPr eaLnBrk="1" hangingPunct="1"/>
            <a:r>
              <a:rPr lang="zh-CN" altLang="en-US" sz="2000" smtClean="0"/>
              <a:t>由于</a:t>
            </a:r>
            <a:r>
              <a:rPr lang="en-US" altLang="zh-CN" sz="2000" smtClean="0"/>
              <a:t>ftp</a:t>
            </a:r>
            <a:r>
              <a:rPr lang="zh-CN" altLang="en-US" sz="2000" smtClean="0"/>
              <a:t>组是已存在的组，因此不再需要创建，下面直接创建用户账户。创建账户</a:t>
            </a:r>
            <a:r>
              <a:rPr lang="en-US" altLang="zh-CN" sz="2000" smtClean="0"/>
              <a:t>abc</a:t>
            </a:r>
            <a:r>
              <a:rPr lang="zh-CN" altLang="en-US" sz="2000" smtClean="0"/>
              <a:t>之前，先要创建其宿主目录“</a:t>
            </a:r>
            <a:r>
              <a:rPr lang="en-US" altLang="zh-CN" sz="2000" smtClean="0"/>
              <a:t>/var/www/abc”</a:t>
            </a:r>
            <a:r>
              <a:rPr lang="zh-CN" altLang="en-US" sz="2000" smtClean="0"/>
              <a:t>，如图</a:t>
            </a:r>
            <a:r>
              <a:rPr lang="en-US" altLang="zh-CN" sz="2000" smtClean="0"/>
              <a:t>6-12</a:t>
            </a:r>
            <a:r>
              <a:rPr lang="zh-CN" altLang="en-US" sz="2000" smtClean="0"/>
              <a:t>所示。</a:t>
            </a:r>
          </a:p>
        </p:txBody>
      </p:sp>
      <p:pic>
        <p:nvPicPr>
          <p:cNvPr id="686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781300"/>
            <a:ext cx="5267325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Rectangle 5"/>
          <p:cNvSpPr>
            <a:spLocks noChangeArrowheads="1"/>
          </p:cNvSpPr>
          <p:nvPr/>
        </p:nvSpPr>
        <p:spPr bwMode="auto">
          <a:xfrm>
            <a:off x="3059113" y="6453188"/>
            <a:ext cx="2298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6-12 </a:t>
            </a:r>
            <a:r>
              <a:rPr lang="zh-CN" altLang="en-US"/>
              <a:t>创建账户</a:t>
            </a:r>
            <a:r>
              <a:rPr lang="en-US" altLang="zh-CN"/>
              <a:t>abc</a:t>
            </a:r>
            <a:r>
              <a:rPr lang="zh-CN" altLang="en-US"/>
              <a:t>的宿主目录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接下来使用“</a:t>
            </a:r>
            <a:r>
              <a:rPr lang="en-US" altLang="zh-CN" smtClean="0"/>
              <a:t>useradd”</a:t>
            </a:r>
            <a:r>
              <a:rPr lang="zh-CN" altLang="en-US" smtClean="0"/>
              <a:t>命令创建指定账户</a:t>
            </a:r>
            <a:r>
              <a:rPr lang="en-US" altLang="zh-CN" smtClean="0"/>
              <a:t>abc</a:t>
            </a:r>
            <a:r>
              <a:rPr lang="zh-CN" altLang="en-US" smtClean="0"/>
              <a:t>，如图</a:t>
            </a:r>
            <a:r>
              <a:rPr lang="en-US" altLang="zh-CN" smtClean="0"/>
              <a:t>6-13</a:t>
            </a:r>
            <a:r>
              <a:rPr lang="zh-CN" altLang="en-US" smtClean="0"/>
              <a:t>所示。</a:t>
            </a:r>
          </a:p>
          <a:p>
            <a:pPr eaLnBrk="1" hangingPunct="1"/>
            <a:endParaRPr lang="en-US" altLang="zh-CN" smtClean="0"/>
          </a:p>
        </p:txBody>
      </p:sp>
      <p:pic>
        <p:nvPicPr>
          <p:cNvPr id="696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3213100"/>
            <a:ext cx="5276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6" name="Rectangle 5"/>
          <p:cNvSpPr>
            <a:spLocks noChangeArrowheads="1"/>
          </p:cNvSpPr>
          <p:nvPr/>
        </p:nvSpPr>
        <p:spPr bwMode="auto">
          <a:xfrm>
            <a:off x="3203575" y="4652963"/>
            <a:ext cx="1292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6-13 </a:t>
            </a:r>
            <a:r>
              <a:rPr lang="zh-CN" altLang="en-US"/>
              <a:t>创建账户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706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mtClean="0"/>
              <a:t>useradd”</a:t>
            </a:r>
            <a:r>
              <a:rPr lang="zh-CN" altLang="en-US" smtClean="0"/>
              <a:t>命令中的参数说明：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mtClean="0"/>
              <a:t>-r </a:t>
            </a:r>
            <a:r>
              <a:rPr lang="zh-CN" altLang="en-US" smtClean="0"/>
              <a:t>创建的用户</a:t>
            </a:r>
            <a:r>
              <a:rPr lang="en-US" altLang="zh-CN" smtClean="0"/>
              <a:t>ID&lt;500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mtClean="0"/>
              <a:t>-m </a:t>
            </a:r>
            <a:r>
              <a:rPr lang="zh-CN" altLang="en-US" smtClean="0"/>
              <a:t>为账户创建主目录，如果主目录不存在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mtClean="0"/>
              <a:t>-g </a:t>
            </a:r>
            <a:r>
              <a:rPr lang="zh-CN" altLang="en-US" smtClean="0"/>
              <a:t>指定组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mtClean="0"/>
              <a:t>-d </a:t>
            </a:r>
            <a:r>
              <a:rPr lang="zh-CN" altLang="en-US" smtClean="0"/>
              <a:t>创建指定目录取代</a:t>
            </a:r>
            <a:r>
              <a:rPr lang="en-US" altLang="zh-CN" smtClean="0"/>
              <a:t>/home/username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mtClean="0"/>
              <a:t>-s </a:t>
            </a:r>
            <a:r>
              <a:rPr lang="zh-CN" altLang="en-US" smtClean="0"/>
              <a:t>指定用户登录时使用的</a:t>
            </a:r>
            <a:r>
              <a:rPr lang="en-US" altLang="zh-CN" smtClean="0"/>
              <a:t>Shell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mtClean="0"/>
              <a:t>-c </a:t>
            </a:r>
            <a:r>
              <a:rPr lang="zh-CN" altLang="en-US" smtClean="0"/>
              <a:t>注释</a:t>
            </a:r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57200"/>
            <a:ext cx="8218487" cy="1027113"/>
          </a:xfrm>
        </p:spPr>
        <p:txBody>
          <a:bodyPr/>
          <a:lstStyle/>
          <a:p>
            <a:pPr eaLnBrk="1" hangingPunct="1"/>
            <a:r>
              <a:rPr lang="en-US" altLang="zh-CN" smtClean="0"/>
              <a:t>6.1 FTP</a:t>
            </a:r>
            <a:r>
              <a:rPr lang="zh-CN" altLang="en-US" smtClean="0"/>
              <a:t>服务器简介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374062" cy="558958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zh-CN" altLang="en-US" sz="2800" smtClean="0"/>
              <a:t>一般来说，用户联网的首要目的就是实现信息共享，文件传输是信息共享非常重要的一个内容之一。</a:t>
            </a:r>
            <a:r>
              <a:rPr lang="en-US" altLang="zh-CN" sz="2800" smtClean="0"/>
              <a:t>Internet</a:t>
            </a:r>
            <a:r>
              <a:rPr lang="zh-CN" altLang="en-US" sz="2800" smtClean="0"/>
              <a:t>上早期实现传输文件，并不是一件容易的事。我们知道 </a:t>
            </a:r>
            <a:r>
              <a:rPr lang="en-US" altLang="zh-CN" sz="2800" smtClean="0"/>
              <a:t>Internet</a:t>
            </a:r>
            <a:r>
              <a:rPr lang="zh-CN" altLang="en-US" sz="2800" smtClean="0"/>
              <a:t>是一个非常复杂的计算机环境，有</a:t>
            </a:r>
            <a:r>
              <a:rPr lang="en-US" altLang="zh-CN" sz="2800" smtClean="0"/>
              <a:t>PC</a:t>
            </a:r>
            <a:r>
              <a:rPr lang="zh-CN" altLang="en-US" sz="2800" smtClean="0"/>
              <a:t>机，工作站，大型机等。这些计算机可能运行在不同的操作系统下，有运行</a:t>
            </a:r>
            <a:r>
              <a:rPr lang="en-US" altLang="zh-CN" sz="2800" smtClean="0"/>
              <a:t>UNIX</a:t>
            </a:r>
            <a:r>
              <a:rPr lang="zh-CN" altLang="en-US" sz="2800" smtClean="0"/>
              <a:t>的服务器，也有运行</a:t>
            </a:r>
            <a:r>
              <a:rPr lang="en-US" altLang="zh-CN" sz="2800" smtClean="0"/>
              <a:t>DOS</a:t>
            </a:r>
            <a:r>
              <a:rPr lang="zh-CN" altLang="en-US" sz="2800" smtClean="0"/>
              <a:t>、</a:t>
            </a:r>
            <a:r>
              <a:rPr lang="en-US" altLang="zh-CN" sz="2800" smtClean="0"/>
              <a:t>WINDOWS</a:t>
            </a:r>
            <a:r>
              <a:rPr lang="zh-CN" altLang="en-US" sz="2800" smtClean="0"/>
              <a:t>的</a:t>
            </a:r>
            <a:r>
              <a:rPr lang="en-US" altLang="zh-CN" sz="2800" smtClean="0"/>
              <a:t>PC</a:t>
            </a:r>
            <a:r>
              <a:rPr lang="zh-CN" altLang="en-US" sz="2800" smtClean="0"/>
              <a:t>机和运行</a:t>
            </a:r>
            <a:r>
              <a:rPr lang="en-US" altLang="zh-CN" sz="2800" smtClean="0"/>
              <a:t>MacOS</a:t>
            </a:r>
            <a:r>
              <a:rPr lang="zh-CN" altLang="en-US" sz="2800" smtClean="0"/>
              <a:t>的苹果机等等。而各种操作系统之间的文件交流问题，需要建立一个统一的文件传输协议，这就是所谓的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。基于不同的操作系统有不同的</a:t>
            </a:r>
            <a:r>
              <a:rPr lang="en-US" altLang="zh-CN" sz="2800" smtClean="0"/>
              <a:t>FTP</a:t>
            </a:r>
            <a:r>
              <a:rPr lang="zh-CN" altLang="en-US" sz="2800" smtClean="0"/>
              <a:t>应用程序，而所有这些应用程序都遵守同一种协议，这样用户就可以把自己的文件传送给别人，或者从其它的用户环境中获得文件。</a:t>
            </a:r>
            <a:endParaRPr lang="zh-CN" altLang="en-US" sz="28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716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下面来为该用户设置密码，并查看账户记录，如图</a:t>
            </a:r>
            <a:r>
              <a:rPr lang="en-US" altLang="zh-CN" smtClean="0"/>
              <a:t>6-14</a:t>
            </a:r>
            <a:r>
              <a:rPr lang="zh-CN" altLang="en-US" smtClean="0"/>
              <a:t>所示。</a:t>
            </a:r>
          </a:p>
        </p:txBody>
      </p:sp>
      <p:pic>
        <p:nvPicPr>
          <p:cNvPr id="716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141663"/>
            <a:ext cx="527685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4" name="Rectangle 5"/>
          <p:cNvSpPr>
            <a:spLocks noChangeArrowheads="1"/>
          </p:cNvSpPr>
          <p:nvPr/>
        </p:nvSpPr>
        <p:spPr bwMode="auto">
          <a:xfrm>
            <a:off x="3276600" y="5300663"/>
            <a:ext cx="15970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6-14 </a:t>
            </a:r>
            <a:r>
              <a:rPr lang="zh-CN" altLang="en-US"/>
              <a:t>设置账户密码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727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1200"/>
            <a:ext cx="8218487" cy="42560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800" b="1" smtClean="0"/>
              <a:t>2. </a:t>
            </a:r>
            <a:r>
              <a:rPr lang="zh-CN" altLang="en-US" sz="2800" b="1" smtClean="0"/>
              <a:t>设置用户主目录的所有者，所属的组和权限</a:t>
            </a:r>
            <a:endParaRPr lang="zh-CN" altLang="en-US" sz="2800" smtClean="0"/>
          </a:p>
          <a:p>
            <a:pPr eaLnBrk="1" hangingPunct="1">
              <a:lnSpc>
                <a:spcPct val="80000"/>
              </a:lnSpc>
            </a:pPr>
            <a:r>
              <a:rPr lang="zh-CN" altLang="en-US" sz="2800" smtClean="0"/>
              <a:t>可以使用</a:t>
            </a:r>
            <a:r>
              <a:rPr lang="en-US" altLang="zh-CN" sz="2800" smtClean="0"/>
              <a:t>chown</a:t>
            </a:r>
            <a:r>
              <a:rPr lang="zh-CN" altLang="en-US" sz="2800" smtClean="0"/>
              <a:t>命令来使某个目录隶属于某个用户，用</a:t>
            </a:r>
            <a:r>
              <a:rPr lang="en-US" altLang="zh-CN" sz="2800" smtClean="0"/>
              <a:t>chgrp</a:t>
            </a:r>
            <a:r>
              <a:rPr lang="zh-CN" altLang="en-US" sz="2800" smtClean="0"/>
              <a:t>命令使某个目录隶属于某个组。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800" smtClean="0"/>
              <a:t>格式为：</a:t>
            </a:r>
            <a:r>
              <a:rPr lang="en-US" altLang="zh-CN" sz="2800" smtClean="0"/>
              <a:t>chown </a:t>
            </a:r>
            <a:r>
              <a:rPr lang="zh-CN" altLang="en-US" sz="2800" smtClean="0"/>
              <a:t>所属用户名 目录名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800" smtClean="0"/>
              <a:t>            </a:t>
            </a:r>
            <a:r>
              <a:rPr lang="en-US" altLang="zh-CN" sz="2800" smtClean="0"/>
              <a:t>chgrp </a:t>
            </a:r>
            <a:r>
              <a:rPr lang="zh-CN" altLang="en-US" sz="2800" smtClean="0"/>
              <a:t>所属组名 目录名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800" smtClean="0"/>
              <a:t>    当然，也可以用“</a:t>
            </a:r>
            <a:r>
              <a:rPr lang="en-US" altLang="zh-CN" sz="2800" smtClean="0"/>
              <a:t>chown </a:t>
            </a:r>
            <a:r>
              <a:rPr lang="zh-CN" altLang="en-US" sz="2800" smtClean="0"/>
              <a:t>所有者</a:t>
            </a:r>
            <a:r>
              <a:rPr lang="en-US" altLang="zh-CN" sz="2800" smtClean="0"/>
              <a:t>.</a:t>
            </a:r>
            <a:r>
              <a:rPr lang="zh-CN" altLang="en-US" sz="2800" smtClean="0"/>
              <a:t>所有组目录名”来一次性地修改目录的所有者和所有组。在图</a:t>
            </a:r>
            <a:r>
              <a:rPr lang="en-US" altLang="zh-CN" sz="2800" smtClean="0"/>
              <a:t>6-15</a:t>
            </a:r>
            <a:r>
              <a:rPr lang="zh-CN" altLang="en-US" sz="2800" smtClean="0"/>
              <a:t>所示的例子中，用命令“</a:t>
            </a:r>
            <a:r>
              <a:rPr lang="en-US" altLang="zh-CN" sz="2800" smtClean="0"/>
              <a:t>chown abc.ftp /var/www/abc”</a:t>
            </a:r>
            <a:r>
              <a:rPr lang="zh-CN" altLang="en-US" sz="2800" smtClean="0"/>
              <a:t>将目录“</a:t>
            </a:r>
            <a:r>
              <a:rPr lang="en-US" altLang="zh-CN" sz="2800" smtClean="0"/>
              <a:t>/var/www/abc”</a:t>
            </a:r>
            <a:r>
              <a:rPr lang="zh-CN" altLang="en-US" sz="2800" smtClean="0"/>
              <a:t>的所有者和所有组从原来的</a:t>
            </a:r>
            <a:r>
              <a:rPr lang="en-US" altLang="zh-CN" sz="2800" smtClean="0"/>
              <a:t>root</a:t>
            </a:r>
            <a:r>
              <a:rPr lang="zh-CN" altLang="en-US" sz="2800" smtClean="0"/>
              <a:t>用户和</a:t>
            </a:r>
            <a:r>
              <a:rPr lang="en-US" altLang="zh-CN" sz="2800" smtClean="0"/>
              <a:t>root</a:t>
            </a:r>
            <a:r>
              <a:rPr lang="zh-CN" altLang="en-US" sz="2800" smtClean="0"/>
              <a:t>组修改为了</a:t>
            </a:r>
            <a:r>
              <a:rPr lang="en-US" altLang="zh-CN" sz="2800" smtClean="0"/>
              <a:t>abc</a:t>
            </a:r>
            <a:r>
              <a:rPr lang="zh-CN" altLang="en-US" sz="2800" smtClean="0"/>
              <a:t>用户和</a:t>
            </a:r>
            <a:r>
              <a:rPr lang="en-US" altLang="zh-CN" sz="2800" smtClean="0"/>
              <a:t>ftp</a:t>
            </a:r>
            <a:r>
              <a:rPr lang="zh-CN" altLang="en-US" sz="2800" smtClean="0"/>
              <a:t>组。</a:t>
            </a:r>
          </a:p>
          <a:p>
            <a:pPr eaLnBrk="1" hangingPunct="1">
              <a:lnSpc>
                <a:spcPct val="80000"/>
              </a:lnSpc>
            </a:pPr>
            <a:endParaRPr lang="en-US" altLang="zh-CN" sz="2800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pic>
        <p:nvPicPr>
          <p:cNvPr id="7373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98663" y="1981200"/>
            <a:ext cx="5146675" cy="3886200"/>
          </a:xfrm>
        </p:spPr>
      </p:pic>
      <p:sp>
        <p:nvSpPr>
          <p:cNvPr id="73731" name="Rectangle 5"/>
          <p:cNvSpPr>
            <a:spLocks noChangeArrowheads="1"/>
          </p:cNvSpPr>
          <p:nvPr/>
        </p:nvSpPr>
        <p:spPr bwMode="auto">
          <a:xfrm>
            <a:off x="3132138" y="6021388"/>
            <a:ext cx="2511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6-15 </a:t>
            </a:r>
            <a:r>
              <a:rPr lang="zh-CN" altLang="en-US"/>
              <a:t>修改目录的所有者和所有组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71575"/>
          </a:xfrm>
        </p:spPr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747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291512" cy="5157787"/>
          </a:xfrm>
        </p:spPr>
        <p:txBody>
          <a:bodyPr/>
          <a:lstStyle/>
          <a:p>
            <a:pPr eaLnBrk="1" hangingPunct="1"/>
            <a:r>
              <a:rPr lang="zh-CN" altLang="en-US" sz="2400" smtClean="0"/>
              <a:t>在这里，还要设置一下宿主目录的权限。即只允许本用户对其宿主目录具有最高权限（读、写、执行），其它用户只有读和执行的权限。所以目录“</a:t>
            </a:r>
            <a:r>
              <a:rPr lang="en-US" altLang="zh-CN" sz="2400" smtClean="0"/>
              <a:t>/var/www/abc”</a:t>
            </a:r>
            <a:r>
              <a:rPr lang="zh-CN" altLang="en-US" sz="2400" smtClean="0"/>
              <a:t>的权限码为</a:t>
            </a:r>
            <a:r>
              <a:rPr lang="en-US" altLang="zh-CN" sz="2400" smtClean="0"/>
              <a:t>755</a:t>
            </a:r>
            <a:r>
              <a:rPr lang="zh-CN" altLang="en-US" sz="2400" smtClean="0"/>
              <a:t>，如果不是，可通过</a:t>
            </a:r>
            <a:r>
              <a:rPr lang="en-US" altLang="zh-CN" sz="2400" smtClean="0"/>
              <a:t>chmod</a:t>
            </a:r>
            <a:r>
              <a:rPr lang="zh-CN" altLang="en-US" sz="2400" smtClean="0"/>
              <a:t>命令修改，如图</a:t>
            </a:r>
            <a:r>
              <a:rPr lang="en-US" altLang="zh-CN" sz="2400" smtClean="0"/>
              <a:t>6-16</a:t>
            </a:r>
            <a:r>
              <a:rPr lang="zh-CN" altLang="en-US" sz="2400" smtClean="0"/>
              <a:t>所示。</a:t>
            </a:r>
          </a:p>
          <a:p>
            <a:pPr eaLnBrk="1" hangingPunct="1"/>
            <a:endParaRPr lang="en-US" altLang="zh-CN" smtClean="0"/>
          </a:p>
        </p:txBody>
      </p:sp>
      <p:pic>
        <p:nvPicPr>
          <p:cNvPr id="747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3284538"/>
            <a:ext cx="52673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6" name="Rectangle 5"/>
          <p:cNvSpPr>
            <a:spLocks noChangeArrowheads="1"/>
          </p:cNvSpPr>
          <p:nvPr/>
        </p:nvSpPr>
        <p:spPr bwMode="auto">
          <a:xfrm>
            <a:off x="3132138" y="6308725"/>
            <a:ext cx="1749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6-16 </a:t>
            </a:r>
            <a:r>
              <a:rPr lang="zh-CN" altLang="en-US"/>
              <a:t>修改目录的权限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18487" cy="865188"/>
          </a:xfrm>
        </p:spPr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757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362950" cy="53006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2000" b="1" smtClean="0"/>
              <a:t>3. </a:t>
            </a:r>
            <a:r>
              <a:rPr lang="zh-CN" altLang="en-US" sz="2000" b="1" smtClean="0"/>
              <a:t>从客户机登陆</a:t>
            </a:r>
            <a:r>
              <a:rPr lang="en-US" altLang="zh-CN" sz="2000" b="1" smtClean="0"/>
              <a:t>FTP</a:t>
            </a:r>
            <a:r>
              <a:rPr lang="zh-CN" altLang="en-US" sz="2000" b="1" smtClean="0"/>
              <a:t>服务器创建目录</a:t>
            </a:r>
            <a:r>
              <a:rPr lang="en-US" altLang="zh-CN" sz="2000" b="1" smtClean="0"/>
              <a:t>downloads </a:t>
            </a:r>
            <a:endParaRPr lang="en-US" altLang="zh-CN" sz="2000" smtClean="0"/>
          </a:p>
          <a:p>
            <a:pPr eaLnBrk="1" hangingPunct="1"/>
            <a:r>
              <a:rPr lang="zh-CN" altLang="en-US" sz="2000" smtClean="0"/>
              <a:t>使用</a:t>
            </a:r>
            <a:r>
              <a:rPr lang="en-US" altLang="zh-CN" sz="2000" smtClean="0"/>
              <a:t>ftp</a:t>
            </a:r>
            <a:r>
              <a:rPr lang="zh-CN" altLang="en-US" sz="2000" smtClean="0"/>
              <a:t>命令从客户机登录</a:t>
            </a:r>
            <a:r>
              <a:rPr lang="en-US" altLang="zh-CN" sz="2000" smtClean="0"/>
              <a:t>FTP</a:t>
            </a:r>
            <a:r>
              <a:rPr lang="zh-CN" altLang="en-US" sz="2000" smtClean="0"/>
              <a:t>服务器，然后进行所要求的操作。这里以宿主机</a:t>
            </a:r>
            <a:r>
              <a:rPr lang="en-US" altLang="zh-CN" sz="2000" smtClean="0"/>
              <a:t>Windows XP</a:t>
            </a:r>
            <a:r>
              <a:rPr lang="zh-CN" altLang="en-US" sz="2000" smtClean="0"/>
              <a:t>作为客户机登录，效果如图</a:t>
            </a:r>
            <a:r>
              <a:rPr lang="en-US" altLang="zh-CN" sz="2000" smtClean="0"/>
              <a:t>6-17</a:t>
            </a:r>
            <a:r>
              <a:rPr lang="zh-CN" altLang="en-US" sz="2000" smtClean="0"/>
              <a:t>所示。</a:t>
            </a:r>
          </a:p>
          <a:p>
            <a:pPr eaLnBrk="1" hangingPunct="1"/>
            <a:endParaRPr lang="en-US" altLang="zh-CN" smtClean="0"/>
          </a:p>
        </p:txBody>
      </p:sp>
      <p:pic>
        <p:nvPicPr>
          <p:cNvPr id="7577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636838"/>
            <a:ext cx="5472113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0" name="Rectangle 5"/>
          <p:cNvSpPr>
            <a:spLocks noChangeArrowheads="1"/>
          </p:cNvSpPr>
          <p:nvPr/>
        </p:nvSpPr>
        <p:spPr bwMode="auto">
          <a:xfrm>
            <a:off x="2916238" y="6583363"/>
            <a:ext cx="2647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6-17 </a:t>
            </a:r>
            <a:r>
              <a:rPr lang="zh-CN" altLang="en-US"/>
              <a:t>通过指定账户登录</a:t>
            </a:r>
            <a:r>
              <a:rPr lang="en-US" altLang="zh-CN"/>
              <a:t>FTP</a:t>
            </a:r>
            <a:r>
              <a:rPr lang="zh-CN" altLang="en-US"/>
              <a:t>服务器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768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81200"/>
            <a:ext cx="8569325" cy="4876800"/>
          </a:xfrm>
        </p:spPr>
        <p:txBody>
          <a:bodyPr/>
          <a:lstStyle/>
          <a:p>
            <a:pPr eaLnBrk="1" hangingPunct="1"/>
            <a:r>
              <a:rPr lang="zh-CN" altLang="en-US" sz="2400" smtClean="0"/>
              <a:t>从客户端登录到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服务器后，使用“</a:t>
            </a:r>
            <a:r>
              <a:rPr lang="en-US" altLang="zh-CN" sz="2400" smtClean="0"/>
              <a:t>mkdir”</a:t>
            </a:r>
            <a:r>
              <a:rPr lang="zh-CN" altLang="en-US" sz="2400" smtClean="0"/>
              <a:t>命令创建子目录</a:t>
            </a:r>
            <a:r>
              <a:rPr lang="en-US" altLang="zh-CN" sz="2400" smtClean="0"/>
              <a:t>downloads</a:t>
            </a:r>
            <a:r>
              <a:rPr lang="zh-CN" altLang="en-US" sz="2400" smtClean="0"/>
              <a:t>。如图</a:t>
            </a:r>
            <a:r>
              <a:rPr lang="en-US" altLang="zh-CN" sz="2400" smtClean="0"/>
              <a:t>6-18</a:t>
            </a:r>
            <a:r>
              <a:rPr lang="zh-CN" altLang="en-US" sz="2400" smtClean="0"/>
              <a:t>所示。</a:t>
            </a:r>
          </a:p>
        </p:txBody>
      </p:sp>
      <p:pic>
        <p:nvPicPr>
          <p:cNvPr id="7680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852738"/>
            <a:ext cx="52673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4" name="Rectangle 5"/>
          <p:cNvSpPr>
            <a:spLocks noChangeArrowheads="1"/>
          </p:cNvSpPr>
          <p:nvPr/>
        </p:nvSpPr>
        <p:spPr bwMode="auto">
          <a:xfrm>
            <a:off x="3348038" y="6381750"/>
            <a:ext cx="21256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6-18</a:t>
            </a:r>
            <a:r>
              <a:rPr lang="zh-CN" altLang="en-US"/>
              <a:t>创建子目录</a:t>
            </a:r>
            <a:r>
              <a:rPr lang="en-US" altLang="zh-CN"/>
              <a:t>downloads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b="1" smtClean="0"/>
              <a:t>4. </a:t>
            </a:r>
            <a:r>
              <a:rPr lang="zh-CN" altLang="en-US" sz="2800" b="1" smtClean="0"/>
              <a:t>从客户机登陆</a:t>
            </a:r>
            <a:r>
              <a:rPr lang="en-US" altLang="zh-CN" sz="2800" b="1" smtClean="0"/>
              <a:t>FTP</a:t>
            </a:r>
            <a:r>
              <a:rPr lang="zh-CN" altLang="en-US" sz="2800" b="1" smtClean="0"/>
              <a:t>服务器上传文件</a:t>
            </a:r>
            <a:endParaRPr lang="zh-CN" altLang="en-US" sz="2800" smtClean="0"/>
          </a:p>
          <a:p>
            <a:pPr eaLnBrk="1" hangingPunct="1">
              <a:lnSpc>
                <a:spcPct val="90000"/>
              </a:lnSpc>
            </a:pPr>
            <a:r>
              <a:rPr lang="zh-CN" altLang="en-US" sz="2800" smtClean="0"/>
              <a:t>下面就要用</a:t>
            </a:r>
            <a:r>
              <a:rPr lang="en-US" altLang="zh-CN" sz="2800" smtClean="0"/>
              <a:t>put</a:t>
            </a:r>
            <a:r>
              <a:rPr lang="zh-CN" altLang="en-US" sz="2800" smtClean="0"/>
              <a:t>命令进行文件的上传了。这里要特别注意，如果源文件的路径有误，或是目标路径不存在，都会导致上传文件失败，所以最简单的办法就是在登录到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服务器进行文件上传之前，先将目录定位到欲上传文件所在的目录下，然后再登陆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服务器，之后将目录定位到上传目标路径下，最后再用“</a:t>
            </a:r>
            <a:r>
              <a:rPr lang="en-US" altLang="zh-CN" sz="2800" smtClean="0"/>
              <a:t>put </a:t>
            </a:r>
            <a:r>
              <a:rPr lang="zh-CN" altLang="en-US" sz="2800" smtClean="0"/>
              <a:t>上传文件名”的方式完成上传工作。</a:t>
            </a:r>
          </a:p>
          <a:p>
            <a:pPr eaLnBrk="1" hangingPunct="1">
              <a:lnSpc>
                <a:spcPct val="90000"/>
              </a:lnSpc>
            </a:pPr>
            <a:endParaRPr lang="en-US" altLang="zh-CN" sz="2800" smtClean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71575"/>
          </a:xfrm>
        </p:spPr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788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291512" cy="5157787"/>
          </a:xfrm>
        </p:spPr>
        <p:txBody>
          <a:bodyPr/>
          <a:lstStyle/>
          <a:p>
            <a:pPr eaLnBrk="1" hangingPunct="1"/>
            <a:r>
              <a:rPr lang="zh-CN" altLang="en-US" sz="2400" smtClean="0"/>
              <a:t>首先在本地的某个目录（如</a:t>
            </a:r>
            <a:r>
              <a:rPr lang="en-US" altLang="zh-CN" sz="2400" smtClean="0"/>
              <a:t>E:\aaa</a:t>
            </a:r>
            <a:r>
              <a:rPr lang="zh-CN" altLang="en-US" sz="2400" smtClean="0"/>
              <a:t>）下建立</a:t>
            </a:r>
            <a:r>
              <a:rPr lang="en-US" altLang="zh-CN" sz="2400" smtClean="0"/>
              <a:t>123.txt</a:t>
            </a:r>
            <a:r>
              <a:rPr lang="zh-CN" altLang="en-US" sz="2400" smtClean="0"/>
              <a:t>文件，如图</a:t>
            </a:r>
            <a:r>
              <a:rPr lang="en-US" altLang="zh-CN" sz="2400" smtClean="0"/>
              <a:t>6-19</a:t>
            </a:r>
            <a:r>
              <a:rPr lang="zh-CN" altLang="en-US" sz="2400" smtClean="0"/>
              <a:t>所示。</a:t>
            </a:r>
          </a:p>
          <a:p>
            <a:pPr eaLnBrk="1" hangingPunct="1"/>
            <a:endParaRPr lang="en-US" altLang="zh-CN" smtClean="0"/>
          </a:p>
        </p:txBody>
      </p:sp>
      <p:pic>
        <p:nvPicPr>
          <p:cNvPr id="7885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492375"/>
            <a:ext cx="5256213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213"/>
          </a:xfrm>
        </p:spPr>
        <p:txBody>
          <a:bodyPr/>
          <a:lstStyle/>
          <a:p>
            <a:pPr eaLnBrk="1" hangingPunct="1"/>
            <a:r>
              <a:rPr lang="en-US" altLang="zh-CN" sz="3600" smtClean="0"/>
              <a:t>6.3.1 </a:t>
            </a:r>
            <a:r>
              <a:rPr lang="zh-CN" altLang="en-US" sz="3600" smtClean="0"/>
              <a:t>基于文本访问方式的指定账户的</a:t>
            </a:r>
            <a:r>
              <a:rPr lang="en-US" altLang="zh-CN" sz="3600" smtClean="0"/>
              <a:t>FTP</a:t>
            </a:r>
            <a:r>
              <a:rPr lang="zh-CN" altLang="en-US" sz="3600" smtClean="0"/>
              <a:t>服务器的配置</a:t>
            </a:r>
          </a:p>
        </p:txBody>
      </p:sp>
      <p:sp>
        <p:nvSpPr>
          <p:cNvPr id="798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435975" cy="5445125"/>
          </a:xfrm>
        </p:spPr>
        <p:txBody>
          <a:bodyPr/>
          <a:lstStyle/>
          <a:p>
            <a:pPr eaLnBrk="1" hangingPunct="1"/>
            <a:r>
              <a:rPr lang="zh-CN" altLang="en-US" sz="2000" smtClean="0"/>
              <a:t>然后通过账户</a:t>
            </a:r>
            <a:r>
              <a:rPr lang="en-US" altLang="zh-CN" sz="2000" smtClean="0"/>
              <a:t>abc</a:t>
            </a:r>
            <a:r>
              <a:rPr lang="zh-CN" altLang="en-US" sz="2000" smtClean="0"/>
              <a:t>登录到</a:t>
            </a:r>
            <a:r>
              <a:rPr lang="en-US" altLang="zh-CN" sz="2000" smtClean="0"/>
              <a:t>FTP</a:t>
            </a:r>
            <a:r>
              <a:rPr lang="zh-CN" altLang="en-US" sz="2000" smtClean="0"/>
              <a:t>服务器上，用“</a:t>
            </a:r>
            <a:r>
              <a:rPr lang="en-US" altLang="zh-CN" sz="2000" smtClean="0"/>
              <a:t>cd”</a:t>
            </a:r>
            <a:r>
              <a:rPr lang="zh-CN" altLang="en-US" sz="2000" smtClean="0"/>
              <a:t>命令切换到目标位置（</a:t>
            </a:r>
            <a:r>
              <a:rPr lang="en-US" altLang="zh-CN" sz="2000" smtClean="0"/>
              <a:t>/var/www/abc/downloads</a:t>
            </a:r>
            <a:r>
              <a:rPr lang="zh-CN" altLang="en-US" sz="2000" smtClean="0"/>
              <a:t>），最后用“</a:t>
            </a:r>
            <a:r>
              <a:rPr lang="en-US" altLang="zh-CN" sz="2000" smtClean="0"/>
              <a:t>put”</a:t>
            </a:r>
            <a:r>
              <a:rPr lang="zh-CN" altLang="en-US" sz="2000" smtClean="0"/>
              <a:t>命令进行文件上传，效果如图</a:t>
            </a:r>
            <a:r>
              <a:rPr lang="en-US" altLang="zh-CN" sz="2000" smtClean="0"/>
              <a:t>6-20</a:t>
            </a:r>
            <a:r>
              <a:rPr lang="zh-CN" altLang="en-US" sz="2000" smtClean="0"/>
              <a:t>所示。</a:t>
            </a:r>
          </a:p>
          <a:p>
            <a:pPr eaLnBrk="1" hangingPunct="1"/>
            <a:endParaRPr lang="en-US" altLang="zh-CN" sz="2000" smtClean="0"/>
          </a:p>
        </p:txBody>
      </p:sp>
      <p:pic>
        <p:nvPicPr>
          <p:cNvPr id="7987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492375"/>
            <a:ext cx="5113337" cy="408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Rectangle 5"/>
          <p:cNvSpPr>
            <a:spLocks noChangeArrowheads="1"/>
          </p:cNvSpPr>
          <p:nvPr/>
        </p:nvSpPr>
        <p:spPr bwMode="auto">
          <a:xfrm>
            <a:off x="3708400" y="6583363"/>
            <a:ext cx="1292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6-20 </a:t>
            </a:r>
            <a:r>
              <a:rPr lang="zh-CN" altLang="en-US"/>
              <a:t>上传文件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808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 smtClean="0"/>
              <a:t>put</a:t>
            </a:r>
            <a:r>
              <a:rPr lang="zh-CN" altLang="en-US" sz="2800" smtClean="0"/>
              <a:t>用于传输单个文件，</a:t>
            </a:r>
            <a:r>
              <a:rPr lang="en-US" altLang="zh-CN" sz="2800" smtClean="0"/>
              <a:t>mput</a:t>
            </a:r>
            <a:r>
              <a:rPr lang="zh-CN" altLang="en-US" sz="2800" smtClean="0"/>
              <a:t>用于一次传输多个文件，支持“*”和“</a:t>
            </a:r>
            <a:r>
              <a:rPr lang="en-US" altLang="zh-CN" sz="2800" smtClean="0"/>
              <a:t>?”</a:t>
            </a:r>
            <a:r>
              <a:rPr lang="zh-CN" altLang="en-US" sz="2800" smtClean="0"/>
              <a:t>通配符。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b="1" smtClean="0"/>
              <a:t>5. </a:t>
            </a:r>
            <a:r>
              <a:rPr lang="zh-CN" altLang="en-US" sz="2800" b="1" smtClean="0"/>
              <a:t>从</a:t>
            </a:r>
            <a:r>
              <a:rPr lang="en-US" altLang="zh-CN" sz="2800" b="1" smtClean="0"/>
              <a:t>Windows</a:t>
            </a:r>
            <a:r>
              <a:rPr lang="zh-CN" altLang="en-US" sz="2800" b="1" smtClean="0"/>
              <a:t>客户机登录</a:t>
            </a:r>
            <a:r>
              <a:rPr lang="en-US" altLang="zh-CN" sz="2800" b="1" smtClean="0"/>
              <a:t>FTP</a:t>
            </a:r>
            <a:r>
              <a:rPr lang="zh-CN" altLang="en-US" sz="2800" b="1" smtClean="0"/>
              <a:t>服务器下载文件</a:t>
            </a:r>
            <a:endParaRPr lang="zh-CN" altLang="en-US" sz="2800" smtClean="0"/>
          </a:p>
          <a:p>
            <a:pPr eaLnBrk="1" hangingPunct="1">
              <a:lnSpc>
                <a:spcPct val="90000"/>
              </a:lnSpc>
            </a:pPr>
            <a:r>
              <a:rPr lang="zh-CN" altLang="en-US" sz="2800" smtClean="0"/>
              <a:t>要将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服务器发布的文件下载到客户端的指定目录中，最简单且不容易出错的方式就是在登陆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服务器之前，先将目录定位在目标位置（即要下载的目标目录），然后再登陆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服务器，用</a:t>
            </a:r>
            <a:r>
              <a:rPr lang="en-US" altLang="zh-CN" sz="2800" smtClean="0"/>
              <a:t>get</a:t>
            </a:r>
            <a:r>
              <a:rPr lang="zh-CN" altLang="en-US" sz="2800" smtClean="0"/>
              <a:t>命令进行文件的下载。</a:t>
            </a:r>
            <a:r>
              <a:rPr lang="en-US" altLang="zh-CN" sz="2800" smtClean="0"/>
              <a:t>get</a:t>
            </a:r>
            <a:r>
              <a:rPr lang="zh-CN" altLang="en-US" sz="2800" smtClean="0"/>
              <a:t>用于下载单个文件，</a:t>
            </a:r>
            <a:r>
              <a:rPr lang="en-US" altLang="zh-CN" sz="2800" smtClean="0"/>
              <a:t>mget</a:t>
            </a:r>
            <a:r>
              <a:rPr lang="zh-CN" altLang="en-US" sz="2800" smtClean="0"/>
              <a:t>用于一次下载多个文件。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387475"/>
          </a:xfrm>
        </p:spPr>
        <p:txBody>
          <a:bodyPr/>
          <a:lstStyle/>
          <a:p>
            <a:pPr eaLnBrk="1" hangingPunct="1"/>
            <a:r>
              <a:rPr lang="en-US" altLang="zh-CN" smtClean="0"/>
              <a:t>6.1.1 FTP</a:t>
            </a:r>
            <a:r>
              <a:rPr lang="zh-CN" altLang="en-US" smtClean="0"/>
              <a:t>简介</a:t>
            </a:r>
            <a:r>
              <a:rPr lang="zh-CN" altLang="en-US" smtClean="0">
                <a:latin typeface="Times New Roman" pitchFamily="18" charset="0"/>
              </a:rPr>
              <a:t/>
            </a:r>
            <a:br>
              <a:rPr lang="zh-CN" altLang="en-US" smtClean="0">
                <a:latin typeface="Times New Roman" pitchFamily="18" charset="0"/>
              </a:rPr>
            </a:br>
            <a:endParaRPr lang="zh-CN" altLang="en-US" smtClean="0">
              <a:latin typeface="Times New Roman" pitchFamily="18" charset="0"/>
            </a:endParaRP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374063" cy="453707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b="1" smtClean="0"/>
              <a:t>6.1.1 FTP</a:t>
            </a:r>
            <a:r>
              <a:rPr lang="zh-CN" altLang="en-US" sz="2400" b="1" smtClean="0"/>
              <a:t>简介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400" b="1" smtClean="0">
                <a:latin typeface="Times New Roman" pitchFamily="18" charset="0"/>
              </a:rPr>
              <a:t>1. </a:t>
            </a:r>
            <a:r>
              <a:rPr lang="en-US" altLang="zh-CN" sz="2400" b="1" smtClean="0"/>
              <a:t>FTP </a:t>
            </a:r>
            <a:r>
              <a:rPr lang="zh-CN" altLang="en-US" sz="2400" b="1" smtClean="0"/>
              <a:t>定义</a:t>
            </a:r>
            <a:endParaRPr lang="zh-CN" altLang="en-US" sz="2400" b="1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altLang="zh-CN" sz="2400" smtClean="0">
                <a:latin typeface="宋体" charset="-122"/>
              </a:rPr>
              <a:t>FTP</a:t>
            </a:r>
            <a:r>
              <a:rPr lang="zh-CN" altLang="en-US" sz="2400" smtClean="0">
                <a:latin typeface="宋体" charset="-122"/>
              </a:rPr>
              <a:t>即文件传输协议，全称是</a:t>
            </a:r>
            <a:r>
              <a:rPr lang="en-US" altLang="zh-CN" sz="2400" smtClean="0">
                <a:latin typeface="宋体" charset="-122"/>
              </a:rPr>
              <a:t>File Transfer Protocol</a:t>
            </a:r>
            <a:r>
              <a:rPr lang="zh-CN" altLang="en-US" sz="2400" smtClean="0">
                <a:latin typeface="宋体" charset="-122"/>
              </a:rPr>
              <a:t>，顾名思义，它是专门用来传输文件的协议。它支持的</a:t>
            </a:r>
            <a:r>
              <a:rPr lang="en-US" altLang="zh-CN" sz="2400" smtClean="0">
                <a:latin typeface="宋体" charset="-122"/>
              </a:rPr>
              <a:t>FTP</a:t>
            </a:r>
            <a:r>
              <a:rPr lang="zh-CN" altLang="en-US" sz="2400" smtClean="0">
                <a:latin typeface="宋体" charset="-122"/>
              </a:rPr>
              <a:t>功能是网络中最重要，用途最广泛的服务之一。用户可以连接到服务器上下载文件，也可以将自己的文件上传到</a:t>
            </a:r>
            <a:r>
              <a:rPr lang="en-US" altLang="zh-CN" sz="2400" smtClean="0">
                <a:latin typeface="宋体" charset="-122"/>
              </a:rPr>
              <a:t>FTP</a:t>
            </a:r>
            <a:r>
              <a:rPr lang="zh-CN" altLang="en-US" sz="2400" smtClean="0">
                <a:latin typeface="宋体" charset="-122"/>
              </a:rPr>
              <a:t>服务器中。以下载文件为例，当启动</a:t>
            </a:r>
            <a:r>
              <a:rPr lang="en-US" altLang="zh-CN" sz="2400" smtClean="0">
                <a:latin typeface="宋体" charset="-122"/>
              </a:rPr>
              <a:t>FTP</a:t>
            </a:r>
            <a:r>
              <a:rPr lang="zh-CN" altLang="en-US" sz="2400" smtClean="0">
                <a:latin typeface="宋体" charset="-122"/>
              </a:rPr>
              <a:t>服务从远程计算机拷贝文件时，事实上启动了两个程序：一个本地机上的</a:t>
            </a:r>
            <a:r>
              <a:rPr lang="en-US" altLang="zh-CN" sz="2400" smtClean="0">
                <a:latin typeface="宋体" charset="-122"/>
              </a:rPr>
              <a:t>FTP</a:t>
            </a:r>
            <a:r>
              <a:rPr lang="zh-CN" altLang="en-US" sz="2400" smtClean="0">
                <a:latin typeface="宋体" charset="-122"/>
              </a:rPr>
              <a:t>客户程序，它向</a:t>
            </a:r>
            <a:r>
              <a:rPr lang="en-US" altLang="zh-CN" sz="2400" smtClean="0">
                <a:latin typeface="宋体" charset="-122"/>
              </a:rPr>
              <a:t>FTP</a:t>
            </a:r>
            <a:r>
              <a:rPr lang="zh-CN" altLang="en-US" sz="2400" smtClean="0">
                <a:latin typeface="宋体" charset="-122"/>
              </a:rPr>
              <a:t>服务器提出拷贝文件的请求；另一个是启动在远程计算机上的</a:t>
            </a:r>
            <a:r>
              <a:rPr lang="en-US" altLang="zh-CN" sz="2400" smtClean="0">
                <a:latin typeface="宋体" charset="-122"/>
              </a:rPr>
              <a:t>FTP</a:t>
            </a:r>
            <a:r>
              <a:rPr lang="zh-CN" altLang="en-US" sz="2400" smtClean="0">
                <a:latin typeface="宋体" charset="-122"/>
              </a:rPr>
              <a:t>服务器程序，它响应用户的请求把指定的文件传送到客户机上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sp>
        <p:nvSpPr>
          <p:cNvPr id="819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格式为：</a:t>
            </a:r>
            <a:r>
              <a:rPr lang="en-US" altLang="zh-CN" smtClean="0"/>
              <a:t>get </a:t>
            </a:r>
            <a:r>
              <a:rPr lang="zh-CN" altLang="en-US" smtClean="0"/>
              <a:t>远程文件名 本地文件名</a:t>
            </a:r>
          </a:p>
          <a:p>
            <a:pPr eaLnBrk="1" hangingPunct="1"/>
            <a:r>
              <a:rPr lang="zh-CN" altLang="en-US" smtClean="0"/>
              <a:t>    图</a:t>
            </a:r>
            <a:r>
              <a:rPr lang="en-US" altLang="zh-CN" smtClean="0"/>
              <a:t>6-21</a:t>
            </a:r>
            <a:r>
              <a:rPr lang="zh-CN" altLang="en-US" smtClean="0"/>
              <a:t>是通过</a:t>
            </a:r>
            <a:r>
              <a:rPr lang="en-US" altLang="zh-CN" smtClean="0"/>
              <a:t>Windows</a:t>
            </a:r>
            <a:r>
              <a:rPr lang="zh-CN" altLang="en-US" smtClean="0"/>
              <a:t>客户端登陆</a:t>
            </a:r>
            <a:r>
              <a:rPr lang="en-US" altLang="zh-CN" smtClean="0"/>
              <a:t>FTP</a:t>
            </a:r>
            <a:r>
              <a:rPr lang="zh-CN" altLang="en-US" smtClean="0"/>
              <a:t>服务器下载指定文件</a:t>
            </a:r>
            <a:r>
              <a:rPr lang="en-US" altLang="zh-CN" smtClean="0"/>
              <a:t>123.txt</a:t>
            </a:r>
            <a:r>
              <a:rPr lang="zh-CN" altLang="en-US" smtClean="0"/>
              <a:t>的效果图。可以看到，在登陆</a:t>
            </a:r>
            <a:r>
              <a:rPr lang="en-US" altLang="zh-CN" smtClean="0"/>
              <a:t>FTP</a:t>
            </a:r>
            <a:r>
              <a:rPr lang="zh-CN" altLang="en-US" smtClean="0"/>
              <a:t>服务器之前，已将目录定位到了下载的目标目录，即“</a:t>
            </a:r>
            <a:r>
              <a:rPr lang="en-US" altLang="zh-CN" smtClean="0"/>
              <a:t>E:\”</a:t>
            </a:r>
            <a:r>
              <a:rPr lang="zh-CN" altLang="en-US" smtClean="0"/>
              <a:t>，然后再登陆</a:t>
            </a:r>
            <a:r>
              <a:rPr lang="en-US" altLang="zh-CN" smtClean="0"/>
              <a:t>FTP</a:t>
            </a:r>
            <a:r>
              <a:rPr lang="zh-CN" altLang="en-US" smtClean="0"/>
              <a:t>服务器下载目标文件</a:t>
            </a:r>
            <a:r>
              <a:rPr lang="en-US" altLang="zh-CN" smtClean="0"/>
              <a:t>123.txt</a:t>
            </a:r>
            <a:r>
              <a:rPr lang="zh-CN" altLang="en-US" smtClean="0"/>
              <a:t>。</a:t>
            </a:r>
          </a:p>
          <a:p>
            <a:pPr eaLnBrk="1" hangingPunct="1">
              <a:buFont typeface="Wingdings" pitchFamily="2" charset="2"/>
              <a:buNone/>
            </a:pPr>
            <a:endParaRPr lang="en-US" altLang="zh-CN" smtClean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4000" smtClean="0"/>
              <a:t>6.3.1 </a:t>
            </a:r>
            <a:r>
              <a:rPr lang="zh-CN" altLang="en-US" sz="4000" smtClean="0"/>
              <a:t>基于文本访问方式的指定账户的</a:t>
            </a:r>
            <a:r>
              <a:rPr lang="en-US" altLang="zh-CN" sz="4000" smtClean="0"/>
              <a:t>FTP</a:t>
            </a:r>
            <a:r>
              <a:rPr lang="zh-CN" altLang="en-US" sz="4000" smtClean="0"/>
              <a:t>服务器的配置</a:t>
            </a:r>
          </a:p>
        </p:txBody>
      </p:sp>
      <p:pic>
        <p:nvPicPr>
          <p:cNvPr id="8294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979613" y="1916113"/>
            <a:ext cx="4408487" cy="3886200"/>
          </a:xfrm>
        </p:spPr>
      </p:pic>
      <p:sp>
        <p:nvSpPr>
          <p:cNvPr id="82947" name="Rectangle 5"/>
          <p:cNvSpPr>
            <a:spLocks noChangeArrowheads="1"/>
          </p:cNvSpPr>
          <p:nvPr/>
        </p:nvSpPr>
        <p:spPr bwMode="auto">
          <a:xfrm>
            <a:off x="2916238" y="5949950"/>
            <a:ext cx="26701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6-21 </a:t>
            </a:r>
            <a:r>
              <a:rPr lang="zh-CN" altLang="en-US"/>
              <a:t>通过</a:t>
            </a:r>
            <a:r>
              <a:rPr lang="en-US" altLang="zh-CN"/>
              <a:t>Windows</a:t>
            </a:r>
            <a:r>
              <a:rPr lang="zh-CN" altLang="en-US"/>
              <a:t>客户端下载文件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71575"/>
          </a:xfrm>
        </p:spPr>
        <p:txBody>
          <a:bodyPr/>
          <a:lstStyle/>
          <a:p>
            <a:pPr eaLnBrk="1" hangingPunct="1"/>
            <a:r>
              <a:rPr lang="en-US" altLang="zh-CN" sz="3200" smtClean="0"/>
              <a:t>6.3.1 </a:t>
            </a:r>
            <a:r>
              <a:rPr lang="zh-CN" altLang="en-US" sz="3200" smtClean="0"/>
              <a:t>基于文本访问方式的指定账户的</a:t>
            </a:r>
            <a:r>
              <a:rPr lang="en-US" altLang="zh-CN" sz="3200" smtClean="0"/>
              <a:t>FTP</a:t>
            </a:r>
            <a:r>
              <a:rPr lang="zh-CN" altLang="en-US" sz="3200" smtClean="0"/>
              <a:t>服务器的配置</a:t>
            </a:r>
          </a:p>
        </p:txBody>
      </p:sp>
      <p:sp>
        <p:nvSpPr>
          <p:cNvPr id="839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435975" cy="5229225"/>
          </a:xfrm>
        </p:spPr>
        <p:txBody>
          <a:bodyPr/>
          <a:lstStyle/>
          <a:p>
            <a:pPr eaLnBrk="1" hangingPunct="1"/>
            <a:r>
              <a:rPr lang="zh-CN" altLang="en-US" sz="2000" smtClean="0"/>
              <a:t>图</a:t>
            </a:r>
            <a:r>
              <a:rPr lang="en-US" altLang="zh-CN" sz="2000" smtClean="0"/>
              <a:t>6-22</a:t>
            </a:r>
            <a:r>
              <a:rPr lang="zh-CN" altLang="en-US" sz="2000" smtClean="0"/>
              <a:t>是通过</a:t>
            </a:r>
            <a:r>
              <a:rPr lang="en-US" altLang="zh-CN" sz="2000" smtClean="0"/>
              <a:t>Linux</a:t>
            </a:r>
            <a:r>
              <a:rPr lang="zh-CN" altLang="en-US" sz="2000" smtClean="0"/>
              <a:t>客户端登陆</a:t>
            </a:r>
            <a:r>
              <a:rPr lang="en-US" altLang="zh-CN" sz="2000" smtClean="0"/>
              <a:t>FTP</a:t>
            </a:r>
            <a:r>
              <a:rPr lang="zh-CN" altLang="en-US" sz="2000" smtClean="0"/>
              <a:t>服务器下载指定文件</a:t>
            </a:r>
            <a:r>
              <a:rPr lang="en-US" altLang="zh-CN" sz="2000" smtClean="0"/>
              <a:t>123.txt</a:t>
            </a:r>
            <a:r>
              <a:rPr lang="zh-CN" altLang="en-US" sz="2000" smtClean="0"/>
              <a:t>的效果图。可以看到，在登陆</a:t>
            </a:r>
            <a:r>
              <a:rPr lang="en-US" altLang="zh-CN" sz="2000" smtClean="0"/>
              <a:t>FTP</a:t>
            </a:r>
            <a:r>
              <a:rPr lang="zh-CN" altLang="en-US" sz="2000" smtClean="0"/>
              <a:t>服务器之前，已将目录定位到了下载的目标目录，即“</a:t>
            </a:r>
            <a:r>
              <a:rPr lang="en-US" altLang="zh-CN" sz="2000" smtClean="0"/>
              <a:t>/”</a:t>
            </a:r>
            <a:r>
              <a:rPr lang="zh-CN" altLang="en-US" sz="2000" smtClean="0"/>
              <a:t>，然后再登陆</a:t>
            </a:r>
            <a:r>
              <a:rPr lang="en-US" altLang="zh-CN" sz="2000" smtClean="0"/>
              <a:t>FTP</a:t>
            </a:r>
            <a:r>
              <a:rPr lang="zh-CN" altLang="en-US" sz="2000" smtClean="0"/>
              <a:t>服务器下载目标文件</a:t>
            </a:r>
            <a:r>
              <a:rPr lang="en-US" altLang="zh-CN" sz="2000" smtClean="0"/>
              <a:t>123.txt</a:t>
            </a:r>
            <a:r>
              <a:rPr lang="zh-CN" altLang="en-US" sz="2000" smtClean="0"/>
              <a:t>。</a:t>
            </a:r>
          </a:p>
        </p:txBody>
      </p:sp>
      <p:pic>
        <p:nvPicPr>
          <p:cNvPr id="83971" name="Picture 4" descr="未命名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708275"/>
            <a:ext cx="6192838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2" name="Rectangle 5"/>
          <p:cNvSpPr>
            <a:spLocks noChangeArrowheads="1"/>
          </p:cNvSpPr>
          <p:nvPr/>
        </p:nvSpPr>
        <p:spPr bwMode="auto">
          <a:xfrm>
            <a:off x="3132138" y="6453188"/>
            <a:ext cx="24161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/>
              <a:t>图</a:t>
            </a:r>
            <a:r>
              <a:rPr lang="en-US" altLang="zh-CN"/>
              <a:t>6-22 </a:t>
            </a:r>
            <a:r>
              <a:rPr lang="zh-CN" altLang="en-US"/>
              <a:t>通过</a:t>
            </a:r>
            <a:r>
              <a:rPr lang="en-US" altLang="zh-CN"/>
              <a:t>Linux</a:t>
            </a:r>
            <a:r>
              <a:rPr lang="zh-CN" altLang="en-US"/>
              <a:t>客户端下载文件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6.1.1 FTP</a:t>
            </a:r>
            <a:r>
              <a:rPr lang="zh-CN" altLang="en-US" smtClean="0"/>
              <a:t>简介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en-US" altLang="zh-CN" sz="2800" b="1" smtClean="0">
                <a:latin typeface="Times New Roman" pitchFamily="18" charset="0"/>
              </a:rPr>
              <a:t>2. FTP</a:t>
            </a:r>
            <a:r>
              <a:rPr lang="zh-CN" altLang="en-US" sz="2800" b="1" smtClean="0">
                <a:latin typeface="Times New Roman" pitchFamily="18" charset="0"/>
              </a:rPr>
              <a:t>优点</a:t>
            </a:r>
          </a:p>
          <a:p>
            <a:pPr algn="just" eaLnBrk="1" hangingPunct="1"/>
            <a:r>
              <a:rPr lang="en-US" altLang="zh-CN" sz="2800" smtClean="0"/>
              <a:t>FTP</a:t>
            </a:r>
            <a:r>
              <a:rPr lang="zh-CN" altLang="en-US" sz="2800" smtClean="0"/>
              <a:t>可将文件从网络上的一台计算机传送到另一台计算机。其突出的优点是可在不同类型的计算机之间传送文件和交换文件，比如在</a:t>
            </a:r>
            <a:r>
              <a:rPr lang="en-US" altLang="zh-CN" sz="2800" smtClean="0"/>
              <a:t>WINDOWS</a:t>
            </a:r>
            <a:r>
              <a:rPr lang="zh-CN" altLang="en-US" sz="2800" smtClean="0"/>
              <a:t>和</a:t>
            </a:r>
            <a:r>
              <a:rPr lang="en-US" altLang="zh-CN" sz="2800" smtClean="0"/>
              <a:t>UNIX</a:t>
            </a:r>
            <a:r>
              <a:rPr lang="zh-CN" altLang="en-US" sz="2800" smtClean="0"/>
              <a:t>、</a:t>
            </a:r>
            <a:r>
              <a:rPr lang="en-US" altLang="zh-CN" sz="2800" smtClean="0"/>
              <a:t>LINUX</a:t>
            </a:r>
            <a:r>
              <a:rPr lang="zh-CN" altLang="en-US" sz="2800" smtClean="0"/>
              <a:t>系统上均可传送。它实现了服务器和客户机之间的文件传输和资源再分配，是普遍采用的资源共享方式之一。</a:t>
            </a:r>
            <a:r>
              <a:rPr lang="en-US" altLang="zh-CN" sz="2800" smtClean="0"/>
              <a:t>FTP</a:t>
            </a:r>
            <a:r>
              <a:rPr lang="zh-CN" altLang="en-US" sz="2800" smtClean="0"/>
              <a:t>服务管理简单，且具备双向传输功能。</a:t>
            </a:r>
            <a:endParaRPr lang="zh-CN" altLang="en-US" sz="2800" smtClean="0">
              <a:latin typeface="Times New Roman" pitchFamily="18" charset="0"/>
            </a:endParaRPr>
          </a:p>
          <a:p>
            <a:pPr eaLnBrk="1" hangingPunct="1"/>
            <a:endParaRPr lang="en-US" altLang="zh-CN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6.1.1 FTP</a:t>
            </a:r>
            <a:r>
              <a:rPr lang="zh-CN" altLang="en-US" smtClean="0"/>
              <a:t>简介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2500" b="1" smtClean="0"/>
              <a:t>3.FTP</a:t>
            </a:r>
            <a:r>
              <a:rPr lang="zh-CN" altLang="en-US" sz="2500" b="1" smtClean="0"/>
              <a:t>意义</a:t>
            </a:r>
          </a:p>
          <a:p>
            <a:pPr algn="just" eaLnBrk="1" hangingPunct="1">
              <a:lnSpc>
                <a:spcPct val="80000"/>
              </a:lnSpc>
            </a:pPr>
            <a:r>
              <a:rPr lang="en-US" altLang="zh-CN" sz="2500" smtClean="0"/>
              <a:t>FTP</a:t>
            </a:r>
            <a:r>
              <a:rPr lang="zh-CN" altLang="en-US" sz="2500" smtClean="0"/>
              <a:t>是</a:t>
            </a:r>
            <a:r>
              <a:rPr lang="en-US" altLang="zh-CN" sz="2500" smtClean="0"/>
              <a:t>TCP/IP</a:t>
            </a:r>
            <a:r>
              <a:rPr lang="zh-CN" altLang="en-US" sz="2500" smtClean="0"/>
              <a:t>的一种具体应用，它工作在</a:t>
            </a:r>
            <a:r>
              <a:rPr lang="en-US" altLang="zh-CN" sz="2500" smtClean="0"/>
              <a:t>OSI</a:t>
            </a:r>
            <a:r>
              <a:rPr lang="zh-CN" altLang="en-US" sz="2500" smtClean="0"/>
              <a:t>模型的第七层，</a:t>
            </a:r>
            <a:r>
              <a:rPr lang="en-US" altLang="zh-CN" sz="2500" smtClean="0"/>
              <a:t>TCP</a:t>
            </a:r>
            <a:r>
              <a:rPr lang="zh-CN" altLang="en-US" sz="2500" smtClean="0"/>
              <a:t>模型的第四层，即应用层。它使用</a:t>
            </a:r>
            <a:r>
              <a:rPr lang="en-US" altLang="zh-CN" sz="2500" smtClean="0"/>
              <a:t>TCP</a:t>
            </a:r>
            <a:r>
              <a:rPr lang="zh-CN" altLang="en-US" sz="2500" smtClean="0"/>
              <a:t>协议传输而不是</a:t>
            </a:r>
            <a:r>
              <a:rPr lang="en-US" altLang="zh-CN" sz="2500" smtClean="0"/>
              <a:t>UDP</a:t>
            </a:r>
            <a:r>
              <a:rPr lang="zh-CN" altLang="en-US" sz="2500" smtClean="0"/>
              <a:t>协议，这样，</a:t>
            </a:r>
            <a:r>
              <a:rPr lang="en-US" altLang="zh-CN" sz="2500" smtClean="0"/>
              <a:t>FTP</a:t>
            </a:r>
            <a:r>
              <a:rPr lang="zh-CN" altLang="en-US" sz="2500" smtClean="0"/>
              <a:t>客户端在和服务器建立连接之前就有一个“三次握手”的过程。它的意义在于客户端与服务器之间的连接是可靠的，而且是面向连接的，为数据的传输提供了可靠的保证。另外，</a:t>
            </a:r>
            <a:r>
              <a:rPr lang="en-US" altLang="zh-CN" sz="2500" smtClean="0"/>
              <a:t>FTP</a:t>
            </a:r>
            <a:r>
              <a:rPr lang="zh-CN" altLang="en-US" sz="2500" smtClean="0"/>
              <a:t>服务还有一个非常重要的特点是：它可以独立于平台。也就是说，在</a:t>
            </a:r>
            <a:r>
              <a:rPr lang="en-US" altLang="zh-CN" sz="2500" smtClean="0"/>
              <a:t>UNIX, LINUX, WINDOWS</a:t>
            </a:r>
            <a:r>
              <a:rPr lang="zh-CN" altLang="en-US" sz="2500" smtClean="0"/>
              <a:t>等操作系统中都可以实现</a:t>
            </a:r>
            <a:r>
              <a:rPr lang="en-US" altLang="zh-CN" sz="2500" smtClean="0"/>
              <a:t>FTP</a:t>
            </a:r>
            <a:r>
              <a:rPr lang="zh-CN" altLang="en-US" sz="2500" smtClean="0"/>
              <a:t>的客户端和服务器，相互之间可以跨平台进行文件传送。</a:t>
            </a:r>
            <a:endParaRPr lang="zh-CN" altLang="en-US" sz="25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zh-CN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zh-CN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zh-CN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mtClean="0"/>
              <a:t>6.1 FTP</a:t>
            </a:r>
            <a:r>
              <a:rPr lang="zh-CN" altLang="en-US" smtClean="0"/>
              <a:t>服务器简介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44675"/>
            <a:ext cx="7561262" cy="4679950"/>
          </a:xfrm>
        </p:spPr>
        <p:txBody>
          <a:bodyPr/>
          <a:lstStyle/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b="1" smtClean="0"/>
              <a:t>   6.1.2 FTP</a:t>
            </a:r>
            <a:r>
              <a:rPr lang="zh-CN" altLang="en-US" b="1" smtClean="0"/>
              <a:t>工作原理</a:t>
            </a:r>
            <a:r>
              <a:rPr lang="zh-CN" altLang="en-US" smtClean="0"/>
              <a:t> </a:t>
            </a:r>
            <a:r>
              <a:rPr lang="zh-CN" altLang="en-US" sz="2800" smtClean="0">
                <a:latin typeface="宋体" charset="-122"/>
              </a:rPr>
              <a:t> </a:t>
            </a:r>
          </a:p>
          <a:p>
            <a:pPr marL="609600" indent="-609600" algn="just" eaLnBrk="1" hangingPunct="1">
              <a:lnSpc>
                <a:spcPct val="90000"/>
              </a:lnSpc>
            </a:pPr>
            <a:r>
              <a:rPr lang="zh-CN" altLang="en-US" smtClean="0"/>
              <a:t> </a:t>
            </a:r>
            <a:r>
              <a:rPr lang="en-US" altLang="zh-CN" sz="2400" smtClean="0"/>
              <a:t>FTP</a:t>
            </a:r>
            <a:r>
              <a:rPr lang="zh-CN" altLang="en-US" sz="2400" smtClean="0"/>
              <a:t>的工作方式采用客户</a:t>
            </a:r>
            <a:r>
              <a:rPr lang="en-US" altLang="zh-CN" sz="2400" smtClean="0"/>
              <a:t>/</a:t>
            </a:r>
            <a:r>
              <a:rPr lang="zh-CN" altLang="en-US" sz="2400" smtClean="0"/>
              <a:t>服务器模式。客户端和服务器使用</a:t>
            </a:r>
            <a:r>
              <a:rPr lang="en-US" altLang="zh-CN" sz="2400" smtClean="0"/>
              <a:t>TCP</a:t>
            </a:r>
            <a:r>
              <a:rPr lang="zh-CN" altLang="en-US" sz="2400" smtClean="0"/>
              <a:t>进行连接。为建立连接，客户端和服务器都必须各自打开一个</a:t>
            </a:r>
            <a:r>
              <a:rPr lang="en-US" altLang="zh-CN" sz="2400" smtClean="0"/>
              <a:t>TCP</a:t>
            </a:r>
            <a:r>
              <a:rPr lang="zh-CN" altLang="en-US" sz="2400" smtClean="0"/>
              <a:t>端口。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服务器预置两个端口：控制端口（端口</a:t>
            </a:r>
            <a:r>
              <a:rPr lang="en-US" altLang="zh-CN" sz="2400" smtClean="0"/>
              <a:t>21</a:t>
            </a:r>
            <a:r>
              <a:rPr lang="zh-CN" altLang="en-US" sz="2400" smtClean="0"/>
              <a:t>）和数据端口（端口</a:t>
            </a:r>
            <a:r>
              <a:rPr lang="en-US" altLang="zh-CN" sz="2400" smtClean="0"/>
              <a:t>20</a:t>
            </a:r>
            <a:r>
              <a:rPr lang="zh-CN" altLang="en-US" sz="2400" smtClean="0"/>
              <a:t>）。控制端口为客户端和服务器之间交换命令和应答提供通信的通道；而数据端口只用来交换数据。其中端口</a:t>
            </a:r>
            <a:r>
              <a:rPr lang="en-US" altLang="zh-CN" sz="2400" smtClean="0"/>
              <a:t>21</a:t>
            </a:r>
            <a:r>
              <a:rPr lang="zh-CN" altLang="en-US" sz="2400" smtClean="0"/>
              <a:t>用来发送和接受</a:t>
            </a:r>
            <a:r>
              <a:rPr lang="en-US" altLang="zh-CN" sz="2400" smtClean="0"/>
              <a:t>FTP</a:t>
            </a:r>
            <a:r>
              <a:rPr lang="zh-CN" altLang="en-US" sz="2400" smtClean="0"/>
              <a:t>的控制消息，一旦建立</a:t>
            </a:r>
            <a:r>
              <a:rPr lang="en-US" altLang="zh-CN" sz="2400" smtClean="0"/>
              <a:t>FTP</a:t>
            </a:r>
            <a:r>
              <a:rPr lang="zh-CN" altLang="en-US" sz="2400" smtClean="0"/>
              <a:t>会话，端口</a:t>
            </a:r>
            <a:r>
              <a:rPr lang="en-US" altLang="zh-CN" sz="2400" smtClean="0"/>
              <a:t>21</a:t>
            </a:r>
            <a:r>
              <a:rPr lang="zh-CN" altLang="en-US" sz="2400" smtClean="0"/>
              <a:t>的连接在整个会话期间就始 终保持打开状态；端口</a:t>
            </a:r>
            <a:r>
              <a:rPr lang="en-US" altLang="zh-CN" sz="2400" smtClean="0"/>
              <a:t>20</a:t>
            </a:r>
            <a:r>
              <a:rPr lang="zh-CN" altLang="en-US" sz="2400" smtClean="0"/>
              <a:t>用来发送和接受</a:t>
            </a:r>
            <a:r>
              <a:rPr lang="en-US" altLang="zh-CN" sz="2400" smtClean="0"/>
              <a:t>FTP</a:t>
            </a:r>
            <a:r>
              <a:rPr lang="zh-CN" altLang="en-US" sz="2400" smtClean="0"/>
              <a:t>数据，只有在传输数据时才打开，一旦传输结束就断开。</a:t>
            </a:r>
            <a:endParaRPr lang="zh-CN" altLang="en-US" sz="2400" smtClean="0"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CN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772</TotalTime>
  <Words>7533</Words>
  <Application>Microsoft Office PowerPoint</Application>
  <PresentationFormat>全屏显示(4:3)</PresentationFormat>
  <Paragraphs>229</Paragraphs>
  <Slides>62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演示文稿设计模板</vt:lpstr>
      </vt:variant>
      <vt:variant>
        <vt:i4>2</vt:i4>
      </vt:variant>
      <vt:variant>
        <vt:lpstr>幻灯片标题</vt:lpstr>
      </vt:variant>
      <vt:variant>
        <vt:i4>62</vt:i4>
      </vt:variant>
    </vt:vector>
  </HeadingPairs>
  <TitlesOfParts>
    <vt:vector size="69" baseType="lpstr">
      <vt:lpstr>Arial</vt:lpstr>
      <vt:lpstr>宋体</vt:lpstr>
      <vt:lpstr>Wingdings</vt:lpstr>
      <vt:lpstr>Arial Black</vt:lpstr>
      <vt:lpstr>Times New Roman</vt:lpstr>
      <vt:lpstr>Pixel</vt:lpstr>
      <vt:lpstr>Pixel</vt:lpstr>
      <vt:lpstr>第6章     FTP服务器</vt:lpstr>
      <vt:lpstr>第6章  FTP服务器</vt:lpstr>
      <vt:lpstr>目录</vt:lpstr>
      <vt:lpstr>目录</vt:lpstr>
      <vt:lpstr>6.1 FTP服务器简介</vt:lpstr>
      <vt:lpstr>6.1.1 FTP简介 </vt:lpstr>
      <vt:lpstr>6.1.1 FTP简介</vt:lpstr>
      <vt:lpstr>6.1.1 FTP简介</vt:lpstr>
      <vt:lpstr> 6.1 FTP服务器简介</vt:lpstr>
      <vt:lpstr>6.1.2 FTP工作原理</vt:lpstr>
      <vt:lpstr>6.1.2 FTP工作原理</vt:lpstr>
      <vt:lpstr>6.1.3 FTP的两种操作模式：主动模式和被动模式</vt:lpstr>
      <vt:lpstr>6.1.3 FTP的两种操作模式：主动模式和被动模式</vt:lpstr>
      <vt:lpstr>6.1.4 FTP体系结构</vt:lpstr>
      <vt:lpstr>6.1.5 FTP服务的相关软件及登录形式</vt:lpstr>
      <vt:lpstr>6.1.5 FTP服务的相关软件及登录形式</vt:lpstr>
      <vt:lpstr>6.1.5 FTP服务的相关软件及登录形式</vt:lpstr>
      <vt:lpstr>6.1.6 常用的匿名FTP</vt:lpstr>
      <vt:lpstr>6.2 安装和配置FTP服务器</vt:lpstr>
      <vt:lpstr>6.2.1 安装VsFTPD软件包</vt:lpstr>
      <vt:lpstr>6.2.1 安装VsFTPD软件包</vt:lpstr>
      <vt:lpstr>6.2.1 安装VsFTPD软件包</vt:lpstr>
      <vt:lpstr>6.2.1 安装VsFTPD软件包</vt:lpstr>
      <vt:lpstr>6.2.1 安装VsFTPD软件包</vt:lpstr>
      <vt:lpstr>6.2.1 安装VsFTPD软件包</vt:lpstr>
      <vt:lpstr>6.2.1 安装VsFTPD软件包</vt:lpstr>
      <vt:lpstr>6.2.1 安装VsFTPD软件包</vt:lpstr>
      <vt:lpstr>6.2.1 安装VsFTPD软件包</vt:lpstr>
      <vt:lpstr>6.2.1 安装VsFTPD软件包</vt:lpstr>
      <vt:lpstr>6.2.2 连接和访问FTP服务器 </vt:lpstr>
      <vt:lpstr>6.2.2 连接和访问FTP服务器 </vt:lpstr>
      <vt:lpstr>6.2.2 连接和访问FTP服务器</vt:lpstr>
      <vt:lpstr>6.2.2 连接和访问FTP服务器</vt:lpstr>
      <vt:lpstr>6.2.2 连接和访问FTP服务器</vt:lpstr>
      <vt:lpstr>6.2.2 连接和访问FTP服务器</vt:lpstr>
      <vt:lpstr>6.2.2 连接和访问FTP服务器</vt:lpstr>
      <vt:lpstr>6.2.2 连接和访问FTP服务器</vt:lpstr>
      <vt:lpstr>6.2.2 连接和访问FTP服务器</vt:lpstr>
      <vt:lpstr>6.2.2 连接和访问FTP服务器</vt:lpstr>
      <vt:lpstr>6.2.2 连接和访问FTP服务器</vt:lpstr>
      <vt:lpstr>6.2.2 连接和访问FTP服务器</vt:lpstr>
      <vt:lpstr>6.2.2 连接和访问FTP服务器</vt:lpstr>
      <vt:lpstr>6.2.2 连接和访问FTP服务器</vt:lpstr>
      <vt:lpstr>6.2.2 连接和访问FTP服务器</vt:lpstr>
      <vt:lpstr>6.3 FTP服务器配置实例 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  <vt:lpstr>6.3.1 基于文本访问方式的指定账户的FTP服务器的配置</vt:lpstr>
    </vt:vector>
  </TitlesOfParts>
  <Company>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第5章     FTP服务器</dc:title>
  <cp:lastModifiedBy>ll</cp:lastModifiedBy>
  <cp:revision>107</cp:revision>
  <dcterms:created xsi:type="dcterms:W3CDTF">2010-11-17T22:38:27Z</dcterms:created>
  <dcterms:modified xsi:type="dcterms:W3CDTF">2014-05-21T05:16:32Z</dcterms:modified>
</cp:coreProperties>
</file>