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0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12"/>
  </p:notesMasterIdLst>
  <p:sldIdLst>
    <p:sldId id="256" r:id="rId2"/>
    <p:sldId id="271" r:id="rId3"/>
    <p:sldId id="266" r:id="rId4"/>
    <p:sldId id="273" r:id="rId5"/>
    <p:sldId id="265" r:id="rId6"/>
    <p:sldId id="274" r:id="rId7"/>
    <p:sldId id="275" r:id="rId8"/>
    <p:sldId id="276" r:id="rId9"/>
    <p:sldId id="277" r:id="rId10"/>
    <p:sldId id="278" r:id="rId11"/>
    <p:sldId id="279" r:id="rId12"/>
    <p:sldId id="280" r:id="rId13"/>
    <p:sldId id="281" r:id="rId14"/>
    <p:sldId id="282" r:id="rId15"/>
    <p:sldId id="283" r:id="rId16"/>
    <p:sldId id="297" r:id="rId17"/>
    <p:sldId id="284" r:id="rId18"/>
    <p:sldId id="285" r:id="rId19"/>
    <p:sldId id="286" r:id="rId20"/>
    <p:sldId id="287" r:id="rId21"/>
    <p:sldId id="288" r:id="rId22"/>
    <p:sldId id="299" r:id="rId23"/>
    <p:sldId id="289" r:id="rId24"/>
    <p:sldId id="303" r:id="rId25"/>
    <p:sldId id="290" r:id="rId26"/>
    <p:sldId id="291" r:id="rId27"/>
    <p:sldId id="298" r:id="rId28"/>
    <p:sldId id="292" r:id="rId29"/>
    <p:sldId id="293" r:id="rId30"/>
    <p:sldId id="294" r:id="rId31"/>
    <p:sldId id="302" r:id="rId32"/>
    <p:sldId id="306" r:id="rId33"/>
    <p:sldId id="307" r:id="rId34"/>
    <p:sldId id="309" r:id="rId35"/>
    <p:sldId id="308" r:id="rId36"/>
    <p:sldId id="312" r:id="rId37"/>
    <p:sldId id="313" r:id="rId38"/>
    <p:sldId id="316" r:id="rId39"/>
    <p:sldId id="315" r:id="rId40"/>
    <p:sldId id="305" r:id="rId41"/>
    <p:sldId id="295" r:id="rId42"/>
    <p:sldId id="304" r:id="rId43"/>
    <p:sldId id="296" r:id="rId44"/>
    <p:sldId id="300" r:id="rId45"/>
    <p:sldId id="317" r:id="rId46"/>
    <p:sldId id="318"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332" r:id="rId61"/>
    <p:sldId id="333" r:id="rId62"/>
    <p:sldId id="334" r:id="rId63"/>
    <p:sldId id="335" r:id="rId64"/>
    <p:sldId id="336" r:id="rId65"/>
    <p:sldId id="337" r:id="rId66"/>
    <p:sldId id="338" r:id="rId67"/>
    <p:sldId id="339" r:id="rId68"/>
    <p:sldId id="340" r:id="rId69"/>
    <p:sldId id="341" r:id="rId70"/>
    <p:sldId id="342" r:id="rId71"/>
    <p:sldId id="343" r:id="rId72"/>
    <p:sldId id="344" r:id="rId73"/>
    <p:sldId id="345" r:id="rId74"/>
    <p:sldId id="346" r:id="rId75"/>
    <p:sldId id="347" r:id="rId76"/>
    <p:sldId id="348" r:id="rId77"/>
    <p:sldId id="349" r:id="rId78"/>
    <p:sldId id="350" r:id="rId79"/>
    <p:sldId id="351" r:id="rId80"/>
    <p:sldId id="352" r:id="rId81"/>
    <p:sldId id="353" r:id="rId82"/>
    <p:sldId id="354" r:id="rId83"/>
    <p:sldId id="355" r:id="rId84"/>
    <p:sldId id="356" r:id="rId85"/>
    <p:sldId id="357" r:id="rId86"/>
    <p:sldId id="358" r:id="rId87"/>
    <p:sldId id="359" r:id="rId88"/>
    <p:sldId id="360" r:id="rId89"/>
    <p:sldId id="361" r:id="rId90"/>
    <p:sldId id="362" r:id="rId91"/>
    <p:sldId id="363" r:id="rId92"/>
    <p:sldId id="364" r:id="rId93"/>
    <p:sldId id="365" r:id="rId94"/>
    <p:sldId id="366" r:id="rId95"/>
    <p:sldId id="367" r:id="rId96"/>
    <p:sldId id="368" r:id="rId97"/>
    <p:sldId id="369" r:id="rId98"/>
    <p:sldId id="370" r:id="rId99"/>
    <p:sldId id="371" r:id="rId100"/>
    <p:sldId id="372" r:id="rId101"/>
    <p:sldId id="373" r:id="rId102"/>
    <p:sldId id="374" r:id="rId103"/>
    <p:sldId id="375" r:id="rId104"/>
    <p:sldId id="376" r:id="rId105"/>
    <p:sldId id="377" r:id="rId106"/>
    <p:sldId id="378" r:id="rId107"/>
    <p:sldId id="379" r:id="rId108"/>
    <p:sldId id="380" r:id="rId109"/>
    <p:sldId id="381" r:id="rId110"/>
    <p:sldId id="382" r:id="rId11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33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53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5C16779-8D0F-4E7F-9F3B-DEF686AB6234}" type="datetimeFigureOut">
              <a:rPr lang="zh-CN" altLang="en-US"/>
              <a:pPr>
                <a:defRPr/>
              </a:pPr>
              <a:t>2014-5-21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6FCD8AE-3487-48EE-BC15-6670FC0D8FC5}"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幻灯片图像占位符 1"/>
          <p:cNvSpPr>
            <a:spLocks noGrp="1" noRot="1" noChangeAspect="1" noTextEdit="1"/>
          </p:cNvSpPr>
          <p:nvPr>
            <p:ph type="sldImg"/>
          </p:nvPr>
        </p:nvSpPr>
        <p:spPr bwMode="auto">
          <a:noFill/>
          <a:ln>
            <a:solidFill>
              <a:srgbClr val="000000"/>
            </a:solidFill>
            <a:miter lim="800000"/>
            <a:headEnd/>
            <a:tailEnd/>
          </a:ln>
        </p:spPr>
      </p:sp>
      <p:sp>
        <p:nvSpPr>
          <p:cNvPr id="126978"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zh-CN" altLang="en-US" smtClean="0"/>
              <a:t>可在特殊情况下使用的许多其它安装选项 </a:t>
            </a:r>
          </a:p>
          <a:p>
            <a:pPr>
              <a:spcBef>
                <a:spcPct val="0"/>
              </a:spcBef>
            </a:pPr>
            <a:r>
              <a:rPr lang="en-US" altLang="zh-CN" smtClean="0"/>
              <a:t>--nodeps, --force </a:t>
            </a:r>
          </a:p>
          <a:p>
            <a:pPr>
              <a:spcBef>
                <a:spcPct val="0"/>
              </a:spcBef>
            </a:pPr>
            <a:r>
              <a:rPr lang="en-US" altLang="zh-CN" smtClean="0"/>
              <a:t>--root </a:t>
            </a:r>
          </a:p>
          <a:p>
            <a:pPr>
              <a:spcBef>
                <a:spcPct val="0"/>
              </a:spcBef>
            </a:pPr>
            <a:r>
              <a:rPr lang="en-US" altLang="zh-CN" smtClean="0"/>
              <a:t>--replacepkgs, --oldpackage </a:t>
            </a:r>
            <a:endParaRPr lang="zh-CN" altLang="en-US" smtClean="0"/>
          </a:p>
        </p:txBody>
      </p:sp>
      <p:sp>
        <p:nvSpPr>
          <p:cNvPr id="1269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17356F38-FAFB-4574-8B38-39479E85A107}" type="slidenum">
              <a:rPr lang="zh-CN" altLang="en-US" sz="1200"/>
              <a:pPr algn="r"/>
              <a:t>108</a:t>
            </a:fld>
            <a:endParaRPr lang="en-US" altLang="zh-CN"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zh-CN" alt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zh-CN" altLang="en-US"/>
          </a:p>
        </p:txBody>
      </p:sp>
      <p:sp>
        <p:nvSpPr>
          <p:cNvPr id="29698" name="Rectangle 2"/>
          <p:cNvSpPr>
            <a:spLocks noGrp="1" noChangeArrowheads="1"/>
          </p:cNvSpPr>
          <p:nvPr>
            <p:ph type="ctrTitle"/>
          </p:nvPr>
        </p:nvSpPr>
        <p:spPr>
          <a:xfrm>
            <a:off x="914400" y="1524000"/>
            <a:ext cx="7623175" cy="1752600"/>
          </a:xfrm>
        </p:spPr>
        <p:txBody>
          <a:bodyPr/>
          <a:lstStyle>
            <a:lvl1pPr>
              <a:defRPr sz="5000"/>
            </a:lvl1pPr>
          </a:lstStyle>
          <a:p>
            <a:r>
              <a:rPr lang="zh-CN" altLang="en-US" smtClean="0"/>
              <a:t>单击此处编辑母版标题样式</a:t>
            </a:r>
            <a:endParaRPr lang="zh-CN" altLang="en-US"/>
          </a:p>
        </p:txBody>
      </p:sp>
      <p:sp>
        <p:nvSpPr>
          <p:cNvPr id="2969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zh-CN" altLang="en-US" smtClean="0"/>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67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zh-CN" altLang="en-US"/>
          </a:p>
        </p:txBody>
      </p:sp>
      <p:sp>
        <p:nvSpPr>
          <p:cNvPr id="2868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hf hdr="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ea typeface="宋体" charset="-122"/>
        </a:defRPr>
      </a:lvl2pPr>
      <a:lvl3pPr algn="l" rtl="0" eaLnBrk="0" fontAlgn="base" hangingPunct="0">
        <a:spcBef>
          <a:spcPct val="0"/>
        </a:spcBef>
        <a:spcAft>
          <a:spcPct val="0"/>
        </a:spcAft>
        <a:defRPr sz="4200">
          <a:solidFill>
            <a:schemeClr val="tx2"/>
          </a:solidFill>
          <a:latin typeface="Garamond" pitchFamily="18" charset="0"/>
          <a:ea typeface="宋体" charset="-122"/>
        </a:defRPr>
      </a:lvl3pPr>
      <a:lvl4pPr algn="l" rtl="0" eaLnBrk="0" fontAlgn="base" hangingPunct="0">
        <a:spcBef>
          <a:spcPct val="0"/>
        </a:spcBef>
        <a:spcAft>
          <a:spcPct val="0"/>
        </a:spcAft>
        <a:defRPr sz="4200">
          <a:solidFill>
            <a:schemeClr val="tx2"/>
          </a:solidFill>
          <a:latin typeface="Garamond" pitchFamily="18" charset="0"/>
          <a:ea typeface="宋体" charset="-122"/>
        </a:defRPr>
      </a:lvl4pPr>
      <a:lvl5pPr algn="l" rtl="0" eaLnBrk="0" fontAlgn="base" hangingPunct="0">
        <a:spcBef>
          <a:spcPct val="0"/>
        </a:spcBef>
        <a:spcAft>
          <a:spcPct val="0"/>
        </a:spcAft>
        <a:defRPr sz="4200">
          <a:solidFill>
            <a:schemeClr val="tx2"/>
          </a:solidFill>
          <a:latin typeface="Garamond" pitchFamily="18" charset="0"/>
          <a:ea typeface="宋体" charset="-122"/>
        </a:defRPr>
      </a:lvl5pPr>
      <a:lvl6pPr marL="457200" algn="l" rtl="0" eaLnBrk="1" fontAlgn="base" hangingPunct="1">
        <a:spcBef>
          <a:spcPct val="0"/>
        </a:spcBef>
        <a:spcAft>
          <a:spcPct val="0"/>
        </a:spcAft>
        <a:defRPr sz="4200">
          <a:solidFill>
            <a:schemeClr val="tx2"/>
          </a:solidFill>
          <a:latin typeface="Garamond" pitchFamily="18" charset="0"/>
          <a:ea typeface="宋体" charset="-122"/>
        </a:defRPr>
      </a:lvl6pPr>
      <a:lvl7pPr marL="914400" algn="l" rtl="0" eaLnBrk="1" fontAlgn="base" hangingPunct="1">
        <a:spcBef>
          <a:spcPct val="0"/>
        </a:spcBef>
        <a:spcAft>
          <a:spcPct val="0"/>
        </a:spcAft>
        <a:defRPr sz="4200">
          <a:solidFill>
            <a:schemeClr val="tx2"/>
          </a:solidFill>
          <a:latin typeface="Garamond" pitchFamily="18" charset="0"/>
          <a:ea typeface="宋体" charset="-122"/>
        </a:defRPr>
      </a:lvl7pPr>
      <a:lvl8pPr marL="1371600" algn="l" rtl="0" eaLnBrk="1" fontAlgn="base" hangingPunct="1">
        <a:spcBef>
          <a:spcPct val="0"/>
        </a:spcBef>
        <a:spcAft>
          <a:spcPct val="0"/>
        </a:spcAft>
        <a:defRPr sz="4200">
          <a:solidFill>
            <a:schemeClr val="tx2"/>
          </a:solidFill>
          <a:latin typeface="Garamond" pitchFamily="18" charset="0"/>
          <a:ea typeface="宋体" charset="-122"/>
        </a:defRPr>
      </a:lvl8pPr>
      <a:lvl9pPr marL="1828800" algn="l" rtl="0" eaLnBrk="1" fontAlgn="base" hangingPunct="1">
        <a:spcBef>
          <a:spcPct val="0"/>
        </a:spcBef>
        <a:spcAft>
          <a:spcPct val="0"/>
        </a:spcAft>
        <a:defRPr sz="4200">
          <a:solidFill>
            <a:schemeClr val="tx2"/>
          </a:solidFill>
          <a:latin typeface="Garamond" pitchFamily="18" charset="0"/>
          <a:ea typeface="宋体" charset="-122"/>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ea typeface="+mn-ea"/>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ea typeface="+mn-ea"/>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ea typeface="+mn-ea"/>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iki.centos.org/" TargetMode="External"/><Relationship Id="rId2" Type="http://schemas.openxmlformats.org/officeDocument/2006/relationships/hyperlink" Target="http://docs.redhat.com/docs/zh-CN/Red_Hat_Enterprise_Linux/index.html" TargetMode="External"/><Relationship Id="rId1" Type="http://schemas.openxmlformats.org/officeDocument/2006/relationships/slideLayout" Target="../slideLayouts/slideLayout2.xml"/><Relationship Id="rId5" Type="http://schemas.openxmlformats.org/officeDocument/2006/relationships/hyperlink" Target="http://www.tldp.org/" TargetMode="External"/><Relationship Id="rId4" Type="http://schemas.openxmlformats.org/officeDocument/2006/relationships/hyperlink" Target="http://fedoraproject.org/wiki/"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hyperlink" Target="http://p7zip.sourceforge.net/" TargetMode="External"/><Relationship Id="rId2" Type="http://schemas.openxmlformats.org/officeDocument/2006/relationships/hyperlink" Target="http://www.7-zip.org/" TargetMode="Externa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man.cx/grep" TargetMode="Externa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ctrTitle"/>
          </p:nvPr>
        </p:nvSpPr>
        <p:spPr>
          <a:xfrm>
            <a:off x="684213" y="2060575"/>
            <a:ext cx="7991475" cy="1576388"/>
          </a:xfrm>
        </p:spPr>
        <p:txBody>
          <a:bodyPr/>
          <a:lstStyle/>
          <a:p>
            <a:pPr algn="r" eaLnBrk="1" hangingPunct="1"/>
            <a:r>
              <a:rPr lang="zh-CN" altLang="en-US" sz="4600" smtClean="0"/>
              <a:t>第</a:t>
            </a:r>
            <a:r>
              <a:rPr lang="en-US" altLang="zh-CN" sz="4600" smtClean="0"/>
              <a:t>3</a:t>
            </a:r>
            <a:r>
              <a:rPr lang="zh-CN" altLang="en-US" sz="4600" smtClean="0"/>
              <a:t>章</a:t>
            </a:r>
            <a:r>
              <a:rPr lang="en-US" altLang="zh-CN" sz="4600" smtClean="0"/>
              <a:t/>
            </a:r>
            <a:br>
              <a:rPr lang="en-US" altLang="zh-CN" sz="4600" smtClean="0"/>
            </a:br>
            <a:r>
              <a:rPr lang="zh-CN" altLang="zh-CN" sz="4800" smtClean="0"/>
              <a:t>字符界面操作</a:t>
            </a:r>
            <a:endParaRPr lang="zh-CN" altLang="en-US" sz="46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标题 1"/>
          <p:cNvSpPr>
            <a:spLocks noGrp="1"/>
          </p:cNvSpPr>
          <p:nvPr>
            <p:ph type="title"/>
          </p:nvPr>
        </p:nvSpPr>
        <p:spPr>
          <a:xfrm>
            <a:off x="395288" y="260350"/>
            <a:ext cx="8229600" cy="1139825"/>
          </a:xfrm>
        </p:spPr>
        <p:txBody>
          <a:bodyPr/>
          <a:lstStyle/>
          <a:p>
            <a:pPr eaLnBrk="1" hangingPunct="1"/>
            <a:r>
              <a:rPr lang="zh-CN" altLang="zh-CN" smtClean="0"/>
              <a:t>在</a:t>
            </a:r>
            <a:r>
              <a:rPr lang="en-US" altLang="zh-CN" smtClean="0"/>
              <a:t>Windows</a:t>
            </a:r>
            <a:r>
              <a:rPr lang="zh-CN" altLang="zh-CN" smtClean="0"/>
              <a:t>环境下</a:t>
            </a:r>
            <a:r>
              <a:rPr lang="en-US" altLang="zh-CN" smtClean="0"/>
              <a:t/>
            </a:r>
            <a:br>
              <a:rPr lang="en-US" altLang="zh-CN" smtClean="0"/>
            </a:br>
            <a:r>
              <a:rPr lang="zh-CN" altLang="zh-CN" smtClean="0"/>
              <a:t>使用</a:t>
            </a:r>
            <a:r>
              <a:rPr lang="en-US" altLang="zh-CN" smtClean="0"/>
              <a:t>putty</a:t>
            </a:r>
            <a:r>
              <a:rPr lang="zh-CN" altLang="zh-CN" smtClean="0"/>
              <a:t>登录远程</a:t>
            </a:r>
            <a:r>
              <a:rPr lang="en-US" altLang="zh-CN" smtClean="0"/>
              <a:t>Linux</a:t>
            </a:r>
            <a:r>
              <a:rPr lang="zh-CN" altLang="zh-CN" smtClean="0"/>
              <a:t>系统</a:t>
            </a:r>
            <a:endParaRPr lang="zh-CN" altLang="en-US" smtClean="0"/>
          </a:p>
        </p:txBody>
      </p:sp>
      <p:sp>
        <p:nvSpPr>
          <p:cNvPr id="23554" name="内容占位符 2"/>
          <p:cNvSpPr>
            <a:spLocks noGrp="1"/>
          </p:cNvSpPr>
          <p:nvPr>
            <p:ph idx="1"/>
          </p:nvPr>
        </p:nvSpPr>
        <p:spPr>
          <a:xfrm>
            <a:off x="4500563" y="1700213"/>
            <a:ext cx="4319587" cy="2160587"/>
          </a:xfrm>
        </p:spPr>
        <p:txBody>
          <a:bodyPr/>
          <a:lstStyle/>
          <a:p>
            <a:pPr eaLnBrk="1" hangingPunct="1"/>
            <a:r>
              <a:rPr lang="en-US" altLang="zh-CN" sz="3200" smtClean="0"/>
              <a:t>putty</a:t>
            </a:r>
            <a:r>
              <a:rPr lang="zh-CN" altLang="en-US" sz="3200" smtClean="0"/>
              <a:t>是一个共享软件、绿色软件。 </a:t>
            </a:r>
          </a:p>
          <a:p>
            <a:pPr eaLnBrk="1" hangingPunct="1"/>
            <a:r>
              <a:rPr lang="en-US" altLang="zh-CN" sz="3200" smtClean="0"/>
              <a:t>putty</a:t>
            </a:r>
            <a:r>
              <a:rPr lang="zh-CN" altLang="en-US" sz="3200" smtClean="0"/>
              <a:t>支持</a:t>
            </a:r>
            <a:r>
              <a:rPr lang="en-US" altLang="zh-CN" sz="3200" smtClean="0"/>
              <a:t>telnet</a:t>
            </a:r>
            <a:r>
              <a:rPr lang="zh-CN" altLang="en-US" sz="3200" smtClean="0"/>
              <a:t>、</a:t>
            </a:r>
            <a:r>
              <a:rPr lang="en-US" altLang="zh-CN" sz="3200" smtClean="0"/>
              <a:t>ssh</a:t>
            </a:r>
            <a:r>
              <a:rPr lang="zh-CN" altLang="en-US" sz="3200" smtClean="0"/>
              <a:t>、</a:t>
            </a:r>
            <a:r>
              <a:rPr lang="en-US" altLang="zh-CN" sz="3200" smtClean="0"/>
              <a:t>rlogin</a:t>
            </a:r>
            <a:r>
              <a:rPr lang="zh-CN" altLang="en-US" sz="3200" smtClean="0"/>
              <a:t>等连接方式。 </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EE9CDAC-24EF-4BC8-9E01-8A398E5F5217}" type="slidenum">
              <a:rPr lang="en-US" altLang="zh-CN" sz="1200">
                <a:latin typeface="+mj-lt"/>
              </a:rPr>
              <a:pPr algn="r">
                <a:defRPr/>
              </a:pPr>
              <a:t>10</a:t>
            </a:fld>
            <a:endParaRPr lang="en-US" altLang="zh-CN" sz="1200" dirty="0">
              <a:latin typeface="+mj-lt"/>
            </a:endParaRPr>
          </a:p>
        </p:txBody>
      </p:sp>
      <p:pic>
        <p:nvPicPr>
          <p:cNvPr id="23557" name="Picture 2" descr="SNAGHTML47423ad"/>
          <p:cNvPicPr>
            <a:picLocks noChangeAspect="1" noChangeArrowheads="1"/>
          </p:cNvPicPr>
          <p:nvPr/>
        </p:nvPicPr>
        <p:blipFill>
          <a:blip r:embed="rId2"/>
          <a:srcRect/>
          <a:stretch>
            <a:fillRect/>
          </a:stretch>
        </p:blipFill>
        <p:spPr bwMode="auto">
          <a:xfrm>
            <a:off x="539750" y="1916113"/>
            <a:ext cx="3965575" cy="3816350"/>
          </a:xfrm>
          <a:prstGeom prst="rect">
            <a:avLst/>
          </a:prstGeom>
          <a:noFill/>
          <a:ln w="9525">
            <a:noFill/>
            <a:miter lim="800000"/>
            <a:headEnd/>
            <a:tailEnd/>
          </a:ln>
        </p:spPr>
      </p:pic>
      <p:pic>
        <p:nvPicPr>
          <p:cNvPr id="23558" name="Picture 3" descr="SNAGHTML47178ed"/>
          <p:cNvPicPr>
            <a:picLocks noChangeAspect="1" noChangeArrowheads="1"/>
          </p:cNvPicPr>
          <p:nvPr/>
        </p:nvPicPr>
        <p:blipFill>
          <a:blip r:embed="rId3"/>
          <a:srcRect/>
          <a:stretch>
            <a:fillRect/>
          </a:stretch>
        </p:blipFill>
        <p:spPr bwMode="auto">
          <a:xfrm>
            <a:off x="4643438" y="4724400"/>
            <a:ext cx="4086225" cy="933450"/>
          </a:xfrm>
          <a:prstGeom prst="rect">
            <a:avLst/>
          </a:prstGeom>
          <a:noFill/>
          <a:ln w="9525">
            <a:noFill/>
            <a:miter lim="800000"/>
            <a:headEnd/>
            <a:tailEnd/>
          </a:ln>
        </p:spPr>
      </p:pic>
      <p:sp>
        <p:nvSpPr>
          <p:cNvPr id="2355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标题 1"/>
          <p:cNvSpPr>
            <a:spLocks noGrp="1"/>
          </p:cNvSpPr>
          <p:nvPr>
            <p:ph type="title" idx="4294967295"/>
          </p:nvPr>
        </p:nvSpPr>
        <p:spPr>
          <a:xfrm>
            <a:off x="468313" y="260350"/>
            <a:ext cx="8229600" cy="1139825"/>
          </a:xfrm>
        </p:spPr>
        <p:txBody>
          <a:bodyPr/>
          <a:lstStyle/>
          <a:p>
            <a:pPr eaLnBrk="1" hangingPunct="1"/>
            <a:r>
              <a:rPr lang="zh-CN" altLang="en-US" smtClean="0"/>
              <a:t>常用的网络信息显示命令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7763"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82C5483-FF42-4386-9E85-58EAAD4A3B62}" type="slidenum">
              <a:rPr lang="en-US" altLang="zh-CN" sz="1200">
                <a:latin typeface="+mj-lt"/>
              </a:rPr>
              <a:pPr algn="r">
                <a:defRPr/>
              </a:pPr>
              <a:t>100</a:t>
            </a:fld>
            <a:endParaRPr lang="en-US" altLang="zh-CN" sz="1200" dirty="0">
              <a:latin typeface="+mj-lt"/>
            </a:endParaRPr>
          </a:p>
        </p:txBody>
      </p:sp>
      <p:graphicFrame>
        <p:nvGraphicFramePr>
          <p:cNvPr id="7" name="内容占位符 6"/>
          <p:cNvGraphicFramePr>
            <a:graphicFrameLocks noGrp="1"/>
          </p:cNvGraphicFramePr>
          <p:nvPr>
            <p:ph idx="4294967295"/>
          </p:nvPr>
        </p:nvGraphicFramePr>
        <p:xfrm>
          <a:off x="457201" y="1600200"/>
          <a:ext cx="8291264" cy="3200400"/>
        </p:xfrm>
        <a:graphic>
          <a:graphicData uri="http://schemas.openxmlformats.org/drawingml/2006/table">
            <a:tbl>
              <a:tblPr>
                <a:tableStyleId>{35758FB7-9AC5-4552-8A53-C91805E547FA}</a:tableStyleId>
              </a:tblPr>
              <a:tblGrid>
                <a:gridCol w="3053646"/>
                <a:gridCol w="5237618"/>
              </a:tblGrid>
              <a:tr h="35080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u="none" strike="noStrike" cap="none" normalizeH="0" baseline="0" dirty="0" smtClean="0">
                          <a:ln>
                            <a:noFill/>
                          </a:ln>
                          <a:effectLst/>
                        </a:rPr>
                        <a:t>命令 </a:t>
                      </a:r>
                      <a:endParaRPr kumimoji="0" lang="zh-CN" altLang="en-US" sz="24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u="none" strike="noStrike" cap="none" normalizeH="0" baseline="0" dirty="0" smtClean="0">
                          <a:ln>
                            <a:noFill/>
                          </a:ln>
                          <a:effectLst/>
                        </a:rPr>
                        <a:t>功能</a:t>
                      </a:r>
                      <a:endParaRPr kumimoji="0" lang="zh-CN" altLang="en-US" sz="2400" b="0" i="0" u="none" strike="noStrike" cap="none" normalizeH="0" baseline="0" dirty="0" smtClean="0">
                        <a:ln>
                          <a:noFill/>
                        </a:ln>
                        <a:solidFill>
                          <a:schemeClr val="tx1"/>
                        </a:solidFill>
                        <a:effectLst/>
                        <a:latin typeface="Arial" charset="0"/>
                        <a:ea typeface="宋体" charset="-122"/>
                      </a:endParaRP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ifconfig</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b="0" i="0" u="none" strike="noStrike" cap="none" normalizeH="0" baseline="0" dirty="0" smtClean="0">
                          <a:ln>
                            <a:noFill/>
                          </a:ln>
                          <a:solidFill>
                            <a:schemeClr val="tx1"/>
                          </a:solidFill>
                          <a:effectLst/>
                          <a:latin typeface="Arial" charset="0"/>
                          <a:ea typeface="宋体" charset="-122"/>
                        </a:rPr>
                        <a:t>显示网络接口信息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route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显示系统路由表</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iptables</a:t>
                      </a: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 -</a:t>
                      </a: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nL</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显示包过滤防火墙的规则设置</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netstat</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显示网络状态信息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cat /etc/</a:t>
                      </a: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resolv.conf</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a:t>
                      </a:r>
                      <a:r>
                        <a:rPr kumimoji="0" lang="en-US" altLang="zh-CN" sz="2400" b="0" i="0" u="none" strike="noStrike" cap="none" normalizeH="0" baseline="0" dirty="0" smtClean="0">
                          <a:ln>
                            <a:noFill/>
                          </a:ln>
                          <a:solidFill>
                            <a:schemeClr val="tx1"/>
                          </a:solidFill>
                          <a:effectLst/>
                          <a:latin typeface="Arial" charset="0"/>
                          <a:ea typeface="宋体" charset="-122"/>
                        </a:rPr>
                        <a:t>DNS</a:t>
                      </a:r>
                      <a:r>
                        <a:rPr kumimoji="0" lang="zh-CN" altLang="en-US" sz="2400" b="0" i="0" u="none" strike="noStrike" cap="none" normalizeH="0" baseline="0" dirty="0" smtClean="0">
                          <a:ln>
                            <a:noFill/>
                          </a:ln>
                          <a:solidFill>
                            <a:schemeClr val="tx1"/>
                          </a:solidFill>
                          <a:effectLst/>
                          <a:latin typeface="Arial" charset="0"/>
                          <a:ea typeface="宋体" charset="-122"/>
                        </a:rPr>
                        <a:t>配置</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cat /etc/hosts</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显示静态主机解析表</a:t>
                      </a:r>
                    </a:p>
                  </a:txBody>
                  <a:tcPr horzOverflow="overflow"/>
                </a:tc>
              </a:tr>
            </a:tbl>
          </a:graphicData>
        </a:graphic>
      </p:graphicFrame>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标题 1"/>
          <p:cNvSpPr>
            <a:spLocks noGrp="1"/>
          </p:cNvSpPr>
          <p:nvPr>
            <p:ph type="title" idx="4294967295"/>
          </p:nvPr>
        </p:nvSpPr>
        <p:spPr>
          <a:xfrm>
            <a:off x="722313" y="4406900"/>
            <a:ext cx="7772400" cy="1362075"/>
          </a:xfrm>
        </p:spPr>
        <p:txBody>
          <a:bodyPr/>
          <a:lstStyle/>
          <a:p>
            <a:r>
              <a:rPr lang="en-US" altLang="zh-CN" sz="4000" b="1" smtClean="0"/>
              <a:t>RPM</a:t>
            </a:r>
            <a:r>
              <a:rPr lang="zh-CN" altLang="en-US" sz="4000" b="1" smtClean="0"/>
              <a:t>包管理</a:t>
            </a:r>
          </a:p>
        </p:txBody>
      </p:sp>
      <p:sp>
        <p:nvSpPr>
          <p:cNvPr id="118786" name="文本占位符 2"/>
          <p:cNvSpPr>
            <a:spLocks noGrp="1"/>
          </p:cNvSpPr>
          <p:nvPr>
            <p:ph type="body" idx="4294967295"/>
          </p:nvPr>
        </p:nvSpPr>
        <p:spPr>
          <a:xfrm>
            <a:off x="722313" y="2906713"/>
            <a:ext cx="7772400" cy="1500187"/>
          </a:xfrm>
        </p:spPr>
        <p:txBody>
          <a:bodyPr anchor="b"/>
          <a:lstStyle/>
          <a:p>
            <a:pPr marL="0" indent="0">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A1C30348-1483-44D2-86F0-BC6F22C3ED75}" type="slidenum">
              <a:rPr lang="en-US" altLang="zh-CN" sz="1200">
                <a:latin typeface="+mj-lt"/>
              </a:rPr>
              <a:pPr algn="r">
                <a:defRPr/>
              </a:pPr>
              <a:t>101</a:t>
            </a:fld>
            <a:endParaRPr lang="en-US" altLang="zh-CN" sz="1200">
              <a:latin typeface="+mj-lt"/>
            </a:endParaRPr>
          </a:p>
        </p:txBody>
      </p:sp>
      <p:sp>
        <p:nvSpPr>
          <p:cNvPr id="118789"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标题 1"/>
          <p:cNvSpPr>
            <a:spLocks noGrp="1"/>
          </p:cNvSpPr>
          <p:nvPr>
            <p:ph type="title" idx="4294967295"/>
          </p:nvPr>
        </p:nvSpPr>
        <p:spPr/>
        <p:txBody>
          <a:bodyPr/>
          <a:lstStyle/>
          <a:p>
            <a:r>
              <a:rPr lang="en-US" altLang="zh-CN" smtClean="0"/>
              <a:t>RPM</a:t>
            </a:r>
            <a:r>
              <a:rPr lang="zh-CN" altLang="en-US" smtClean="0"/>
              <a:t>概述</a:t>
            </a:r>
          </a:p>
        </p:txBody>
      </p:sp>
      <p:sp>
        <p:nvSpPr>
          <p:cNvPr id="119810" name="内容占位符 2"/>
          <p:cNvSpPr>
            <a:spLocks noGrp="1"/>
          </p:cNvSpPr>
          <p:nvPr>
            <p:ph idx="4294967295"/>
          </p:nvPr>
        </p:nvSpPr>
        <p:spPr>
          <a:xfrm>
            <a:off x="323850" y="1268413"/>
            <a:ext cx="8435975" cy="4530725"/>
          </a:xfrm>
        </p:spPr>
        <p:txBody>
          <a:bodyPr/>
          <a:lstStyle/>
          <a:p>
            <a:r>
              <a:rPr lang="en-US" altLang="zh-CN" smtClean="0"/>
              <a:t>RPM </a:t>
            </a:r>
            <a:r>
              <a:rPr lang="zh-CN" altLang="en-US" smtClean="0"/>
              <a:t>最早是由 </a:t>
            </a:r>
            <a:r>
              <a:rPr lang="en-US" altLang="zh-CN" smtClean="0"/>
              <a:t>Red Hat </a:t>
            </a:r>
            <a:r>
              <a:rPr lang="zh-CN" altLang="en-US" smtClean="0"/>
              <a:t>公司提出的软件包管理标准，最初的全称是 </a:t>
            </a:r>
            <a:r>
              <a:rPr lang="en-US" altLang="zh-CN" smtClean="0"/>
              <a:t>Red Hat Package Manager</a:t>
            </a:r>
            <a:r>
              <a:rPr lang="zh-CN" altLang="en-US" smtClean="0"/>
              <a:t>。</a:t>
            </a:r>
          </a:p>
          <a:p>
            <a:r>
              <a:rPr lang="zh-CN" altLang="en-US" smtClean="0"/>
              <a:t>后来随着版本的升级又融入了许多其他的优秀特性， 成为了</a:t>
            </a:r>
            <a:r>
              <a:rPr lang="en-US" altLang="zh-CN" smtClean="0"/>
              <a:t>Linux</a:t>
            </a:r>
            <a:r>
              <a:rPr lang="zh-CN" altLang="en-US" smtClean="0"/>
              <a:t>中公认的软件包管理标准。</a:t>
            </a:r>
          </a:p>
          <a:p>
            <a:r>
              <a:rPr lang="zh-CN" altLang="en-US" smtClean="0"/>
              <a:t>被许多</a:t>
            </a:r>
            <a:r>
              <a:rPr lang="en-US" altLang="zh-CN" smtClean="0"/>
              <a:t>Linux</a:t>
            </a:r>
            <a:r>
              <a:rPr lang="zh-CN" altLang="en-US" smtClean="0"/>
              <a:t>发行使用，如：</a:t>
            </a:r>
            <a:r>
              <a:rPr lang="en-US" altLang="zh-CN" smtClean="0"/>
              <a:t>RHEL/CentOS/Fedora, SLES/openSUSE </a:t>
            </a:r>
            <a:r>
              <a:rPr lang="zh-CN" altLang="en-US" smtClean="0"/>
              <a:t>等。</a:t>
            </a:r>
          </a:p>
          <a:p>
            <a:r>
              <a:rPr lang="zh-CN" altLang="en-US" smtClean="0"/>
              <a:t>如今</a:t>
            </a:r>
            <a:r>
              <a:rPr lang="en-US" altLang="zh-CN" smtClean="0"/>
              <a:t>RPM</a:t>
            </a:r>
            <a:r>
              <a:rPr lang="zh-CN" altLang="en-US" smtClean="0"/>
              <a:t>是</a:t>
            </a:r>
            <a:r>
              <a:rPr lang="en-US" altLang="zh-CN" smtClean="0">
                <a:solidFill>
                  <a:srgbClr val="28571F"/>
                </a:solidFill>
              </a:rPr>
              <a:t>RPM Package Manager</a:t>
            </a:r>
            <a:r>
              <a:rPr lang="zh-CN" altLang="en-US" smtClean="0"/>
              <a:t>的缩写，由</a:t>
            </a:r>
            <a:r>
              <a:rPr lang="en-US" altLang="zh-CN" smtClean="0"/>
              <a:t>RPM</a:t>
            </a:r>
            <a:r>
              <a:rPr lang="zh-CN" altLang="en-US" smtClean="0"/>
              <a:t>社区（</a:t>
            </a:r>
            <a:r>
              <a:rPr lang="en-US" altLang="zh-CN" smtClean="0"/>
              <a:t>http://www.rpm.org/</a:t>
            </a:r>
            <a:r>
              <a:rPr lang="zh-CN" altLang="en-US" smtClean="0"/>
              <a:t>）负责维护。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981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09156C3D-2815-4B0B-B2A0-6814DD8E8497}" type="slidenum">
              <a:rPr lang="en-US" altLang="zh-CN" sz="1200">
                <a:latin typeface="+mj-lt"/>
              </a:rPr>
              <a:pPr algn="r">
                <a:defRPr/>
              </a:pPr>
              <a:t>102</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标题 1"/>
          <p:cNvSpPr>
            <a:spLocks noGrp="1"/>
          </p:cNvSpPr>
          <p:nvPr>
            <p:ph type="title" idx="4294967295"/>
          </p:nvPr>
        </p:nvSpPr>
        <p:spPr/>
        <p:txBody>
          <a:bodyPr/>
          <a:lstStyle/>
          <a:p>
            <a:r>
              <a:rPr lang="en-US" altLang="zh-CN" smtClean="0"/>
              <a:t>RPM</a:t>
            </a:r>
            <a:r>
              <a:rPr lang="zh-CN" altLang="en-US" smtClean="0"/>
              <a:t>的优点</a:t>
            </a:r>
          </a:p>
        </p:txBody>
      </p:sp>
      <p:sp>
        <p:nvSpPr>
          <p:cNvPr id="120834" name="内容占位符 2"/>
          <p:cNvSpPr>
            <a:spLocks noGrp="1"/>
          </p:cNvSpPr>
          <p:nvPr>
            <p:ph idx="4294967295"/>
          </p:nvPr>
        </p:nvSpPr>
        <p:spPr/>
        <p:txBody>
          <a:bodyPr/>
          <a:lstStyle/>
          <a:p>
            <a:r>
              <a:rPr lang="zh-CN" altLang="en-US" smtClean="0"/>
              <a:t>易于安装、升级便利</a:t>
            </a:r>
          </a:p>
          <a:p>
            <a:r>
              <a:rPr lang="zh-CN" altLang="en-US" smtClean="0"/>
              <a:t>丰富的软件包查询功能</a:t>
            </a:r>
          </a:p>
          <a:p>
            <a:r>
              <a:rPr lang="zh-CN" altLang="en-US" smtClean="0"/>
              <a:t>软件包内容校验功能</a:t>
            </a:r>
          </a:p>
          <a:p>
            <a:r>
              <a:rPr lang="zh-CN" altLang="en-US" smtClean="0"/>
              <a:t>支持多种硬件平台</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083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812A9A42-E4C5-4DE5-B9D4-165BC60755FD}" type="slidenum">
              <a:rPr lang="en-US" altLang="zh-CN" sz="1200">
                <a:latin typeface="+mj-lt"/>
              </a:rPr>
              <a:pPr algn="r">
                <a:defRPr/>
              </a:pPr>
              <a:t>103</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标题 1"/>
          <p:cNvSpPr>
            <a:spLocks noGrp="1"/>
          </p:cNvSpPr>
          <p:nvPr>
            <p:ph type="title" idx="4294967295"/>
          </p:nvPr>
        </p:nvSpPr>
        <p:spPr/>
        <p:txBody>
          <a:bodyPr/>
          <a:lstStyle/>
          <a:p>
            <a:r>
              <a:rPr lang="en-US" altLang="zh-CN" smtClean="0"/>
              <a:t>RPM</a:t>
            </a:r>
            <a:r>
              <a:rPr lang="zh-CN" altLang="en-US" smtClean="0"/>
              <a:t>的五大功能</a:t>
            </a:r>
          </a:p>
        </p:txBody>
      </p:sp>
      <p:sp>
        <p:nvSpPr>
          <p:cNvPr id="121858" name="内容占位符 2"/>
          <p:cNvSpPr>
            <a:spLocks noGrp="1"/>
          </p:cNvSpPr>
          <p:nvPr>
            <p:ph idx="4294967295"/>
          </p:nvPr>
        </p:nvSpPr>
        <p:spPr/>
        <p:txBody>
          <a:bodyPr/>
          <a:lstStyle/>
          <a:p>
            <a:r>
              <a:rPr lang="zh-CN" altLang="en-US" smtClean="0"/>
              <a:t>安装</a:t>
            </a:r>
            <a:r>
              <a:rPr lang="en-US" altLang="zh-CN" smtClean="0"/>
              <a:t>——</a:t>
            </a:r>
            <a:r>
              <a:rPr lang="zh-CN" altLang="en-US" smtClean="0"/>
              <a:t>将软件从包中解出来，并安装到硬盘。</a:t>
            </a:r>
          </a:p>
          <a:p>
            <a:r>
              <a:rPr lang="zh-CN" altLang="en-US" smtClean="0"/>
              <a:t>卸载</a:t>
            </a:r>
            <a:r>
              <a:rPr lang="en-US" altLang="zh-CN" smtClean="0"/>
              <a:t>——</a:t>
            </a:r>
            <a:r>
              <a:rPr lang="zh-CN" altLang="en-US" smtClean="0"/>
              <a:t>将软件从硬盘清除。</a:t>
            </a:r>
          </a:p>
          <a:p>
            <a:r>
              <a:rPr lang="zh-CN" altLang="en-US" smtClean="0"/>
              <a:t>升级</a:t>
            </a:r>
            <a:r>
              <a:rPr lang="en-US" altLang="zh-CN" smtClean="0"/>
              <a:t>——</a:t>
            </a:r>
            <a:r>
              <a:rPr lang="zh-CN" altLang="en-US" smtClean="0"/>
              <a:t>替换软件的旧版本。</a:t>
            </a:r>
          </a:p>
          <a:p>
            <a:r>
              <a:rPr lang="zh-CN" altLang="en-US" smtClean="0"/>
              <a:t>查询</a:t>
            </a:r>
            <a:r>
              <a:rPr lang="en-US" altLang="zh-CN" smtClean="0"/>
              <a:t>——</a:t>
            </a:r>
            <a:r>
              <a:rPr lang="zh-CN" altLang="en-US" smtClean="0"/>
              <a:t>查询软件包的信息。</a:t>
            </a:r>
          </a:p>
          <a:p>
            <a:r>
              <a:rPr lang="zh-CN" altLang="en-US" smtClean="0"/>
              <a:t>验证</a:t>
            </a:r>
            <a:r>
              <a:rPr lang="en-US" altLang="zh-CN" smtClean="0"/>
              <a:t>——</a:t>
            </a:r>
            <a:r>
              <a:rPr lang="zh-CN" altLang="en-US" smtClean="0"/>
              <a:t>检验系统中的软件与包中软件的区别。</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186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ECDD405F-3809-4FF1-B692-23C2F07A419E}" type="slidenum">
              <a:rPr lang="en-US" altLang="zh-CN" sz="1200">
                <a:latin typeface="+mj-lt"/>
              </a:rPr>
              <a:pPr algn="r">
                <a:defRPr/>
              </a:pPr>
              <a:t>104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标题 1"/>
          <p:cNvSpPr>
            <a:spLocks noGrp="1"/>
          </p:cNvSpPr>
          <p:nvPr>
            <p:ph type="title" idx="4294967295"/>
          </p:nvPr>
        </p:nvSpPr>
        <p:spPr/>
        <p:txBody>
          <a:bodyPr/>
          <a:lstStyle/>
          <a:p>
            <a:r>
              <a:rPr lang="en-US" altLang="zh-CN" smtClean="0"/>
              <a:t>RPM </a:t>
            </a:r>
            <a:r>
              <a:rPr lang="zh-CN" altLang="en-US" smtClean="0"/>
              <a:t>组件</a:t>
            </a:r>
          </a:p>
        </p:txBody>
      </p:sp>
      <p:sp>
        <p:nvSpPr>
          <p:cNvPr id="122882" name="内容占位符 2"/>
          <p:cNvSpPr>
            <a:spLocks noGrp="1"/>
          </p:cNvSpPr>
          <p:nvPr>
            <p:ph idx="4294967295"/>
          </p:nvPr>
        </p:nvSpPr>
        <p:spPr/>
        <p:txBody>
          <a:bodyPr/>
          <a:lstStyle/>
          <a:p>
            <a:r>
              <a:rPr lang="zh-CN" altLang="en-US" smtClean="0"/>
              <a:t>本地数据库 </a:t>
            </a:r>
          </a:p>
          <a:p>
            <a:r>
              <a:rPr lang="en-US" altLang="zh-CN" smtClean="0"/>
              <a:t>rpm</a:t>
            </a:r>
            <a:r>
              <a:rPr lang="zh-CN" altLang="en-US" smtClean="0"/>
              <a:t>及其相关的可执行文件 </a:t>
            </a:r>
          </a:p>
          <a:p>
            <a:r>
              <a:rPr lang="en-US" altLang="zh-CN" smtClean="0"/>
              <a:t>RPM </a:t>
            </a:r>
            <a:r>
              <a:rPr lang="zh-CN" altLang="en-US" smtClean="0"/>
              <a:t>前端工具，如 </a:t>
            </a:r>
            <a:r>
              <a:rPr lang="en-US" altLang="zh-CN" smtClean="0"/>
              <a:t>yum </a:t>
            </a:r>
          </a:p>
          <a:p>
            <a:r>
              <a:rPr lang="zh-CN" altLang="en-US" smtClean="0"/>
              <a:t>软件包文件</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288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A4BD9BBC-1E6B-4EC4-B29D-48F5895F95B6}" type="slidenum">
              <a:rPr lang="en-US" altLang="zh-CN" sz="1200">
                <a:latin typeface="+mj-lt"/>
              </a:rPr>
              <a:pPr algn="r">
                <a:defRPr/>
              </a:pPr>
              <a:t>105</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标题 1"/>
          <p:cNvSpPr>
            <a:spLocks noGrp="1"/>
          </p:cNvSpPr>
          <p:nvPr>
            <p:ph type="title" idx="4294967295"/>
          </p:nvPr>
        </p:nvSpPr>
        <p:spPr/>
        <p:txBody>
          <a:bodyPr/>
          <a:lstStyle/>
          <a:p>
            <a:r>
              <a:rPr lang="en-US" altLang="zh-CN" smtClean="0"/>
              <a:t>RPM</a:t>
            </a:r>
            <a:r>
              <a:rPr lang="zh-CN" altLang="en-US" smtClean="0"/>
              <a:t>包的名称格式</a:t>
            </a:r>
          </a:p>
        </p:txBody>
      </p:sp>
      <p:sp>
        <p:nvSpPr>
          <p:cNvPr id="123906" name="内容占位符 2"/>
          <p:cNvSpPr>
            <a:spLocks noGrp="1"/>
          </p:cNvSpPr>
          <p:nvPr>
            <p:ph idx="4294967295"/>
          </p:nvPr>
        </p:nvSpPr>
        <p:spPr>
          <a:xfrm>
            <a:off x="468313" y="2276475"/>
            <a:ext cx="8229600" cy="3816350"/>
          </a:xfrm>
        </p:spPr>
        <p:txBody>
          <a:bodyPr/>
          <a:lstStyle/>
          <a:p>
            <a:r>
              <a:rPr lang="en-US" altLang="zh-CN" sz="2800" smtClean="0">
                <a:solidFill>
                  <a:srgbClr val="C00000"/>
                </a:solidFill>
              </a:rPr>
              <a:t>name</a:t>
            </a:r>
            <a:r>
              <a:rPr lang="zh-CN" altLang="en-US" sz="2800" smtClean="0"/>
              <a:t>：软件的名称</a:t>
            </a:r>
            <a:endParaRPr lang="en-US" altLang="zh-CN" sz="2800" smtClean="0"/>
          </a:p>
          <a:p>
            <a:r>
              <a:rPr lang="en-US" altLang="zh-CN" sz="2800" smtClean="0">
                <a:solidFill>
                  <a:srgbClr val="0070C0"/>
                </a:solidFill>
              </a:rPr>
              <a:t>version</a:t>
            </a:r>
            <a:r>
              <a:rPr lang="zh-CN" altLang="en-US" sz="2800" smtClean="0"/>
              <a:t>：软件的版本号</a:t>
            </a:r>
            <a:endParaRPr lang="en-US" altLang="zh-CN" sz="2800" smtClean="0"/>
          </a:p>
          <a:p>
            <a:r>
              <a:rPr lang="en-US" altLang="zh-CN" sz="2800" smtClean="0">
                <a:solidFill>
                  <a:srgbClr val="28571F"/>
                </a:solidFill>
              </a:rPr>
              <a:t>type</a:t>
            </a:r>
            <a:r>
              <a:rPr lang="zh-CN" altLang="en-US" sz="2800" smtClean="0"/>
              <a:t>：包的类型</a:t>
            </a:r>
            <a:endParaRPr lang="en-US" altLang="zh-CN" sz="2800" smtClean="0"/>
          </a:p>
          <a:p>
            <a:pPr lvl="1"/>
            <a:r>
              <a:rPr lang="en-US" altLang="zh-CN" sz="2400" smtClean="0"/>
              <a:t>i[3456]86</a:t>
            </a:r>
            <a:r>
              <a:rPr lang="zh-CN" altLang="en-US" sz="2400" smtClean="0"/>
              <a:t>：在</a:t>
            </a:r>
            <a:r>
              <a:rPr lang="en-US" altLang="zh-CN" sz="2400" smtClean="0"/>
              <a:t>Intel x86</a:t>
            </a:r>
            <a:r>
              <a:rPr lang="zh-CN" altLang="en-US" sz="2400" smtClean="0"/>
              <a:t>计算机平台上编译的</a:t>
            </a:r>
          </a:p>
          <a:p>
            <a:pPr lvl="1"/>
            <a:r>
              <a:rPr lang="en-US" altLang="zh-CN" sz="2400" smtClean="0"/>
              <a:t>x86_64</a:t>
            </a:r>
            <a:r>
              <a:rPr lang="zh-CN" altLang="en-US" sz="2400" smtClean="0"/>
              <a:t>：在</a:t>
            </a:r>
            <a:r>
              <a:rPr lang="en-US" altLang="zh-CN" sz="2400" smtClean="0"/>
              <a:t>Intel x86_64</a:t>
            </a:r>
            <a:r>
              <a:rPr lang="zh-CN" altLang="en-US" sz="2400" smtClean="0"/>
              <a:t>计算机平台上编译的</a:t>
            </a:r>
          </a:p>
          <a:p>
            <a:pPr lvl="1"/>
            <a:r>
              <a:rPr lang="en-US" altLang="zh-CN" sz="2400" smtClean="0"/>
              <a:t>sparc/ alpha </a:t>
            </a:r>
            <a:r>
              <a:rPr lang="zh-CN" altLang="en-US" sz="2400" smtClean="0"/>
              <a:t>：在</a:t>
            </a:r>
            <a:r>
              <a:rPr lang="en-US" altLang="zh-CN" sz="2400" smtClean="0"/>
              <a:t>sparc / alpha</a:t>
            </a:r>
            <a:r>
              <a:rPr lang="zh-CN" altLang="en-US" sz="2400" smtClean="0"/>
              <a:t>计算机平台上编译的</a:t>
            </a:r>
          </a:p>
          <a:p>
            <a:pPr lvl="1"/>
            <a:r>
              <a:rPr lang="en-US" altLang="zh-CN" sz="2400" smtClean="0"/>
              <a:t>src</a:t>
            </a:r>
            <a:r>
              <a:rPr lang="zh-CN" altLang="en-US" sz="2400" smtClean="0"/>
              <a:t>：软件源代码</a:t>
            </a:r>
            <a:endParaRPr lang="en-US" altLang="zh-CN" sz="2400" smtClean="0"/>
          </a:p>
          <a:p>
            <a:r>
              <a:rPr lang="en-US" altLang="zh-CN" sz="2800" b="1" smtClean="0"/>
              <a:t>rpm</a:t>
            </a:r>
            <a:r>
              <a:rPr lang="zh-CN" altLang="en-US" sz="2800" smtClean="0"/>
              <a:t>：</a:t>
            </a:r>
            <a:r>
              <a:rPr lang="zh-CN" altLang="en-US" sz="2800" b="1" smtClean="0"/>
              <a:t>文件扩展名</a:t>
            </a:r>
            <a:endParaRPr lang="en-US" altLang="zh-CN" sz="2800" b="1" smtClean="0"/>
          </a:p>
          <a:p>
            <a:pPr lvl="1"/>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390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851E6CB4-E21B-4F66-AAD7-13F9F1F03A66}" type="slidenum">
              <a:rPr lang="en-US" altLang="zh-CN" sz="1200">
                <a:latin typeface="+mj-lt"/>
              </a:rPr>
              <a:pPr algn="r">
                <a:defRPr/>
              </a:pPr>
              <a:t>106</a:t>
            </a:fld>
            <a:endParaRPr lang="en-US" altLang="zh-CN" sz="1200" dirty="0">
              <a:latin typeface="+mj-lt"/>
            </a:endParaRPr>
          </a:p>
        </p:txBody>
      </p:sp>
      <p:sp>
        <p:nvSpPr>
          <p:cNvPr id="8" name="TextBox 7"/>
          <p:cNvSpPr txBox="1"/>
          <p:nvPr/>
        </p:nvSpPr>
        <p:spPr>
          <a:xfrm>
            <a:off x="900113" y="1125538"/>
            <a:ext cx="7488237" cy="107632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marL="0" lvl="1">
              <a:defRPr/>
            </a:pPr>
            <a:r>
              <a:rPr lang="en-US" altLang="zh-CN" sz="3200" dirty="0">
                <a:solidFill>
                  <a:srgbClr val="C00000"/>
                </a:solidFill>
              </a:rPr>
              <a:t>       name</a:t>
            </a:r>
            <a:r>
              <a:rPr lang="en-US" altLang="zh-CN" sz="3200" dirty="0"/>
              <a:t>-</a:t>
            </a:r>
            <a:r>
              <a:rPr lang="en-US" altLang="zh-CN" sz="3200" dirty="0" err="1">
                <a:solidFill>
                  <a:srgbClr val="0070C0"/>
                </a:solidFill>
              </a:rPr>
              <a:t>version</a:t>
            </a:r>
            <a:r>
              <a:rPr lang="en-US" altLang="zh-CN" sz="3200" dirty="0" err="1"/>
              <a:t>.</a:t>
            </a:r>
            <a:r>
              <a:rPr lang="en-US" altLang="zh-CN" sz="3200" dirty="0" err="1">
                <a:solidFill>
                  <a:schemeClr val="accent6">
                    <a:lumMod val="75000"/>
                  </a:schemeClr>
                </a:solidFill>
              </a:rPr>
              <a:t>type</a:t>
            </a:r>
            <a:r>
              <a:rPr lang="en-US" altLang="zh-CN" sz="3200" dirty="0" err="1"/>
              <a:t>.</a:t>
            </a:r>
            <a:r>
              <a:rPr lang="en-US" altLang="zh-CN" sz="3200" b="1" dirty="0" err="1"/>
              <a:t>rpm</a:t>
            </a:r>
            <a:endParaRPr lang="en-US" altLang="zh-CN" sz="3200" b="1" dirty="0"/>
          </a:p>
          <a:p>
            <a:pPr marL="0" lvl="1">
              <a:defRPr/>
            </a:pPr>
            <a:r>
              <a:rPr lang="zh-CN" altLang="en-US" sz="3200" dirty="0"/>
              <a:t>如：</a:t>
            </a:r>
            <a:r>
              <a:rPr lang="en-US" altLang="zh-CN" sz="3200" dirty="0">
                <a:solidFill>
                  <a:srgbClr val="C00000"/>
                </a:solidFill>
              </a:rPr>
              <a:t>zsh</a:t>
            </a:r>
            <a:r>
              <a:rPr lang="en-US" altLang="zh-CN" sz="3200" dirty="0"/>
              <a:t>-</a:t>
            </a:r>
            <a:r>
              <a:rPr lang="en-US" altLang="zh-CN" sz="3200" dirty="0">
                <a:solidFill>
                  <a:srgbClr val="0070C0"/>
                </a:solidFill>
              </a:rPr>
              <a:t>3.0.5-15</a:t>
            </a:r>
            <a:r>
              <a:rPr lang="en-US" altLang="zh-CN" sz="3200" dirty="0"/>
              <a:t>.{</a:t>
            </a:r>
            <a:r>
              <a:rPr lang="en-US" altLang="zh-CN" sz="3200" dirty="0">
                <a:solidFill>
                  <a:schemeClr val="accent6">
                    <a:lumMod val="75000"/>
                  </a:schemeClr>
                </a:solidFill>
              </a:rPr>
              <a:t>i386</a:t>
            </a:r>
            <a:r>
              <a:rPr lang="en-US" altLang="zh-CN" sz="3200" dirty="0"/>
              <a:t>,</a:t>
            </a:r>
            <a:r>
              <a:rPr lang="en-US" altLang="zh-CN" sz="3200" dirty="0">
                <a:solidFill>
                  <a:schemeClr val="accent6">
                    <a:lumMod val="75000"/>
                  </a:schemeClr>
                </a:solidFill>
              </a:rPr>
              <a:t>x86_64</a:t>
            </a:r>
            <a:r>
              <a:rPr lang="en-US" altLang="zh-CN" sz="3200" dirty="0"/>
              <a:t>,</a:t>
            </a:r>
            <a:r>
              <a:rPr lang="en-US" altLang="zh-CN" sz="3200" dirty="0">
                <a:solidFill>
                  <a:schemeClr val="accent6">
                    <a:lumMod val="75000"/>
                  </a:schemeClr>
                </a:solidFill>
              </a:rPr>
              <a:t>src</a:t>
            </a:r>
            <a:r>
              <a:rPr lang="en-US" altLang="zh-CN" sz="3200" dirty="0"/>
              <a:t>}.rpm</a:t>
            </a:r>
            <a:endParaRPr lang="zh-CN" altLang="en-US"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标题 1"/>
          <p:cNvSpPr>
            <a:spLocks noGrp="1"/>
          </p:cNvSpPr>
          <p:nvPr>
            <p:ph type="title" idx="4294967295"/>
          </p:nvPr>
        </p:nvSpPr>
        <p:spPr/>
        <p:txBody>
          <a:bodyPr/>
          <a:lstStyle/>
          <a:p>
            <a:r>
              <a:rPr lang="zh-CN" altLang="en-US" smtClean="0"/>
              <a:t>获得</a:t>
            </a:r>
            <a:r>
              <a:rPr lang="en-US" altLang="zh-CN" smtClean="0"/>
              <a:t>RPM</a:t>
            </a:r>
            <a:r>
              <a:rPr lang="zh-CN" altLang="en-US" smtClean="0"/>
              <a:t>包</a:t>
            </a:r>
          </a:p>
        </p:txBody>
      </p:sp>
      <p:sp>
        <p:nvSpPr>
          <p:cNvPr id="124930" name="内容占位符 2"/>
          <p:cNvSpPr>
            <a:spLocks noGrp="1"/>
          </p:cNvSpPr>
          <p:nvPr>
            <p:ph idx="4294967295"/>
          </p:nvPr>
        </p:nvSpPr>
        <p:spPr/>
        <p:txBody>
          <a:bodyPr/>
          <a:lstStyle/>
          <a:p>
            <a:r>
              <a:rPr lang="zh-CN" altLang="en-US" smtClean="0"/>
              <a:t>从发行套件的</a:t>
            </a:r>
            <a:r>
              <a:rPr lang="en-US" altLang="zh-CN" smtClean="0"/>
              <a:t>CD</a:t>
            </a:r>
            <a:r>
              <a:rPr lang="zh-CN" altLang="en-US" smtClean="0"/>
              <a:t>中查找</a:t>
            </a:r>
          </a:p>
          <a:p>
            <a:r>
              <a:rPr lang="zh-CN" altLang="en-US" smtClean="0"/>
              <a:t>从软件的主站点查找下载</a:t>
            </a:r>
          </a:p>
          <a:p>
            <a:r>
              <a:rPr lang="zh-CN" altLang="en-US" smtClean="0"/>
              <a:t>从</a:t>
            </a:r>
            <a:r>
              <a:rPr lang="en-US" altLang="zh-CN" smtClean="0"/>
              <a:t>http://www.rpmfind.net</a:t>
            </a:r>
            <a:r>
              <a:rPr lang="zh-CN" altLang="en-US" smtClean="0"/>
              <a:t>查找下载</a:t>
            </a:r>
          </a:p>
          <a:p>
            <a:r>
              <a:rPr lang="zh-CN" altLang="en-US" smtClean="0"/>
              <a:t>从</a:t>
            </a:r>
            <a:r>
              <a:rPr lang="en-US" altLang="zh-CN" smtClean="0"/>
              <a:t>http://atrpms.net/</a:t>
            </a:r>
            <a:r>
              <a:rPr lang="zh-CN" altLang="en-US" smtClean="0"/>
              <a:t>查找下载</a:t>
            </a:r>
          </a:p>
          <a:p>
            <a:r>
              <a:rPr lang="zh-CN" altLang="en-US" smtClean="0"/>
              <a:t>从</a:t>
            </a:r>
            <a:r>
              <a:rPr lang="en-US" altLang="zh-CN" smtClean="0"/>
              <a:t>http://rpm.pbone.net/</a:t>
            </a:r>
            <a:r>
              <a:rPr lang="zh-CN" altLang="en-US" smtClean="0"/>
              <a:t>查找下载</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493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13F8A62-2F4D-4EBC-8D36-F591A21D9C28}" type="slidenum">
              <a:rPr lang="en-US" altLang="zh-CN" sz="1200">
                <a:latin typeface="+mj-lt"/>
              </a:rPr>
              <a:pPr algn="r">
                <a:defRPr/>
              </a:pPr>
              <a:t>107</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标题 1"/>
          <p:cNvSpPr>
            <a:spLocks noGrp="1"/>
          </p:cNvSpPr>
          <p:nvPr>
            <p:ph type="title" idx="4294967295"/>
          </p:nvPr>
        </p:nvSpPr>
        <p:spPr/>
        <p:txBody>
          <a:bodyPr/>
          <a:lstStyle/>
          <a:p>
            <a:r>
              <a:rPr lang="zh-CN" altLang="en-US" smtClean="0"/>
              <a:t>安装、升级和删除软件</a:t>
            </a:r>
          </a:p>
        </p:txBody>
      </p:sp>
      <p:sp>
        <p:nvSpPr>
          <p:cNvPr id="125954" name="内容占位符 2"/>
          <p:cNvSpPr>
            <a:spLocks noGrp="1"/>
          </p:cNvSpPr>
          <p:nvPr>
            <p:ph idx="4294967295"/>
          </p:nvPr>
        </p:nvSpPr>
        <p:spPr>
          <a:xfrm>
            <a:off x="457200" y="3141663"/>
            <a:ext cx="8229600" cy="2989262"/>
          </a:xfrm>
        </p:spPr>
        <p:txBody>
          <a:bodyPr/>
          <a:lstStyle/>
          <a:p>
            <a:r>
              <a:rPr lang="zh-CN" altLang="en-US" smtClean="0"/>
              <a:t>输出选项：</a:t>
            </a:r>
          </a:p>
          <a:p>
            <a:pPr lvl="1"/>
            <a:r>
              <a:rPr lang="en-US" altLang="zh-CN" smtClean="0"/>
              <a:t>-v</a:t>
            </a:r>
            <a:r>
              <a:rPr lang="zh-CN" altLang="en-US" smtClean="0"/>
              <a:t>：安装时显示软件名称</a:t>
            </a:r>
          </a:p>
          <a:p>
            <a:pPr lvl="1"/>
            <a:r>
              <a:rPr lang="en-US" altLang="zh-CN" smtClean="0"/>
              <a:t>-h</a:t>
            </a:r>
            <a:r>
              <a:rPr lang="zh-CN" altLang="en-US" smtClean="0"/>
              <a:t>：使用“</a:t>
            </a:r>
            <a:r>
              <a:rPr lang="en-US" altLang="zh-CN" smtClean="0"/>
              <a:t>#”</a:t>
            </a:r>
            <a:r>
              <a:rPr lang="zh-CN" altLang="en-US" smtClean="0"/>
              <a:t>显示进度</a:t>
            </a:r>
          </a:p>
          <a:p>
            <a:r>
              <a:rPr lang="en-US" altLang="zh-CN" smtClean="0"/>
              <a:t>rpmfile </a:t>
            </a:r>
            <a:r>
              <a:rPr lang="zh-CN" altLang="en-US" smtClean="0"/>
              <a:t>的</a:t>
            </a:r>
            <a:r>
              <a:rPr lang="en-US" altLang="zh-CN" smtClean="0"/>
              <a:t>URL</a:t>
            </a:r>
            <a:r>
              <a:rPr lang="zh-CN" altLang="en-US" smtClean="0"/>
              <a:t>支持</a:t>
            </a:r>
          </a:p>
          <a:p>
            <a:pPr lvl="1"/>
            <a:r>
              <a:rPr lang="en-US" altLang="zh-CN" smtClean="0"/>
              <a:t>ftp://</a:t>
            </a:r>
          </a:p>
          <a:p>
            <a:pPr lvl="1"/>
            <a:r>
              <a:rPr lang="en-US" altLang="zh-CN" smtClean="0"/>
              <a:t>http://</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595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18689BC-1536-4F45-AE69-B7DE4116AE67}" type="slidenum">
              <a:rPr lang="en-US" altLang="zh-CN" sz="1200">
                <a:latin typeface="+mj-lt"/>
              </a:rPr>
              <a:pPr algn="r">
                <a:defRPr/>
              </a:pPr>
              <a:t>108</a:t>
            </a:fld>
            <a:endParaRPr lang="en-US" altLang="zh-CN" sz="1200" dirty="0">
              <a:latin typeface="+mj-lt"/>
            </a:endParaRPr>
          </a:p>
        </p:txBody>
      </p:sp>
      <p:sp>
        <p:nvSpPr>
          <p:cNvPr id="7" name="TextBox 6"/>
          <p:cNvSpPr txBox="1"/>
          <p:nvPr/>
        </p:nvSpPr>
        <p:spPr>
          <a:xfrm>
            <a:off x="900113" y="1196975"/>
            <a:ext cx="7416800" cy="181610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zh-CN" altLang="en-US" sz="2800" b="1" dirty="0"/>
              <a:t>安装</a:t>
            </a:r>
            <a:r>
              <a:rPr lang="zh-CN" altLang="en-US" sz="2800" dirty="0"/>
              <a:t>：</a:t>
            </a:r>
            <a:r>
              <a:rPr lang="en-US" altLang="zh-CN" sz="2800" dirty="0">
                <a:latin typeface="Microsoft Sans Serif" pitchFamily="34" charset="0"/>
                <a:cs typeface="Microsoft Sans Serif" pitchFamily="34" charset="0"/>
              </a:rPr>
              <a:t>rpm   </a:t>
            </a:r>
            <a:r>
              <a:rPr lang="en-US" altLang="zh-CN" sz="2800" dirty="0">
                <a:solidFill>
                  <a:srgbClr val="C00000"/>
                </a:solidFill>
                <a:latin typeface="Microsoft Sans Serif" pitchFamily="34" charset="0"/>
                <a:cs typeface="Microsoft Sans Serif" pitchFamily="34" charset="0"/>
              </a:rPr>
              <a:t>-</a:t>
            </a:r>
            <a:r>
              <a:rPr lang="en-US" altLang="zh-CN" sz="2800" dirty="0" err="1">
                <a:solidFill>
                  <a:srgbClr val="C00000"/>
                </a:solidFill>
                <a:latin typeface="Microsoft Sans Serif" pitchFamily="34" charset="0"/>
                <a:cs typeface="Microsoft Sans Serif" pitchFamily="34" charset="0"/>
              </a:rPr>
              <a:t>i</a:t>
            </a:r>
            <a:r>
              <a:rPr lang="en-US" altLang="zh-CN" sz="2800" dirty="0">
                <a:solidFill>
                  <a:srgbClr val="C00000"/>
                </a:solidFill>
                <a:latin typeface="Microsoft Sans Serif" pitchFamily="34" charset="0"/>
                <a:cs typeface="Microsoft Sans Serif" pitchFamily="34" charset="0"/>
              </a:rPr>
              <a:t>|--install        </a:t>
            </a:r>
            <a:r>
              <a:rPr lang="en-US" altLang="zh-CN" sz="2800" dirty="0">
                <a:latin typeface="Microsoft Sans Serif" pitchFamily="34" charset="0"/>
                <a:cs typeface="Microsoft Sans Serif" pitchFamily="34" charset="0"/>
              </a:rPr>
              <a:t>&lt;</a:t>
            </a:r>
            <a:r>
              <a:rPr lang="en-US" altLang="zh-CN" sz="2800" dirty="0" err="1">
                <a:latin typeface="Microsoft Sans Serif" pitchFamily="34" charset="0"/>
                <a:cs typeface="Microsoft Sans Serif" pitchFamily="34" charset="0"/>
              </a:rPr>
              <a:t>rpmfile</a:t>
            </a:r>
            <a:r>
              <a:rPr lang="en-US" altLang="zh-CN" sz="2800" dirty="0">
                <a:latin typeface="Microsoft Sans Serif" pitchFamily="34" charset="0"/>
                <a:cs typeface="Microsoft Sans Serif" pitchFamily="34" charset="0"/>
              </a:rPr>
              <a:t>&gt; … </a:t>
            </a:r>
          </a:p>
          <a:p>
            <a:pPr>
              <a:defRPr/>
            </a:pPr>
            <a:r>
              <a:rPr lang="zh-CN" altLang="en-US" sz="2800" b="1" dirty="0"/>
              <a:t>升级</a:t>
            </a:r>
            <a:r>
              <a:rPr lang="zh-CN" altLang="en-US" sz="2800" dirty="0"/>
              <a:t>：</a:t>
            </a:r>
            <a:r>
              <a:rPr lang="en-US" altLang="zh-CN" sz="2800" dirty="0">
                <a:latin typeface="Microsoft Sans Serif" pitchFamily="34" charset="0"/>
                <a:cs typeface="Microsoft Sans Serif" pitchFamily="34" charset="0"/>
              </a:rPr>
              <a:t>rpm   </a:t>
            </a:r>
            <a:r>
              <a:rPr lang="en-US" altLang="zh-CN" sz="2800" dirty="0">
                <a:solidFill>
                  <a:srgbClr val="C00000"/>
                </a:solidFill>
                <a:latin typeface="Microsoft Sans Serif" pitchFamily="34" charset="0"/>
                <a:cs typeface="Microsoft Sans Serif" pitchFamily="34" charset="0"/>
              </a:rPr>
              <a:t>-U|--upgrade  </a:t>
            </a:r>
            <a:r>
              <a:rPr lang="en-US" altLang="zh-CN" sz="2800" dirty="0">
                <a:latin typeface="Microsoft Sans Serif" pitchFamily="34" charset="0"/>
                <a:cs typeface="Microsoft Sans Serif" pitchFamily="34" charset="0"/>
              </a:rPr>
              <a:t>&lt;</a:t>
            </a:r>
            <a:r>
              <a:rPr lang="en-US" altLang="zh-CN" sz="2800" dirty="0" err="1">
                <a:latin typeface="Microsoft Sans Serif" pitchFamily="34" charset="0"/>
                <a:cs typeface="Microsoft Sans Serif" pitchFamily="34" charset="0"/>
              </a:rPr>
              <a:t>rpmfile</a:t>
            </a:r>
            <a:r>
              <a:rPr lang="en-US" altLang="zh-CN" sz="2800" dirty="0">
                <a:latin typeface="Microsoft Sans Serif" pitchFamily="34" charset="0"/>
                <a:cs typeface="Microsoft Sans Serif" pitchFamily="34" charset="0"/>
              </a:rPr>
              <a:t>&gt; … </a:t>
            </a:r>
          </a:p>
          <a:p>
            <a:pPr>
              <a:defRPr/>
            </a:pPr>
            <a:r>
              <a:rPr lang="zh-CN" altLang="en-US" sz="2800" b="1" dirty="0"/>
              <a:t>刷新</a:t>
            </a:r>
            <a:r>
              <a:rPr lang="zh-CN" altLang="en-US" sz="2800" dirty="0"/>
              <a:t>：</a:t>
            </a:r>
            <a:r>
              <a:rPr lang="en-US" altLang="zh-CN" sz="2800" dirty="0">
                <a:latin typeface="Microsoft Sans Serif" pitchFamily="34" charset="0"/>
                <a:cs typeface="Microsoft Sans Serif" pitchFamily="34" charset="0"/>
              </a:rPr>
              <a:t>rpm   </a:t>
            </a:r>
            <a:r>
              <a:rPr lang="en-US" altLang="zh-CN" sz="2800" dirty="0">
                <a:solidFill>
                  <a:srgbClr val="C00000"/>
                </a:solidFill>
                <a:latin typeface="Microsoft Sans Serif" pitchFamily="34" charset="0"/>
                <a:cs typeface="Microsoft Sans Serif" pitchFamily="34" charset="0"/>
              </a:rPr>
              <a:t>-F|--freshen    </a:t>
            </a:r>
            <a:r>
              <a:rPr lang="en-US" altLang="zh-CN" sz="2800" dirty="0">
                <a:latin typeface="Microsoft Sans Serif" pitchFamily="34" charset="0"/>
                <a:cs typeface="Microsoft Sans Serif" pitchFamily="34" charset="0"/>
              </a:rPr>
              <a:t>&lt;</a:t>
            </a:r>
            <a:r>
              <a:rPr lang="en-US" altLang="zh-CN" sz="2800" dirty="0" err="1">
                <a:latin typeface="Microsoft Sans Serif" pitchFamily="34" charset="0"/>
                <a:cs typeface="Microsoft Sans Serif" pitchFamily="34" charset="0"/>
              </a:rPr>
              <a:t>rpmfile</a:t>
            </a:r>
            <a:r>
              <a:rPr lang="en-US" altLang="zh-CN" sz="2800" dirty="0">
                <a:latin typeface="Microsoft Sans Serif" pitchFamily="34" charset="0"/>
                <a:cs typeface="Microsoft Sans Serif" pitchFamily="34" charset="0"/>
              </a:rPr>
              <a:t>&gt; … </a:t>
            </a:r>
          </a:p>
          <a:p>
            <a:pPr>
              <a:defRPr/>
            </a:pPr>
            <a:r>
              <a:rPr lang="zh-CN" altLang="en-US" sz="2800" b="1" dirty="0"/>
              <a:t>删除</a:t>
            </a:r>
            <a:r>
              <a:rPr lang="zh-CN" altLang="en-US" sz="2800" dirty="0"/>
              <a:t>：</a:t>
            </a:r>
            <a:r>
              <a:rPr lang="en-US" altLang="zh-CN" sz="2800" dirty="0">
                <a:latin typeface="Microsoft Sans Serif" pitchFamily="34" charset="0"/>
                <a:cs typeface="Microsoft Sans Serif" pitchFamily="34" charset="0"/>
              </a:rPr>
              <a:t>rpm   </a:t>
            </a:r>
            <a:r>
              <a:rPr lang="en-US" altLang="zh-CN" sz="2800" dirty="0">
                <a:solidFill>
                  <a:srgbClr val="C00000"/>
                </a:solidFill>
                <a:latin typeface="Microsoft Sans Serif" pitchFamily="34" charset="0"/>
                <a:cs typeface="Microsoft Sans Serif" pitchFamily="34" charset="0"/>
              </a:rPr>
              <a:t>-e|--erase       </a:t>
            </a:r>
            <a:r>
              <a:rPr lang="en-US" altLang="zh-CN" sz="2800" dirty="0">
                <a:latin typeface="Microsoft Sans Serif" pitchFamily="34" charset="0"/>
                <a:cs typeface="Microsoft Sans Serif" pitchFamily="34" charset="0"/>
              </a:rPr>
              <a:t>&lt;package&gt; …</a:t>
            </a:r>
            <a:endParaRPr lang="zh-CN" altLang="en-US" sz="2800" dirty="0">
              <a:latin typeface="Microsoft Sans Serif" pitchFamily="34" charset="0"/>
              <a:cs typeface="Microsoft Sans Serif"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标题 1"/>
          <p:cNvSpPr>
            <a:spLocks noGrp="1"/>
          </p:cNvSpPr>
          <p:nvPr>
            <p:ph type="title" idx="4294967295"/>
          </p:nvPr>
        </p:nvSpPr>
        <p:spPr/>
        <p:txBody>
          <a:bodyPr/>
          <a:lstStyle/>
          <a:p>
            <a:r>
              <a:rPr lang="en-US" altLang="zh-CN" smtClean="0"/>
              <a:t>RPM</a:t>
            </a:r>
            <a:r>
              <a:rPr lang="zh-CN" altLang="en-US" smtClean="0"/>
              <a:t>的基本查询</a:t>
            </a:r>
          </a:p>
        </p:txBody>
      </p:sp>
      <p:sp>
        <p:nvSpPr>
          <p:cNvPr id="128002" name="内容占位符 2"/>
          <p:cNvSpPr>
            <a:spLocks noGrp="1"/>
          </p:cNvSpPr>
          <p:nvPr>
            <p:ph idx="4294967295"/>
          </p:nvPr>
        </p:nvSpPr>
        <p:spPr>
          <a:xfrm>
            <a:off x="457200" y="1268413"/>
            <a:ext cx="8229600" cy="4862512"/>
          </a:xfrm>
        </p:spPr>
        <p:txBody>
          <a:bodyPr/>
          <a:lstStyle/>
          <a:p>
            <a:r>
              <a:rPr lang="zh-CN" altLang="en-US" sz="2400" smtClean="0"/>
              <a:t>查询已安装的所有软件包</a:t>
            </a:r>
          </a:p>
          <a:p>
            <a:pPr lvl="1">
              <a:buFont typeface="Wingdings" pitchFamily="2" charset="2"/>
              <a:buNone/>
            </a:pPr>
            <a:r>
              <a:rPr lang="en-US" altLang="zh-CN" sz="2000" smtClean="0">
                <a:solidFill>
                  <a:srgbClr val="28571F"/>
                </a:solidFill>
              </a:rPr>
              <a:t>rpm -qa</a:t>
            </a:r>
          </a:p>
          <a:p>
            <a:r>
              <a:rPr lang="zh-CN" altLang="en-US" sz="2400" smtClean="0"/>
              <a:t>查询软件包是否安装并查看软件包的版本</a:t>
            </a:r>
          </a:p>
          <a:p>
            <a:pPr lvl="1">
              <a:buFont typeface="Wingdings" pitchFamily="2" charset="2"/>
              <a:buNone/>
            </a:pPr>
            <a:r>
              <a:rPr lang="en-US" altLang="zh-CN" sz="2000" smtClean="0">
                <a:solidFill>
                  <a:srgbClr val="28571F"/>
                </a:solidFill>
              </a:rPr>
              <a:t>rpm -q &lt;package_name&gt;</a:t>
            </a:r>
          </a:p>
          <a:p>
            <a:r>
              <a:rPr lang="zh-CN" altLang="en-US" sz="2400" smtClean="0"/>
              <a:t>查询软件包信息 </a:t>
            </a:r>
          </a:p>
          <a:p>
            <a:pPr lvl="1">
              <a:buFont typeface="Wingdings" pitchFamily="2" charset="2"/>
              <a:buNone/>
            </a:pPr>
            <a:r>
              <a:rPr lang="en-US" altLang="zh-CN" sz="2000" smtClean="0">
                <a:solidFill>
                  <a:srgbClr val="28571F"/>
                </a:solidFill>
              </a:rPr>
              <a:t>rpm -qi &lt;package_name&gt;</a:t>
            </a:r>
          </a:p>
          <a:p>
            <a:pPr lvl="1">
              <a:buFont typeface="Wingdings" pitchFamily="2" charset="2"/>
              <a:buNone/>
            </a:pPr>
            <a:r>
              <a:rPr lang="en-US" altLang="zh-CN" sz="2000" smtClean="0">
                <a:solidFill>
                  <a:srgbClr val="28571F"/>
                </a:solidFill>
              </a:rPr>
              <a:t>rpm -qip &lt;package_file_path_name&gt;</a:t>
            </a:r>
          </a:p>
          <a:p>
            <a:r>
              <a:rPr lang="zh-CN" altLang="en-US" sz="2400" smtClean="0"/>
              <a:t>查询软件包中所有文件的名称</a:t>
            </a:r>
          </a:p>
          <a:p>
            <a:pPr lvl="1">
              <a:buFont typeface="Wingdings" pitchFamily="2" charset="2"/>
              <a:buNone/>
            </a:pPr>
            <a:r>
              <a:rPr lang="en-US" altLang="zh-CN" sz="2000" smtClean="0">
                <a:solidFill>
                  <a:srgbClr val="28571F"/>
                </a:solidFill>
              </a:rPr>
              <a:t>rpm -ql &lt;package_name&gt;</a:t>
            </a:r>
          </a:p>
          <a:p>
            <a:pPr lvl="1">
              <a:buFont typeface="Wingdings" pitchFamily="2" charset="2"/>
              <a:buNone/>
            </a:pPr>
            <a:r>
              <a:rPr lang="en-US" altLang="zh-CN" sz="2000" smtClean="0">
                <a:solidFill>
                  <a:srgbClr val="28571F"/>
                </a:solidFill>
              </a:rPr>
              <a:t>rpm -qlp &lt;package_file_path_name&gt;</a:t>
            </a:r>
          </a:p>
          <a:p>
            <a:r>
              <a:rPr lang="zh-CN" altLang="en-US" sz="2400" smtClean="0"/>
              <a:t>查询磁盘上的文件是从何软件包安装的</a:t>
            </a:r>
          </a:p>
          <a:p>
            <a:pPr lvl="1">
              <a:buFont typeface="Wingdings" pitchFamily="2" charset="2"/>
              <a:buNone/>
            </a:pPr>
            <a:r>
              <a:rPr lang="en-US" altLang="zh-CN" sz="2000" smtClean="0">
                <a:solidFill>
                  <a:srgbClr val="28571F"/>
                </a:solidFill>
              </a:rPr>
              <a:t>rpm -qf &lt;path_name&gt;</a:t>
            </a:r>
            <a:endParaRPr lang="zh-CN" altLang="en-US" sz="2000" smtClean="0">
              <a:solidFill>
                <a:srgbClr val="28571F"/>
              </a:solidFill>
            </a:endParaRP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800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304D76D8-E34B-4782-87D3-B2B2EFF646BF}" type="slidenum">
              <a:rPr lang="en-US" altLang="zh-CN" sz="1200">
                <a:latin typeface="+mj-lt"/>
              </a:rPr>
              <a:pPr algn="r">
                <a:defRPr/>
              </a:pPr>
              <a:t>109</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标题 1"/>
          <p:cNvSpPr>
            <a:spLocks noGrp="1"/>
          </p:cNvSpPr>
          <p:nvPr>
            <p:ph type="title"/>
          </p:nvPr>
        </p:nvSpPr>
        <p:spPr>
          <a:xfrm>
            <a:off x="395288" y="260350"/>
            <a:ext cx="8229600" cy="1139825"/>
          </a:xfrm>
        </p:spPr>
        <p:txBody>
          <a:bodyPr/>
          <a:lstStyle/>
          <a:p>
            <a:pPr eaLnBrk="1" hangingPunct="1"/>
            <a:r>
              <a:rPr lang="zh-CN" altLang="en-US" b="1" smtClean="0"/>
              <a:t>系统运行级别</a:t>
            </a:r>
            <a:endParaRPr lang="zh-CN" altLang="en-US" smtClean="0"/>
          </a:p>
        </p:txBody>
      </p:sp>
      <p:sp>
        <p:nvSpPr>
          <p:cNvPr id="24578" name="内容占位符 2"/>
          <p:cNvSpPr>
            <a:spLocks noGrp="1"/>
          </p:cNvSpPr>
          <p:nvPr>
            <p:ph idx="1"/>
          </p:nvPr>
        </p:nvSpPr>
        <p:spPr/>
        <p:txBody>
          <a:bodyPr/>
          <a:lstStyle/>
          <a:p>
            <a:pPr algn="just" eaLnBrk="1" hangingPunct="1">
              <a:lnSpc>
                <a:spcPct val="90000"/>
              </a:lnSpc>
            </a:pPr>
            <a:r>
              <a:rPr lang="zh-CN" altLang="en-GB" smtClean="0"/>
              <a:t>0 - 系统停机状态</a:t>
            </a:r>
          </a:p>
          <a:p>
            <a:pPr algn="just" eaLnBrk="1" hangingPunct="1">
              <a:lnSpc>
                <a:spcPct val="90000"/>
              </a:lnSpc>
            </a:pPr>
            <a:r>
              <a:rPr lang="zh-CN" altLang="en-GB" smtClean="0"/>
              <a:t>1 - 单用户工作状态</a:t>
            </a:r>
          </a:p>
          <a:p>
            <a:pPr algn="just" eaLnBrk="1" hangingPunct="1">
              <a:lnSpc>
                <a:spcPct val="90000"/>
              </a:lnSpc>
            </a:pPr>
            <a:r>
              <a:rPr lang="zh-CN" altLang="en-GB" smtClean="0"/>
              <a:t>2 - 多用户状态（没有</a:t>
            </a:r>
            <a:r>
              <a:rPr lang="en-GB" altLang="zh-CN" smtClean="0"/>
              <a:t>NFS）</a:t>
            </a:r>
          </a:p>
          <a:p>
            <a:pPr algn="just" eaLnBrk="1" hangingPunct="1">
              <a:lnSpc>
                <a:spcPct val="90000"/>
              </a:lnSpc>
            </a:pPr>
            <a:r>
              <a:rPr lang="en-GB" altLang="zh-CN" smtClean="0"/>
              <a:t>3 - </a:t>
            </a:r>
            <a:r>
              <a:rPr lang="zh-CN" altLang="en-GB" smtClean="0"/>
              <a:t>多用户状态（有</a:t>
            </a:r>
            <a:r>
              <a:rPr lang="en-GB" altLang="zh-CN" smtClean="0"/>
              <a:t>NFS） </a:t>
            </a:r>
          </a:p>
          <a:p>
            <a:pPr algn="just" eaLnBrk="1" hangingPunct="1">
              <a:lnSpc>
                <a:spcPct val="90000"/>
              </a:lnSpc>
            </a:pPr>
            <a:r>
              <a:rPr lang="zh-CN" altLang="en-GB" smtClean="0"/>
              <a:t>4 - 系统未使用，留给用户</a:t>
            </a:r>
          </a:p>
          <a:p>
            <a:pPr algn="just" eaLnBrk="1" hangingPunct="1">
              <a:lnSpc>
                <a:spcPct val="90000"/>
              </a:lnSpc>
            </a:pPr>
            <a:r>
              <a:rPr lang="zh-CN" altLang="en-GB" smtClean="0"/>
              <a:t>5 - </a:t>
            </a:r>
            <a:r>
              <a:rPr lang="en-GB" altLang="zh-CN" smtClean="0"/>
              <a:t>X11</a:t>
            </a:r>
            <a:r>
              <a:rPr lang="zh-CN" altLang="en-GB" smtClean="0"/>
              <a:t>控制台（</a:t>
            </a:r>
            <a:r>
              <a:rPr lang="en-GB" altLang="zh-CN" smtClean="0"/>
              <a:t>xdm，gdm</a:t>
            </a:r>
            <a:r>
              <a:rPr lang="zh-CN" altLang="en-GB" smtClean="0"/>
              <a:t>或</a:t>
            </a:r>
            <a:r>
              <a:rPr lang="en-GB" altLang="zh-CN" smtClean="0"/>
              <a:t>kdm）</a:t>
            </a:r>
          </a:p>
          <a:p>
            <a:pPr algn="just" eaLnBrk="1" hangingPunct="1">
              <a:lnSpc>
                <a:spcPct val="90000"/>
              </a:lnSpc>
            </a:pPr>
            <a:r>
              <a:rPr lang="en-GB" altLang="zh-CN" smtClean="0"/>
              <a:t>6 - </a:t>
            </a:r>
            <a:r>
              <a:rPr lang="zh-CN" altLang="en-GB" smtClean="0"/>
              <a:t>系统正常关闭并重新启动</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69013F7F-3DA5-4BD5-8A48-BB13D52F4D5E}" type="slidenum">
              <a:rPr lang="en-US" altLang="zh-CN" sz="1200">
                <a:latin typeface="+mj-lt"/>
              </a:rPr>
              <a:pPr algn="r">
                <a:defRPr/>
              </a:pPr>
              <a:t>11</a:t>
            </a:fld>
            <a:endParaRPr lang="en-US" altLang="zh-CN" sz="1200" dirty="0">
              <a:latin typeface="+mj-lt"/>
            </a:endParaRPr>
          </a:p>
        </p:txBody>
      </p:sp>
      <p:sp>
        <p:nvSpPr>
          <p:cNvPr id="2458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标题 1"/>
          <p:cNvSpPr>
            <a:spLocks noGrp="1"/>
          </p:cNvSpPr>
          <p:nvPr>
            <p:ph type="title" idx="4294967295"/>
          </p:nvPr>
        </p:nvSpPr>
        <p:spPr/>
        <p:txBody>
          <a:bodyPr/>
          <a:lstStyle/>
          <a:p>
            <a:r>
              <a:rPr lang="en-US" altLang="zh-CN" smtClean="0"/>
              <a:t>RPM</a:t>
            </a:r>
            <a:r>
              <a:rPr lang="zh-CN" altLang="en-US" smtClean="0"/>
              <a:t>校验</a:t>
            </a:r>
          </a:p>
        </p:txBody>
      </p:sp>
      <p:sp>
        <p:nvSpPr>
          <p:cNvPr id="129026" name="内容占位符 2"/>
          <p:cNvSpPr>
            <a:spLocks noGrp="1"/>
          </p:cNvSpPr>
          <p:nvPr>
            <p:ph idx="4294967295"/>
          </p:nvPr>
        </p:nvSpPr>
        <p:spPr/>
        <p:txBody>
          <a:bodyPr/>
          <a:lstStyle/>
          <a:p>
            <a:r>
              <a:rPr lang="zh-CN" altLang="en-US" smtClean="0"/>
              <a:t>校验有已安装的所有软件包</a:t>
            </a:r>
          </a:p>
          <a:p>
            <a:pPr lvl="1">
              <a:buFont typeface="Wingdings" pitchFamily="2" charset="2"/>
              <a:buNone/>
            </a:pPr>
            <a:r>
              <a:rPr lang="en-US" altLang="zh-CN" sz="2400" smtClean="0">
                <a:solidFill>
                  <a:srgbClr val="28571F"/>
                </a:solidFill>
              </a:rPr>
              <a:t>rpm -Va</a:t>
            </a:r>
          </a:p>
          <a:p>
            <a:r>
              <a:rPr lang="zh-CN" altLang="en-US" smtClean="0"/>
              <a:t>校验指定的软件包</a:t>
            </a:r>
          </a:p>
          <a:p>
            <a:pPr lvl="1">
              <a:buFont typeface="Wingdings" pitchFamily="2" charset="2"/>
              <a:buNone/>
            </a:pPr>
            <a:r>
              <a:rPr lang="en-US" altLang="zh-CN" sz="2400" smtClean="0">
                <a:solidFill>
                  <a:srgbClr val="28571F"/>
                </a:solidFill>
              </a:rPr>
              <a:t>rpm -V &lt;package_name&gt;</a:t>
            </a:r>
          </a:p>
          <a:p>
            <a:r>
              <a:rPr lang="zh-CN" altLang="en-US" smtClean="0"/>
              <a:t>校验指定的</a:t>
            </a:r>
            <a:r>
              <a:rPr lang="en-US" altLang="zh-CN" smtClean="0"/>
              <a:t>RPM</a:t>
            </a:r>
            <a:r>
              <a:rPr lang="zh-CN" altLang="en-US" smtClean="0"/>
              <a:t>包文件</a:t>
            </a:r>
          </a:p>
          <a:p>
            <a:pPr lvl="1">
              <a:buFont typeface="Wingdings" pitchFamily="2" charset="2"/>
              <a:buNone/>
            </a:pPr>
            <a:r>
              <a:rPr lang="en-US" altLang="zh-CN" sz="2400" smtClean="0">
                <a:solidFill>
                  <a:srgbClr val="28571F"/>
                </a:solidFill>
              </a:rPr>
              <a:t>rpm -Vp &lt;package_file_path_name&gt;</a:t>
            </a:r>
          </a:p>
          <a:p>
            <a:r>
              <a:rPr lang="zh-CN" altLang="en-US" smtClean="0"/>
              <a:t>验证包含指定文件的软件包</a:t>
            </a:r>
            <a:endParaRPr lang="zh-CN" altLang="en-GB" smtClean="0"/>
          </a:p>
          <a:p>
            <a:pPr lvl="1">
              <a:buFont typeface="Wingdings" pitchFamily="2" charset="2"/>
              <a:buNone/>
            </a:pPr>
            <a:r>
              <a:rPr lang="en-US" altLang="zh-CN" sz="2400" smtClean="0">
                <a:solidFill>
                  <a:srgbClr val="28571F"/>
                </a:solidFill>
              </a:rPr>
              <a:t>rpm -Vf &lt;path_name&gt;</a:t>
            </a:r>
            <a:endParaRPr lang="zh-CN" altLang="en-US" sz="2400" smtClean="0">
              <a:solidFill>
                <a:srgbClr val="28571F"/>
              </a:solidFill>
            </a:endParaRPr>
          </a:p>
          <a:p>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2902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B1B9831F-0AF8-4CD9-8ECE-D433EEEEC98E}" type="slidenum">
              <a:rPr lang="en-US" altLang="zh-CN" sz="1200">
                <a:latin typeface="+mj-lt"/>
              </a:rPr>
              <a:pPr algn="r">
                <a:defRPr/>
              </a:pPr>
              <a:t>110</a:t>
            </a:fld>
            <a:endParaRPr lang="en-US" altLang="zh-CN" sz="1200" dirty="0">
              <a:latin typeface="+mj-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标题 1"/>
          <p:cNvSpPr>
            <a:spLocks noGrp="1"/>
          </p:cNvSpPr>
          <p:nvPr>
            <p:ph type="title"/>
          </p:nvPr>
        </p:nvSpPr>
        <p:spPr>
          <a:xfrm>
            <a:off x="395288" y="260350"/>
            <a:ext cx="8229600" cy="1139825"/>
          </a:xfrm>
        </p:spPr>
        <p:txBody>
          <a:bodyPr/>
          <a:lstStyle/>
          <a:p>
            <a:pPr eaLnBrk="1" hangingPunct="1"/>
            <a:r>
              <a:rPr lang="zh-CN" altLang="en-US" b="1" smtClean="0"/>
              <a:t>运行级的查看和切换</a:t>
            </a:r>
            <a:endParaRPr lang="zh-CN" altLang="en-US" smtClean="0"/>
          </a:p>
        </p:txBody>
      </p:sp>
      <p:sp>
        <p:nvSpPr>
          <p:cNvPr id="25602" name="内容占位符 2"/>
          <p:cNvSpPr>
            <a:spLocks noGrp="1"/>
          </p:cNvSpPr>
          <p:nvPr>
            <p:ph idx="1"/>
          </p:nvPr>
        </p:nvSpPr>
        <p:spPr/>
        <p:txBody>
          <a:bodyPr/>
          <a:lstStyle/>
          <a:p>
            <a:pPr eaLnBrk="1" hangingPunct="1"/>
            <a:r>
              <a:rPr lang="zh-CN" altLang="en-US" smtClean="0"/>
              <a:t>查看当前系统的运行级 </a:t>
            </a:r>
          </a:p>
          <a:p>
            <a:pPr lvl="1" eaLnBrk="1" hangingPunct="1"/>
            <a:r>
              <a:rPr lang="en-US" altLang="zh-CN" smtClean="0"/>
              <a:t>runlevel </a:t>
            </a:r>
          </a:p>
          <a:p>
            <a:pPr eaLnBrk="1" hangingPunct="1"/>
            <a:r>
              <a:rPr lang="zh-CN" altLang="en-US" smtClean="0"/>
              <a:t>切换运行级 </a:t>
            </a:r>
          </a:p>
          <a:p>
            <a:pPr lvl="1" eaLnBrk="1" hangingPunct="1"/>
            <a:r>
              <a:rPr lang="en-US" altLang="zh-CN" smtClean="0"/>
              <a:t>init [0123456Ss] </a:t>
            </a:r>
          </a:p>
          <a:p>
            <a:pPr eaLnBrk="1" hangingPunct="1"/>
            <a:r>
              <a:rPr lang="zh-CN" altLang="en-US" smtClean="0"/>
              <a:t>修改默认运行级别</a:t>
            </a:r>
          </a:p>
          <a:p>
            <a:pPr lvl="1" eaLnBrk="1" hangingPunct="1"/>
            <a:r>
              <a:rPr lang="zh-CN" altLang="en-US" smtClean="0"/>
              <a:t>编辑配置脚本 </a:t>
            </a:r>
            <a:r>
              <a:rPr lang="en-US" altLang="zh-CN" smtClean="0"/>
              <a:t>/etc/inittab</a:t>
            </a:r>
          </a:p>
          <a:p>
            <a:pPr lvl="1" eaLnBrk="1" hangingPunct="1">
              <a:buFont typeface="Wingdings" pitchFamily="2" charset="2"/>
              <a:buNone/>
            </a:pPr>
            <a:r>
              <a:rPr lang="en-US" altLang="zh-CN" smtClean="0"/>
              <a:t>Id:3:initdefault:         ——</a:t>
            </a:r>
            <a:r>
              <a:rPr lang="zh-CN" altLang="en-US" smtClean="0"/>
              <a:t>启动后进入字符界面</a:t>
            </a:r>
            <a:endParaRPr lang="en-US" altLang="zh-CN" smtClean="0"/>
          </a:p>
          <a:p>
            <a:pPr lvl="1" eaLnBrk="1" hangingPunct="1">
              <a:buFont typeface="Wingdings" pitchFamily="2" charset="2"/>
              <a:buNone/>
            </a:pPr>
            <a:r>
              <a:rPr lang="en-US" altLang="zh-CN" smtClean="0"/>
              <a:t>id:5:initdefault: :       ——</a:t>
            </a:r>
            <a:r>
              <a:rPr lang="zh-CN" altLang="en-US" smtClean="0"/>
              <a:t>启动后进入图形界面</a:t>
            </a:r>
            <a:endParaRPr lang="en-US" altLang="zh-CN" smtClean="0"/>
          </a:p>
          <a:p>
            <a:pPr lvl="1" eaLnBrk="1" hangingPunct="1">
              <a:buFont typeface="Wingdings" pitchFamily="2" charset="2"/>
              <a:buNone/>
            </a:pPr>
            <a:endParaRPr lang="en-US" altLang="zh-CN" smtClean="0"/>
          </a:p>
          <a:p>
            <a:pPr eaLnBrk="1" hangingPunct="1"/>
            <a:endParaRPr lang="en-US" altLang="zh-CN" smtClean="0"/>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B635CD82-60BB-41DF-B087-CAF4C94B5582}" type="slidenum">
              <a:rPr lang="en-US" altLang="zh-CN" sz="1200">
                <a:latin typeface="+mj-lt"/>
              </a:rPr>
              <a:pPr algn="r">
                <a:defRPr/>
              </a:pPr>
              <a:t>12</a:t>
            </a:fld>
            <a:endParaRPr lang="en-US" altLang="zh-CN" sz="1200" dirty="0">
              <a:latin typeface="+mj-lt"/>
            </a:endParaRPr>
          </a:p>
        </p:txBody>
      </p:sp>
      <p:sp>
        <p:nvSpPr>
          <p:cNvPr id="2560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ph type="title"/>
          </p:nvPr>
        </p:nvSpPr>
        <p:spPr>
          <a:xfrm>
            <a:off x="395288" y="260350"/>
            <a:ext cx="8229600" cy="1139825"/>
          </a:xfrm>
        </p:spPr>
        <p:txBody>
          <a:bodyPr/>
          <a:lstStyle/>
          <a:p>
            <a:pPr eaLnBrk="1" hangingPunct="1"/>
            <a:r>
              <a:rPr lang="zh-CN" altLang="zh-CN" smtClean="0"/>
              <a:t>关机与重启</a:t>
            </a:r>
            <a:r>
              <a:rPr lang="zh-CN" altLang="en-US" smtClean="0"/>
              <a:t>（立即执行）</a:t>
            </a:r>
          </a:p>
        </p:txBody>
      </p:sp>
      <p:sp>
        <p:nvSpPr>
          <p:cNvPr id="26626" name="内容占位符 2"/>
          <p:cNvSpPr>
            <a:spLocks noGrp="1"/>
          </p:cNvSpPr>
          <p:nvPr>
            <p:ph idx="1"/>
          </p:nvPr>
        </p:nvSpPr>
        <p:spPr/>
        <p:txBody>
          <a:bodyPr/>
          <a:lstStyle/>
          <a:p>
            <a:pPr eaLnBrk="1" hangingPunct="1">
              <a:lnSpc>
                <a:spcPct val="80000"/>
              </a:lnSpc>
            </a:pPr>
            <a:r>
              <a:rPr lang="zh-CN" altLang="en-US" sz="2800" smtClean="0"/>
              <a:t>关机</a:t>
            </a:r>
          </a:p>
          <a:p>
            <a:pPr lvl="1" eaLnBrk="1" hangingPunct="1">
              <a:lnSpc>
                <a:spcPct val="80000"/>
              </a:lnSpc>
            </a:pPr>
            <a:r>
              <a:rPr lang="en-US" altLang="zh-CN" sz="2400" smtClean="0"/>
              <a:t>init 0</a:t>
            </a:r>
          </a:p>
          <a:p>
            <a:pPr lvl="1" eaLnBrk="1" hangingPunct="1">
              <a:lnSpc>
                <a:spcPct val="80000"/>
              </a:lnSpc>
            </a:pPr>
            <a:r>
              <a:rPr lang="en-US" altLang="zh-CN" smtClean="0"/>
              <a:t>h</a:t>
            </a:r>
            <a:r>
              <a:rPr lang="en-GB" altLang="zh-CN" smtClean="0"/>
              <a:t>alt</a:t>
            </a:r>
          </a:p>
          <a:p>
            <a:pPr lvl="1" eaLnBrk="1" hangingPunct="1">
              <a:lnSpc>
                <a:spcPct val="80000"/>
              </a:lnSpc>
            </a:pPr>
            <a:r>
              <a:rPr lang="en-US" altLang="zh-CN" sz="2400" smtClean="0"/>
              <a:t>halt -p   // </a:t>
            </a:r>
            <a:r>
              <a:rPr lang="zh-CN" altLang="en-US" sz="2400" smtClean="0"/>
              <a:t>停止系统后中断电源（需主板硬件支持）</a:t>
            </a:r>
            <a:r>
              <a:rPr lang="en-US" altLang="zh-CN" sz="2400" smtClean="0"/>
              <a:t> </a:t>
            </a:r>
          </a:p>
          <a:p>
            <a:pPr eaLnBrk="1" hangingPunct="1">
              <a:lnSpc>
                <a:spcPct val="80000"/>
              </a:lnSpc>
            </a:pPr>
            <a:r>
              <a:rPr lang="zh-CN" altLang="en-US" sz="2800" smtClean="0"/>
              <a:t>重新启动</a:t>
            </a:r>
          </a:p>
          <a:p>
            <a:pPr lvl="1" eaLnBrk="1" hangingPunct="1">
              <a:lnSpc>
                <a:spcPct val="80000"/>
              </a:lnSpc>
            </a:pPr>
            <a:r>
              <a:rPr lang="en-US" altLang="zh-CN" sz="2400" smtClean="0"/>
              <a:t>init 6</a:t>
            </a:r>
          </a:p>
          <a:p>
            <a:pPr lvl="1" eaLnBrk="1" hangingPunct="1">
              <a:lnSpc>
                <a:spcPct val="80000"/>
              </a:lnSpc>
            </a:pPr>
            <a:r>
              <a:rPr lang="en-US" altLang="zh-CN" sz="2400" smtClean="0"/>
              <a:t>reboot</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D1C2516E-DB7C-4013-8464-C22B1CE25D61}" type="slidenum">
              <a:rPr lang="en-US" altLang="zh-CN" sz="1200">
                <a:latin typeface="+mj-lt"/>
              </a:rPr>
              <a:pPr algn="r">
                <a:defRPr/>
              </a:pPr>
              <a:t>13</a:t>
            </a:fld>
            <a:endParaRPr lang="en-US" altLang="zh-CN" sz="1200" dirty="0">
              <a:latin typeface="+mj-lt"/>
            </a:endParaRPr>
          </a:p>
        </p:txBody>
      </p:sp>
      <p:sp>
        <p:nvSpPr>
          <p:cNvPr id="2662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标题 1"/>
          <p:cNvSpPr>
            <a:spLocks noGrp="1"/>
          </p:cNvSpPr>
          <p:nvPr>
            <p:ph type="title"/>
          </p:nvPr>
        </p:nvSpPr>
        <p:spPr>
          <a:xfrm>
            <a:off x="395288" y="260350"/>
            <a:ext cx="8229600" cy="1139825"/>
          </a:xfrm>
        </p:spPr>
        <p:txBody>
          <a:bodyPr/>
          <a:lstStyle/>
          <a:p>
            <a:pPr eaLnBrk="1" hangingPunct="1"/>
            <a:r>
              <a:rPr lang="zh-CN" altLang="zh-CN" smtClean="0"/>
              <a:t>关机与重启</a:t>
            </a:r>
            <a:r>
              <a:rPr lang="zh-CN" altLang="en-US" smtClean="0"/>
              <a:t>（</a:t>
            </a:r>
            <a:r>
              <a:rPr lang="en-US" altLang="zh-CN" smtClean="0"/>
              <a:t>shutdown</a:t>
            </a:r>
            <a:r>
              <a:rPr lang="zh-CN" altLang="en-US" smtClean="0"/>
              <a:t>）</a:t>
            </a:r>
          </a:p>
        </p:txBody>
      </p:sp>
      <p:sp>
        <p:nvSpPr>
          <p:cNvPr id="27650" name="内容占位符 2"/>
          <p:cNvSpPr>
            <a:spLocks noGrp="1"/>
          </p:cNvSpPr>
          <p:nvPr>
            <p:ph idx="1"/>
          </p:nvPr>
        </p:nvSpPr>
        <p:spPr>
          <a:xfrm>
            <a:off x="457200" y="1341438"/>
            <a:ext cx="8229600" cy="4789487"/>
          </a:xfrm>
        </p:spPr>
        <p:txBody>
          <a:bodyPr/>
          <a:lstStyle/>
          <a:p>
            <a:pPr eaLnBrk="1" hangingPunct="1"/>
            <a:r>
              <a:rPr lang="en-US" altLang="zh-CN" smtClean="0"/>
              <a:t>shutdown</a:t>
            </a:r>
            <a:r>
              <a:rPr lang="zh-CN" altLang="en-US" smtClean="0"/>
              <a:t>命令</a:t>
            </a:r>
            <a:endParaRPr lang="en-US" altLang="zh-CN" smtClean="0"/>
          </a:p>
          <a:p>
            <a:pPr lvl="1" eaLnBrk="1" hangingPunct="1"/>
            <a:r>
              <a:rPr lang="zh-CN" altLang="en-US" smtClean="0"/>
              <a:t>用于多用户登录的情况</a:t>
            </a:r>
            <a:endParaRPr lang="en-US" altLang="zh-CN" smtClean="0"/>
          </a:p>
          <a:p>
            <a:pPr lvl="1" eaLnBrk="1" hangingPunct="1"/>
            <a:r>
              <a:rPr lang="zh-CN" altLang="en-US" smtClean="0"/>
              <a:t>可以为登录用户发送警告信息</a:t>
            </a:r>
            <a:endParaRPr lang="en-US" altLang="zh-CN" smtClean="0"/>
          </a:p>
          <a:p>
            <a:pPr eaLnBrk="1" hangingPunct="1"/>
            <a:r>
              <a:rPr lang="zh-CN" altLang="en-US" smtClean="0"/>
              <a:t>举例</a:t>
            </a:r>
            <a:endParaRPr lang="en-US" altLang="zh-CN" smtClean="0"/>
          </a:p>
          <a:p>
            <a:pPr lvl="1" eaLnBrk="1" hangingPunct="1"/>
            <a:r>
              <a:rPr lang="en-US" altLang="zh-CN" smtClean="0"/>
              <a:t>shutdown -r +5 "System will be reboot in 5 minites, Please save your work."</a:t>
            </a:r>
          </a:p>
          <a:p>
            <a:pPr lvl="1" eaLnBrk="1" hangingPunct="1"/>
            <a:r>
              <a:rPr lang="en-US" altLang="zh-CN" smtClean="0"/>
              <a:t>shutdown -h +5 "System will be down in 5 minites, Please save your work.“</a:t>
            </a:r>
          </a:p>
          <a:p>
            <a:pPr lvl="1" eaLnBrk="1" hangingPunct="1"/>
            <a:r>
              <a:rPr lang="en-US" altLang="zh-CN" smtClean="0"/>
              <a:t>shutdown -r now</a:t>
            </a:r>
          </a:p>
          <a:p>
            <a:pPr lvl="1" eaLnBrk="1" hangingPunct="1"/>
            <a:r>
              <a:rPr lang="en-US" altLang="zh-CN" smtClean="0"/>
              <a:t>shutdown -h now</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6FD7974-8927-4DD0-9475-6303DD1CC3B4}" type="slidenum">
              <a:rPr lang="en-US" altLang="zh-CN" sz="1200">
                <a:latin typeface="+mj-lt"/>
              </a:rPr>
              <a:pPr algn="r">
                <a:defRPr/>
              </a:pPr>
              <a:t>14</a:t>
            </a:fld>
            <a:endParaRPr lang="en-US" altLang="zh-CN" sz="1200" dirty="0">
              <a:latin typeface="+mj-lt"/>
            </a:endParaRPr>
          </a:p>
        </p:txBody>
      </p:sp>
      <p:sp>
        <p:nvSpPr>
          <p:cNvPr id="2765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标题 1"/>
          <p:cNvSpPr>
            <a:spLocks noGrp="1"/>
          </p:cNvSpPr>
          <p:nvPr>
            <p:ph type="title"/>
          </p:nvPr>
        </p:nvSpPr>
        <p:spPr>
          <a:xfrm>
            <a:off x="395288" y="260350"/>
            <a:ext cx="8229600" cy="1139825"/>
          </a:xfrm>
        </p:spPr>
        <p:txBody>
          <a:bodyPr/>
          <a:lstStyle/>
          <a:p>
            <a:pPr eaLnBrk="1" hangingPunct="1"/>
            <a:r>
              <a:rPr lang="zh-CN" altLang="en-US" smtClean="0"/>
              <a:t>管理配置方式</a:t>
            </a:r>
          </a:p>
        </p:txBody>
      </p:sp>
      <p:sp>
        <p:nvSpPr>
          <p:cNvPr id="28674" name="内容占位符 2"/>
          <p:cNvSpPr>
            <a:spLocks noGrp="1"/>
          </p:cNvSpPr>
          <p:nvPr>
            <p:ph idx="1"/>
          </p:nvPr>
        </p:nvSpPr>
        <p:spPr/>
        <p:txBody>
          <a:bodyPr/>
          <a:lstStyle/>
          <a:p>
            <a:pPr eaLnBrk="1" hangingPunct="1">
              <a:lnSpc>
                <a:spcPct val="93000"/>
              </a:lnSpc>
            </a:pPr>
            <a:r>
              <a:rPr lang="zh-CN" altLang="en-GB" smtClean="0"/>
              <a:t>直接编辑配置文件</a:t>
            </a:r>
            <a:endParaRPr lang="en-US" altLang="zh-CN" smtClean="0"/>
          </a:p>
          <a:p>
            <a:pPr lvl="1" eaLnBrk="1" hangingPunct="1">
              <a:lnSpc>
                <a:spcPct val="93000"/>
              </a:lnSpc>
            </a:pPr>
            <a:r>
              <a:rPr lang="zh-CN" altLang="en-GB" smtClean="0"/>
              <a:t>在命令行方式下直接编辑系统中的各种配置文件</a:t>
            </a:r>
          </a:p>
          <a:p>
            <a:pPr eaLnBrk="1" hangingPunct="1">
              <a:lnSpc>
                <a:spcPct val="93000"/>
              </a:lnSpc>
            </a:pPr>
            <a:r>
              <a:rPr lang="zh-CN" altLang="en-GB" smtClean="0"/>
              <a:t>使用</a:t>
            </a:r>
            <a:r>
              <a:rPr lang="zh-CN" altLang="en-US" smtClean="0"/>
              <a:t>文本用户界面（</a:t>
            </a:r>
            <a:r>
              <a:rPr lang="en-US" altLang="zh-CN" smtClean="0"/>
              <a:t>TUI</a:t>
            </a:r>
            <a:r>
              <a:rPr lang="zh-CN" altLang="en-US" smtClean="0"/>
              <a:t>）</a:t>
            </a:r>
            <a:r>
              <a:rPr lang="zh-CN" altLang="en-GB" smtClean="0"/>
              <a:t>管理工具</a:t>
            </a:r>
          </a:p>
          <a:p>
            <a:pPr lvl="1" eaLnBrk="1" hangingPunct="1">
              <a:lnSpc>
                <a:spcPct val="93000"/>
              </a:lnSpc>
            </a:pPr>
            <a:r>
              <a:rPr lang="en-GB" altLang="zh-CN" smtClean="0"/>
              <a:t>setup </a:t>
            </a:r>
          </a:p>
          <a:p>
            <a:pPr lvl="1" eaLnBrk="1" hangingPunct="1">
              <a:lnSpc>
                <a:spcPct val="93000"/>
              </a:lnSpc>
            </a:pPr>
            <a:r>
              <a:rPr lang="en-US" altLang="zh-CN" smtClean="0"/>
              <a:t>system-config-*-tui </a:t>
            </a:r>
            <a:r>
              <a:rPr lang="zh-CN" altLang="en-GB" smtClean="0"/>
              <a:t>等 </a:t>
            </a:r>
          </a:p>
          <a:p>
            <a:pPr eaLnBrk="1" hangingPunct="1">
              <a:lnSpc>
                <a:spcPct val="93000"/>
              </a:lnSpc>
            </a:pPr>
            <a:r>
              <a:rPr lang="zh-CN" altLang="en-GB" smtClean="0"/>
              <a:t>使用</a:t>
            </a:r>
            <a:r>
              <a:rPr lang="zh-CN" altLang="en-US" smtClean="0"/>
              <a:t>图形用户界面（</a:t>
            </a:r>
            <a:r>
              <a:rPr lang="en-US" altLang="zh-CN" smtClean="0"/>
              <a:t>GUI</a:t>
            </a:r>
            <a:r>
              <a:rPr lang="zh-CN" altLang="en-US" smtClean="0"/>
              <a:t>）</a:t>
            </a:r>
            <a:r>
              <a:rPr lang="zh-CN" altLang="en-GB" smtClean="0"/>
              <a:t>管理工具</a:t>
            </a:r>
          </a:p>
          <a:p>
            <a:pPr lvl="1" eaLnBrk="1" hangingPunct="1">
              <a:lnSpc>
                <a:spcPct val="93000"/>
              </a:lnSpc>
            </a:pPr>
            <a:r>
              <a:rPr lang="en-US" altLang="zh-CN" smtClean="0"/>
              <a:t>system-config-*</a:t>
            </a:r>
            <a:endParaRPr lang="zh-CN" altLang="en-GB" smtClean="0"/>
          </a:p>
          <a:p>
            <a:pPr eaLnBrk="1" hangingPunct="1">
              <a:lnSpc>
                <a:spcPct val="93000"/>
              </a:lnSpc>
            </a:pPr>
            <a:r>
              <a:rPr lang="zh-CN" altLang="en-GB" smtClean="0"/>
              <a:t>使用</a:t>
            </a:r>
            <a:r>
              <a:rPr lang="en-GB" altLang="zh-CN" smtClean="0"/>
              <a:t>Web</a:t>
            </a:r>
            <a:r>
              <a:rPr lang="zh-CN" altLang="en-US" smtClean="0"/>
              <a:t>用户界面（</a:t>
            </a:r>
            <a:r>
              <a:rPr lang="en-US" altLang="zh-CN" smtClean="0"/>
              <a:t>WUI</a:t>
            </a:r>
            <a:r>
              <a:rPr lang="zh-CN" altLang="en-US" smtClean="0"/>
              <a:t>）</a:t>
            </a:r>
            <a:r>
              <a:rPr lang="zh-CN" altLang="en-GB" smtClean="0"/>
              <a:t>管理工具</a:t>
            </a:r>
          </a:p>
          <a:p>
            <a:pPr lvl="1" eaLnBrk="1" hangingPunct="1">
              <a:lnSpc>
                <a:spcPct val="93000"/>
              </a:lnSpc>
            </a:pPr>
            <a:r>
              <a:rPr lang="en-GB" altLang="zh-CN" smtClean="0"/>
              <a:t>Webmin </a:t>
            </a:r>
            <a:r>
              <a:rPr lang="zh-CN" altLang="en-GB" smtClean="0"/>
              <a:t>等</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5A4DDA0-E472-4861-A19E-140BAB85B3F1}" type="slidenum">
              <a:rPr lang="en-US" altLang="zh-CN" sz="1200">
                <a:latin typeface="+mj-lt"/>
              </a:rPr>
              <a:pPr algn="r">
                <a:defRPr/>
              </a:pPr>
              <a:t>15</a:t>
            </a:fld>
            <a:endParaRPr lang="en-US" altLang="zh-CN" sz="1200" dirty="0">
              <a:latin typeface="+mj-lt"/>
            </a:endParaRPr>
          </a:p>
        </p:txBody>
      </p:sp>
      <p:sp>
        <p:nvSpPr>
          <p:cNvPr id="28677"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en-US" altLang="zh-CN" dirty="0" smtClean="0"/>
              <a:t>Shell</a:t>
            </a:r>
            <a:r>
              <a:rPr lang="zh-CN" altLang="en-US" dirty="0" smtClean="0"/>
              <a:t>及其功能</a:t>
            </a:r>
            <a:endParaRPr lang="zh-CN" altLang="en-US" dirty="0"/>
          </a:p>
        </p:txBody>
      </p:sp>
      <p:sp>
        <p:nvSpPr>
          <p:cNvPr id="29698" name="文本占位符 2"/>
          <p:cNvSpPr>
            <a:spLocks noGrp="1"/>
          </p:cNvSpPr>
          <p:nvPr>
            <p:ph type="body" idx="1"/>
          </p:nvPr>
        </p:nvSpPr>
        <p:spPr/>
        <p:txBody>
          <a:bodyPr/>
          <a:lstStyle/>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16CD486-FB69-4130-BF22-13BAF098E97E}" type="slidenum">
              <a:rPr lang="en-US" altLang="zh-CN" sz="1200">
                <a:latin typeface="+mj-lt"/>
              </a:rPr>
              <a:pPr algn="r">
                <a:defRPr/>
              </a:pPr>
              <a:t>16</a:t>
            </a:fld>
            <a:endParaRPr lang="en-US" altLang="zh-CN" sz="1200">
              <a:latin typeface="+mj-lt"/>
            </a:endParaRPr>
          </a:p>
        </p:txBody>
      </p:sp>
      <p:sp>
        <p:nvSpPr>
          <p:cNvPr id="2970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标题 1"/>
          <p:cNvSpPr>
            <a:spLocks noGrp="1"/>
          </p:cNvSpPr>
          <p:nvPr>
            <p:ph type="title"/>
          </p:nvPr>
        </p:nvSpPr>
        <p:spPr>
          <a:xfrm>
            <a:off x="395288" y="260350"/>
            <a:ext cx="8229600" cy="1139825"/>
          </a:xfrm>
        </p:spPr>
        <p:txBody>
          <a:bodyPr/>
          <a:lstStyle/>
          <a:p>
            <a:pPr eaLnBrk="1" hangingPunct="1"/>
            <a:r>
              <a:rPr lang="en-US" altLang="zh-CN" smtClean="0"/>
              <a:t>Shell</a:t>
            </a:r>
            <a:endParaRPr lang="zh-CN" altLang="en-US" smtClean="0"/>
          </a:p>
        </p:txBody>
      </p:sp>
      <p:sp>
        <p:nvSpPr>
          <p:cNvPr id="2052" name="内容占位符 2"/>
          <p:cNvSpPr>
            <a:spLocks noGrp="1"/>
          </p:cNvSpPr>
          <p:nvPr>
            <p:ph idx="1"/>
          </p:nvPr>
        </p:nvSpPr>
        <p:spPr>
          <a:xfrm>
            <a:off x="468313" y="1196975"/>
            <a:ext cx="8229600" cy="2692400"/>
          </a:xfrm>
        </p:spPr>
        <p:txBody>
          <a:bodyPr/>
          <a:lstStyle/>
          <a:p>
            <a:pPr eaLnBrk="1" hangingPunct="1">
              <a:lnSpc>
                <a:spcPct val="93000"/>
              </a:lnSpc>
              <a:spcBef>
                <a:spcPts val="688"/>
              </a:spcBef>
              <a:buSzPct val="87000"/>
            </a:pPr>
            <a:r>
              <a:rPr lang="en-GB" altLang="zh-CN" smtClean="0"/>
              <a:t>Shell</a:t>
            </a:r>
            <a:r>
              <a:rPr lang="zh-CN" altLang="en-GB" smtClean="0"/>
              <a:t>是系统的用户界面，提供了用户与内核进行交互操作的一种接口(命令解释器) 。它接收用户输入的命令并把它送入内核去执行。</a:t>
            </a:r>
            <a:r>
              <a:rPr lang="zh-CN" altLang="en-US" smtClean="0"/>
              <a:t>起着协调用户与系统的一致性和在用户与系统之间进行交互的作用。</a:t>
            </a:r>
            <a:r>
              <a:rPr lang="zh-CN" altLang="en-US" sz="2400" smtClean="0"/>
              <a:t> </a:t>
            </a:r>
            <a:endParaRPr lang="zh-CN" altLang="en-GB" sz="2400" smtClean="0"/>
          </a:p>
          <a:p>
            <a:pPr eaLnBrk="1" hangingPunct="1">
              <a:spcBef>
                <a:spcPts val="688"/>
              </a:spcBef>
              <a:buSzPct val="87000"/>
            </a:pPr>
            <a:r>
              <a:rPr lang="en-US" altLang="zh-CN" smtClean="0"/>
              <a:t>Shell</a:t>
            </a:r>
            <a:r>
              <a:rPr lang="zh-CN" altLang="en-US" smtClean="0"/>
              <a:t>在</a:t>
            </a:r>
            <a:r>
              <a:rPr lang="en-US" altLang="zh-CN" smtClean="0"/>
              <a:t>Linux</a:t>
            </a:r>
            <a:r>
              <a:rPr lang="zh-CN" altLang="en-US" smtClean="0"/>
              <a:t>系统上具有极其重要的地位</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86DC4CC8-58F8-4DFB-8C48-D894577BCC78}" type="slidenum">
              <a:rPr lang="en-US" altLang="zh-CN" sz="1200">
                <a:latin typeface="+mj-lt"/>
              </a:rPr>
              <a:pPr algn="r">
                <a:defRPr/>
              </a:pPr>
              <a:t>17</a:t>
            </a:fld>
            <a:endParaRPr lang="en-US" altLang="zh-CN" sz="1200" dirty="0">
              <a:latin typeface="+mj-lt"/>
            </a:endParaRPr>
          </a:p>
        </p:txBody>
      </p:sp>
      <p:graphicFrame>
        <p:nvGraphicFramePr>
          <p:cNvPr id="2050" name="Object 2"/>
          <p:cNvGraphicFramePr>
            <a:graphicFrameLocks noChangeAspect="1"/>
          </p:cNvGraphicFramePr>
          <p:nvPr/>
        </p:nvGraphicFramePr>
        <p:xfrm>
          <a:off x="1763713" y="3933825"/>
          <a:ext cx="5905500" cy="2341563"/>
        </p:xfrm>
        <a:graphic>
          <a:graphicData uri="http://schemas.openxmlformats.org/presentationml/2006/ole">
            <p:oleObj spid="_x0000_s2050" r:id="rId3" imgW="4333875" imgH="1752600" progId="">
              <p:embed/>
            </p:oleObj>
          </a:graphicData>
        </a:graphic>
      </p:graphicFrame>
      <p:sp>
        <p:nvSpPr>
          <p:cNvPr id="205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标题 1"/>
          <p:cNvSpPr>
            <a:spLocks noGrp="1"/>
          </p:cNvSpPr>
          <p:nvPr>
            <p:ph type="title"/>
          </p:nvPr>
        </p:nvSpPr>
        <p:spPr>
          <a:xfrm>
            <a:off x="395288" y="260350"/>
            <a:ext cx="8229600" cy="1139825"/>
          </a:xfrm>
        </p:spPr>
        <p:txBody>
          <a:bodyPr/>
          <a:lstStyle/>
          <a:p>
            <a:pPr eaLnBrk="1" hangingPunct="1"/>
            <a:r>
              <a:rPr lang="en-GB" altLang="zh-CN" b="1" smtClean="0"/>
              <a:t>Shell</a:t>
            </a:r>
            <a:r>
              <a:rPr lang="zh-CN" altLang="en-GB" b="1" smtClean="0"/>
              <a:t>的重要功能</a:t>
            </a:r>
            <a:endParaRPr lang="zh-CN" altLang="en-US" smtClean="0"/>
          </a:p>
        </p:txBody>
      </p:sp>
      <p:sp>
        <p:nvSpPr>
          <p:cNvPr id="32770" name="内容占位符 2"/>
          <p:cNvSpPr>
            <a:spLocks noGrp="1"/>
          </p:cNvSpPr>
          <p:nvPr>
            <p:ph idx="1"/>
          </p:nvPr>
        </p:nvSpPr>
        <p:spPr/>
        <p:txBody>
          <a:bodyPr/>
          <a:lstStyle/>
          <a:p>
            <a:pPr eaLnBrk="1" hangingPunct="1">
              <a:lnSpc>
                <a:spcPct val="93000"/>
              </a:lnSpc>
              <a:spcBef>
                <a:spcPts val="688"/>
              </a:spcBef>
              <a:buSzPct val="87000"/>
            </a:pPr>
            <a:r>
              <a:rPr lang="zh-CN" altLang="en-GB" smtClean="0"/>
              <a:t>命令行解释</a:t>
            </a:r>
          </a:p>
          <a:p>
            <a:pPr eaLnBrk="1" hangingPunct="1">
              <a:spcBef>
                <a:spcPts val="688"/>
              </a:spcBef>
              <a:buSzPct val="87000"/>
            </a:pPr>
            <a:r>
              <a:rPr lang="zh-CN" altLang="en-GB" smtClean="0"/>
              <a:t>命令的多种执行顺序 </a:t>
            </a:r>
          </a:p>
          <a:p>
            <a:pPr eaLnBrk="1" hangingPunct="1">
              <a:spcBef>
                <a:spcPts val="688"/>
              </a:spcBef>
              <a:buSzPct val="87000"/>
            </a:pPr>
            <a:r>
              <a:rPr lang="zh-CN" altLang="en-GB" smtClean="0"/>
              <a:t>通配符（ </a:t>
            </a:r>
            <a:r>
              <a:rPr lang="en-GB" altLang="zh-CN" smtClean="0"/>
              <a:t>wild-card characters</a:t>
            </a:r>
            <a:r>
              <a:rPr lang="zh-CN" altLang="en-GB" smtClean="0"/>
              <a:t> ）</a:t>
            </a:r>
            <a:endParaRPr lang="en-GB" altLang="zh-CN" smtClean="0"/>
          </a:p>
          <a:p>
            <a:pPr eaLnBrk="1" hangingPunct="1">
              <a:spcBef>
                <a:spcPts val="688"/>
              </a:spcBef>
              <a:buSzPct val="87000"/>
            </a:pPr>
            <a:r>
              <a:rPr lang="zh-CN" altLang="en-US" smtClean="0"/>
              <a:t>命令补全、别名机制、命令历史</a:t>
            </a:r>
          </a:p>
          <a:p>
            <a:pPr eaLnBrk="1" hangingPunct="1">
              <a:spcBef>
                <a:spcPts val="688"/>
              </a:spcBef>
              <a:buSzPct val="87000"/>
            </a:pPr>
            <a:r>
              <a:rPr lang="en-GB" altLang="zh-CN" smtClean="0"/>
              <a:t>I/O</a:t>
            </a:r>
            <a:r>
              <a:rPr lang="zh-CN" altLang="en-US" smtClean="0"/>
              <a:t>重定向</a:t>
            </a:r>
            <a:r>
              <a:rPr lang="zh-CN" altLang="en-GB" smtClean="0"/>
              <a:t>（ </a:t>
            </a:r>
            <a:r>
              <a:rPr lang="en-GB" altLang="zh-CN" smtClean="0"/>
              <a:t>Input/output redirection</a:t>
            </a:r>
            <a:r>
              <a:rPr lang="zh-CN" altLang="en-GB" smtClean="0"/>
              <a:t> ）</a:t>
            </a:r>
            <a:endParaRPr lang="zh-CN" altLang="en-US" smtClean="0"/>
          </a:p>
          <a:p>
            <a:pPr eaLnBrk="1" hangingPunct="1">
              <a:spcBef>
                <a:spcPts val="688"/>
              </a:spcBef>
              <a:buSzPct val="87000"/>
            </a:pPr>
            <a:r>
              <a:rPr lang="zh-CN" altLang="en-US" smtClean="0"/>
              <a:t>管道</a:t>
            </a:r>
            <a:r>
              <a:rPr lang="zh-CN" altLang="en-GB" smtClean="0"/>
              <a:t>（ </a:t>
            </a:r>
            <a:r>
              <a:rPr lang="en-GB" altLang="zh-CN" smtClean="0"/>
              <a:t>pipes</a:t>
            </a:r>
            <a:r>
              <a:rPr lang="zh-CN" altLang="en-GB" smtClean="0"/>
              <a:t> ）</a:t>
            </a:r>
            <a:r>
              <a:rPr lang="en-GB" altLang="zh-CN" smtClean="0"/>
              <a:t> </a:t>
            </a:r>
            <a:endParaRPr lang="zh-CN" altLang="en-US" smtClean="0"/>
          </a:p>
          <a:p>
            <a:pPr eaLnBrk="1" hangingPunct="1">
              <a:spcBef>
                <a:spcPts val="688"/>
              </a:spcBef>
              <a:buSzPct val="87000"/>
            </a:pPr>
            <a:r>
              <a:rPr lang="zh-CN" altLang="en-US" smtClean="0"/>
              <a:t>命令替换</a:t>
            </a:r>
            <a:r>
              <a:rPr lang="zh-CN" altLang="en-GB" smtClean="0"/>
              <a:t>（` ` 或</a:t>
            </a:r>
            <a:r>
              <a:rPr lang="en-GB" altLang="zh-CN" smtClean="0"/>
              <a:t>$( ) </a:t>
            </a:r>
            <a:r>
              <a:rPr lang="zh-CN" altLang="en-GB" smtClean="0"/>
              <a:t>）</a:t>
            </a:r>
            <a:endParaRPr lang="zh-CN" altLang="en-US" smtClean="0"/>
          </a:p>
          <a:p>
            <a:pPr eaLnBrk="1" hangingPunct="1">
              <a:spcBef>
                <a:spcPts val="688"/>
              </a:spcBef>
              <a:buSzPct val="87000"/>
            </a:pPr>
            <a:r>
              <a:rPr lang="en-US" altLang="zh-CN" smtClean="0"/>
              <a:t>Shell</a:t>
            </a:r>
            <a:r>
              <a:rPr lang="zh-CN" altLang="en-US" smtClean="0"/>
              <a:t>编程语言（ </a:t>
            </a:r>
            <a:r>
              <a:rPr lang="en-GB" altLang="zh-CN" smtClean="0"/>
              <a:t>Shell Script</a:t>
            </a:r>
            <a:r>
              <a:rPr lang="en-US" altLang="zh-CN" smtClean="0"/>
              <a:t> </a:t>
            </a:r>
            <a:r>
              <a:rPr lang="zh-CN" altLang="en-US" smtClean="0"/>
              <a:t>）</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9CA34198-8331-4D2A-AB15-9821C6B6D039}" type="slidenum">
              <a:rPr lang="en-US" altLang="zh-CN" sz="1200">
                <a:latin typeface="+mj-lt"/>
              </a:rPr>
              <a:pPr algn="r">
                <a:defRPr/>
              </a:pPr>
              <a:t>18</a:t>
            </a:fld>
            <a:endParaRPr lang="en-US" altLang="zh-CN" sz="1200" dirty="0">
              <a:latin typeface="+mj-lt"/>
            </a:endParaRPr>
          </a:p>
        </p:txBody>
      </p:sp>
      <p:sp>
        <p:nvSpPr>
          <p:cNvPr id="3277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xfrm>
            <a:off x="395288" y="260350"/>
            <a:ext cx="8229600" cy="1139825"/>
          </a:xfrm>
        </p:spPr>
        <p:txBody>
          <a:bodyPr/>
          <a:lstStyle/>
          <a:p>
            <a:pPr eaLnBrk="1" hangingPunct="1"/>
            <a:r>
              <a:rPr lang="zh-CN" altLang="zh-CN" smtClean="0"/>
              <a:t>命令解释过程</a:t>
            </a:r>
            <a:endParaRPr lang="zh-CN" altLang="en-US" smtClean="0"/>
          </a:p>
        </p:txBody>
      </p:sp>
      <p:sp>
        <p:nvSpPr>
          <p:cNvPr id="14339" name="内容占位符 2"/>
          <p:cNvSpPr>
            <a:spLocks noGrp="1"/>
          </p:cNvSpPr>
          <p:nvPr>
            <p:ph idx="1"/>
          </p:nvPr>
        </p:nvSpPr>
        <p:spPr/>
        <p:txBody>
          <a:bodyPr/>
          <a:lstStyle/>
          <a:p>
            <a:pPr eaLnBrk="1" hangingPunct="1"/>
            <a:r>
              <a:rPr lang="en-US" altLang="zh-CN" smtClean="0"/>
              <a:t>Shell</a:t>
            </a:r>
            <a:r>
              <a:rPr lang="zh-CN" altLang="en-US" smtClean="0"/>
              <a:t>可以执行</a:t>
            </a:r>
            <a:endParaRPr lang="en-US" altLang="zh-CN" smtClean="0"/>
          </a:p>
          <a:p>
            <a:pPr lvl="1" eaLnBrk="1" hangingPunct="1"/>
            <a:r>
              <a:rPr lang="zh-CN" altLang="en-US" smtClean="0"/>
              <a:t>内部命令</a:t>
            </a:r>
          </a:p>
          <a:p>
            <a:pPr lvl="1" eaLnBrk="1" hangingPunct="1"/>
            <a:r>
              <a:rPr lang="zh-CN" altLang="en-US" smtClean="0"/>
              <a:t>应用程序</a:t>
            </a:r>
          </a:p>
          <a:p>
            <a:pPr lvl="1" eaLnBrk="1" hangingPunct="1"/>
            <a:r>
              <a:rPr lang="en-US" altLang="zh-CN" smtClean="0"/>
              <a:t>shell</a:t>
            </a:r>
            <a:r>
              <a:rPr lang="zh-CN" altLang="en-US" smtClean="0"/>
              <a:t>脚本</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BAA83A02-B9B1-4679-9C60-14A97620474B}" type="slidenum">
              <a:rPr lang="en-US" altLang="zh-CN" sz="1200">
                <a:latin typeface="+mj-lt"/>
              </a:rPr>
              <a:pPr algn="r">
                <a:defRPr/>
              </a:pPr>
              <a:t>19</a:t>
            </a:fld>
            <a:endParaRPr lang="en-US" altLang="zh-CN" sz="1200" dirty="0">
              <a:latin typeface="+mj-lt"/>
            </a:endParaRPr>
          </a:p>
        </p:txBody>
      </p:sp>
      <p:sp>
        <p:nvSpPr>
          <p:cNvPr id="1434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14337" name="Object 1"/>
          <p:cNvGraphicFramePr>
            <a:graphicFrameLocks noChangeAspect="1"/>
          </p:cNvGraphicFramePr>
          <p:nvPr/>
        </p:nvGraphicFramePr>
        <p:xfrm>
          <a:off x="3348038" y="1484313"/>
          <a:ext cx="4824412" cy="4459287"/>
        </p:xfrm>
        <a:graphic>
          <a:graphicData uri="http://schemas.openxmlformats.org/presentationml/2006/ole">
            <p:oleObj spid="_x0000_s14337" r:id="rId3" imgW="2657856" imgH="2435352" progId="">
              <p:embed/>
            </p:oleObj>
          </a:graphicData>
        </a:graphic>
      </p:graphicFrame>
      <p:sp>
        <p:nvSpPr>
          <p:cNvPr id="1434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395288" y="260350"/>
            <a:ext cx="8229600" cy="1139825"/>
          </a:xfrm>
        </p:spPr>
        <p:txBody>
          <a:bodyPr/>
          <a:lstStyle/>
          <a:p>
            <a:pPr eaLnBrk="1" hangingPunct="1"/>
            <a:r>
              <a:rPr lang="zh-CN" altLang="en-US" smtClean="0"/>
              <a:t>本章内容要点</a:t>
            </a:r>
          </a:p>
        </p:txBody>
      </p:sp>
      <p:sp>
        <p:nvSpPr>
          <p:cNvPr id="15362" name="Rectangle 3"/>
          <p:cNvSpPr>
            <a:spLocks noGrp="1" noChangeArrowheads="1"/>
          </p:cNvSpPr>
          <p:nvPr>
            <p:ph type="body" idx="1"/>
          </p:nvPr>
        </p:nvSpPr>
        <p:spPr/>
        <p:txBody>
          <a:bodyPr/>
          <a:lstStyle/>
          <a:p>
            <a:pPr eaLnBrk="1" hangingPunct="1">
              <a:lnSpc>
                <a:spcPct val="90000"/>
              </a:lnSpc>
            </a:pPr>
            <a:r>
              <a:rPr lang="en-US" altLang="zh-CN" sz="2600" smtClean="0"/>
              <a:t>Linux</a:t>
            </a:r>
            <a:r>
              <a:rPr lang="zh-CN" altLang="en-US" sz="2600" smtClean="0"/>
              <a:t>的操作界面</a:t>
            </a:r>
          </a:p>
          <a:p>
            <a:pPr eaLnBrk="1" hangingPunct="1">
              <a:lnSpc>
                <a:spcPct val="90000"/>
              </a:lnSpc>
            </a:pPr>
            <a:r>
              <a:rPr lang="en-US" altLang="zh-CN" sz="2600" smtClean="0"/>
              <a:t>Shell</a:t>
            </a:r>
            <a:r>
              <a:rPr lang="zh-CN" altLang="en-US" sz="2600" smtClean="0"/>
              <a:t>及其功能</a:t>
            </a:r>
          </a:p>
          <a:p>
            <a:pPr eaLnBrk="1" hangingPunct="1">
              <a:lnSpc>
                <a:spcPct val="90000"/>
              </a:lnSpc>
            </a:pPr>
            <a:r>
              <a:rPr lang="zh-CN" altLang="en-US" sz="2600" smtClean="0"/>
              <a:t>命令操作基础</a:t>
            </a:r>
          </a:p>
          <a:p>
            <a:pPr eaLnBrk="1" hangingPunct="1">
              <a:lnSpc>
                <a:spcPct val="90000"/>
              </a:lnSpc>
            </a:pPr>
            <a:r>
              <a:rPr lang="en-US" altLang="zh-CN" sz="2600" smtClean="0"/>
              <a:t>Linux</a:t>
            </a:r>
            <a:r>
              <a:rPr lang="zh-CN" altLang="en-US" sz="2600" smtClean="0"/>
              <a:t>的文件和目录</a:t>
            </a:r>
          </a:p>
          <a:p>
            <a:pPr eaLnBrk="1" hangingPunct="1">
              <a:lnSpc>
                <a:spcPct val="90000"/>
              </a:lnSpc>
            </a:pPr>
            <a:r>
              <a:rPr lang="zh-CN" altLang="en-US" sz="2600" smtClean="0"/>
              <a:t>使用</a:t>
            </a:r>
            <a:r>
              <a:rPr lang="en-US" altLang="zh-CN" sz="2600" smtClean="0"/>
              <a:t>Linux</a:t>
            </a:r>
            <a:r>
              <a:rPr lang="zh-CN" altLang="en-US" sz="2600" smtClean="0"/>
              <a:t>的相关帮助</a:t>
            </a:r>
          </a:p>
          <a:p>
            <a:pPr eaLnBrk="1" hangingPunct="1">
              <a:lnSpc>
                <a:spcPct val="90000"/>
              </a:lnSpc>
            </a:pPr>
            <a:r>
              <a:rPr lang="zh-CN" altLang="en-US" sz="2600" smtClean="0"/>
              <a:t>文件和目录操作命令</a:t>
            </a:r>
          </a:p>
          <a:p>
            <a:pPr eaLnBrk="1" hangingPunct="1">
              <a:lnSpc>
                <a:spcPct val="90000"/>
              </a:lnSpc>
            </a:pPr>
            <a:r>
              <a:rPr lang="zh-CN" altLang="en-US" sz="2600" smtClean="0"/>
              <a:t>信息显示命令</a:t>
            </a:r>
          </a:p>
          <a:p>
            <a:pPr eaLnBrk="1" hangingPunct="1">
              <a:lnSpc>
                <a:spcPct val="90000"/>
              </a:lnSpc>
            </a:pPr>
            <a:r>
              <a:rPr lang="en-US" altLang="zh-CN" sz="2600" smtClean="0"/>
              <a:t>Vim</a:t>
            </a:r>
            <a:r>
              <a:rPr lang="zh-CN" altLang="en-US" sz="2600" smtClean="0"/>
              <a:t>文本编辑器</a:t>
            </a:r>
          </a:p>
          <a:p>
            <a:pPr eaLnBrk="1" hangingPunct="1">
              <a:lnSpc>
                <a:spcPct val="90000"/>
              </a:lnSpc>
            </a:pPr>
            <a:r>
              <a:rPr lang="zh-CN" altLang="en-US" sz="2600" smtClean="0"/>
              <a:t>命令补全、命令别名、命令历史</a:t>
            </a:r>
          </a:p>
          <a:p>
            <a:pPr eaLnBrk="1" hangingPunct="1">
              <a:lnSpc>
                <a:spcPct val="90000"/>
              </a:lnSpc>
            </a:pPr>
            <a:r>
              <a:rPr lang="en-US" altLang="zh-CN" sz="2500" smtClean="0"/>
              <a:t>RPM</a:t>
            </a:r>
            <a:r>
              <a:rPr lang="zh-CN" altLang="en-US" sz="2500" smtClean="0"/>
              <a:t>包管理</a:t>
            </a:r>
            <a:r>
              <a:rPr lang="zh-CN" altLang="en-US" sz="2600" smtClean="0"/>
              <a:t>	</a:t>
            </a:r>
          </a:p>
        </p:txBody>
      </p:sp>
      <p:sp>
        <p:nvSpPr>
          <p:cNvPr id="6" name="日期占位符 5"/>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29A22462-6AFA-4DFA-AFDB-F17DF9625822}" type="datetime2">
              <a:rPr lang="zh-CN" altLang="en-US" sz="1200">
                <a:latin typeface="+mj-lt"/>
              </a:rPr>
              <a:pPr>
                <a:defRPr/>
              </a:pPr>
              <a:t>2014年5月21日</a:t>
            </a:fld>
            <a:endParaRPr lang="en-US" altLang="zh-CN" sz="1200" dirty="0">
              <a:latin typeface="+mj-lt"/>
            </a:endParaRPr>
          </a:p>
        </p:txBody>
      </p:sp>
      <p:sp>
        <p:nvSpPr>
          <p:cNvPr id="7" name="灯片编号占位符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67245BCB-32B4-40AB-A4D2-83A46A0549BF}" type="slidenum">
              <a:rPr lang="en-US" altLang="zh-CN" sz="1200">
                <a:latin typeface="+mj-lt"/>
              </a:rPr>
              <a:pPr algn="r">
                <a:defRPr/>
              </a:pPr>
              <a:t>2</a:t>
            </a:fld>
            <a:endParaRPr lang="en-US" altLang="zh-CN" sz="1200">
              <a:latin typeface="+mj-lt"/>
            </a:endParaRPr>
          </a:p>
        </p:txBody>
      </p:sp>
      <p:sp>
        <p:nvSpPr>
          <p:cNvPr id="1536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标题 1"/>
          <p:cNvSpPr>
            <a:spLocks noGrp="1"/>
          </p:cNvSpPr>
          <p:nvPr>
            <p:ph type="title"/>
          </p:nvPr>
        </p:nvSpPr>
        <p:spPr>
          <a:xfrm>
            <a:off x="395288" y="260350"/>
            <a:ext cx="8229600" cy="1139825"/>
          </a:xfrm>
        </p:spPr>
        <p:txBody>
          <a:bodyPr/>
          <a:lstStyle/>
          <a:p>
            <a:pPr eaLnBrk="1" hangingPunct="1"/>
            <a:r>
              <a:rPr lang="en-GB" altLang="zh-CN" sz="4400" smtClean="0"/>
              <a:t>Shell</a:t>
            </a:r>
            <a:r>
              <a:rPr lang="zh-CN" altLang="en-GB" sz="4400" smtClean="0"/>
              <a:t>的主要版本</a:t>
            </a:r>
            <a:endParaRPr lang="zh-CN" altLang="en-US" smtClean="0"/>
          </a:p>
        </p:txBody>
      </p:sp>
      <p:graphicFrame>
        <p:nvGraphicFramePr>
          <p:cNvPr id="7" name="内容占位符 6"/>
          <p:cNvGraphicFramePr>
            <a:graphicFrameLocks noGrp="1"/>
          </p:cNvGraphicFramePr>
          <p:nvPr>
            <p:ph idx="1"/>
          </p:nvPr>
        </p:nvGraphicFramePr>
        <p:xfrm>
          <a:off x="457200" y="1600200"/>
          <a:ext cx="8229600" cy="4421188"/>
        </p:xfrm>
        <a:graphic>
          <a:graphicData uri="http://schemas.openxmlformats.org/drawingml/2006/table">
            <a:tbl>
              <a:tblPr firstRow="1" bandRow="1">
                <a:tableStyleId>{21E4AEA4-8DFA-4A89-87EB-49C32662AFE0}</a:tableStyleId>
              </a:tblPr>
              <a:tblGrid>
                <a:gridCol w="2242592"/>
                <a:gridCol w="5987008"/>
              </a:tblGrid>
              <a:tr h="1948833">
                <a:tc>
                  <a:txBody>
                    <a:bodyPr/>
                    <a:lstStyle/>
                    <a:p>
                      <a:r>
                        <a:rPr lang="en-US" altLang="zh-CN" dirty="0" smtClean="0"/>
                        <a:t>Bash</a:t>
                      </a:r>
                      <a:r>
                        <a:rPr lang="zh-CN" altLang="en-US" dirty="0" smtClean="0"/>
                        <a:t>（</a:t>
                      </a:r>
                      <a:r>
                        <a:rPr lang="en-US" altLang="zh-CN" sz="1800" kern="1200" dirty="0" smtClean="0"/>
                        <a:t>Bourne Again Shell</a:t>
                      </a:r>
                      <a:r>
                        <a:rPr lang="zh-CN" altLang="en-US" dirty="0" smtClean="0"/>
                        <a:t>）</a:t>
                      </a:r>
                      <a:endParaRPr lang="zh-CN" altLang="en-US" dirty="0"/>
                    </a:p>
                  </a:txBody>
                  <a:tcPr/>
                </a:tc>
                <a:tc>
                  <a:txBody>
                    <a:bodyPr/>
                    <a:lstStyle/>
                    <a:p>
                      <a:r>
                        <a:rPr lang="en-US" altLang="zh-CN" sz="1800" b="1" kern="1200" dirty="0" smtClean="0">
                          <a:solidFill>
                            <a:schemeClr val="lt1"/>
                          </a:solidFill>
                          <a:latin typeface="+mn-lt"/>
                          <a:ea typeface="+mn-ea"/>
                          <a:cs typeface="+mn-cs"/>
                        </a:rPr>
                        <a:t>bash</a:t>
                      </a:r>
                      <a:r>
                        <a:rPr lang="zh-CN" altLang="zh-CN" sz="1800" b="1" kern="1200" dirty="0" smtClean="0">
                          <a:solidFill>
                            <a:schemeClr val="lt1"/>
                          </a:solidFill>
                          <a:latin typeface="+mn-lt"/>
                          <a:ea typeface="+mn-ea"/>
                          <a:cs typeface="+mn-cs"/>
                        </a:rPr>
                        <a:t>是大多数</a:t>
                      </a:r>
                      <a:r>
                        <a:rPr lang="en-US" altLang="zh-CN" sz="1800" b="1" kern="1200" dirty="0" smtClean="0">
                          <a:solidFill>
                            <a:schemeClr val="lt1"/>
                          </a:solidFill>
                          <a:latin typeface="+mn-lt"/>
                          <a:ea typeface="+mn-ea"/>
                          <a:cs typeface="+mn-cs"/>
                        </a:rPr>
                        <a:t>Linux</a:t>
                      </a:r>
                      <a:r>
                        <a:rPr lang="zh-CN" altLang="zh-CN" sz="1800" b="1" kern="1200" dirty="0" smtClean="0">
                          <a:solidFill>
                            <a:schemeClr val="lt1"/>
                          </a:solidFill>
                          <a:latin typeface="+mn-lt"/>
                          <a:ea typeface="+mn-ea"/>
                          <a:cs typeface="+mn-cs"/>
                        </a:rPr>
                        <a:t>系统的默认</a:t>
                      </a:r>
                      <a:r>
                        <a:rPr lang="en-US" altLang="zh-CN" sz="1800" b="1" kern="1200" dirty="0" smtClean="0">
                          <a:solidFill>
                            <a:schemeClr val="lt1"/>
                          </a:solidFill>
                          <a:latin typeface="+mn-lt"/>
                          <a:ea typeface="+mn-ea"/>
                          <a:cs typeface="+mn-cs"/>
                        </a:rPr>
                        <a:t>Shell</a:t>
                      </a:r>
                      <a:r>
                        <a:rPr lang="zh-CN" altLang="zh-CN" sz="1800" b="1" kern="1200" dirty="0" smtClean="0">
                          <a:solidFill>
                            <a:schemeClr val="lt1"/>
                          </a:solidFill>
                          <a:latin typeface="+mn-lt"/>
                          <a:ea typeface="+mn-ea"/>
                          <a:cs typeface="+mn-cs"/>
                        </a:rPr>
                        <a:t>。</a:t>
                      </a:r>
                      <a:endParaRPr lang="en-US" altLang="zh-CN" sz="1800" b="1" kern="1200" dirty="0" smtClean="0">
                        <a:solidFill>
                          <a:schemeClr val="lt1"/>
                        </a:solidFill>
                        <a:latin typeface="+mn-lt"/>
                        <a:ea typeface="+mn-ea"/>
                        <a:cs typeface="+mn-cs"/>
                      </a:endParaRPr>
                    </a:p>
                    <a:p>
                      <a:r>
                        <a:rPr lang="en-US" altLang="zh-CN" sz="1800" b="1" kern="1200" dirty="0" smtClean="0">
                          <a:solidFill>
                            <a:schemeClr val="lt1"/>
                          </a:solidFill>
                          <a:latin typeface="+mn-lt"/>
                          <a:ea typeface="+mn-ea"/>
                          <a:cs typeface="+mn-cs"/>
                        </a:rPr>
                        <a:t>bash</a:t>
                      </a:r>
                      <a:r>
                        <a:rPr lang="zh-CN" altLang="zh-CN" sz="1800" b="1" kern="1200" dirty="0" smtClean="0">
                          <a:solidFill>
                            <a:schemeClr val="lt1"/>
                          </a:solidFill>
                          <a:latin typeface="+mn-lt"/>
                          <a:ea typeface="+mn-ea"/>
                          <a:cs typeface="+mn-cs"/>
                        </a:rPr>
                        <a:t>与</a:t>
                      </a:r>
                      <a:r>
                        <a:rPr lang="en-US" altLang="zh-CN" sz="1800" b="1" kern="1200" dirty="0" err="1" smtClean="0">
                          <a:solidFill>
                            <a:schemeClr val="lt1"/>
                          </a:solidFill>
                          <a:latin typeface="+mn-lt"/>
                          <a:ea typeface="+mn-ea"/>
                          <a:cs typeface="+mn-cs"/>
                        </a:rPr>
                        <a:t>bsh</a:t>
                      </a:r>
                      <a:r>
                        <a:rPr lang="zh-CN" altLang="zh-CN" sz="1800" b="1" kern="1200" dirty="0" smtClean="0">
                          <a:solidFill>
                            <a:schemeClr val="lt1"/>
                          </a:solidFill>
                          <a:latin typeface="+mn-lt"/>
                          <a:ea typeface="+mn-ea"/>
                          <a:cs typeface="+mn-cs"/>
                        </a:rPr>
                        <a:t>完全向后兼容，并且在</a:t>
                      </a:r>
                      <a:r>
                        <a:rPr lang="en-US" altLang="zh-CN" sz="1800" b="1" kern="1200" dirty="0" err="1" smtClean="0">
                          <a:solidFill>
                            <a:schemeClr val="lt1"/>
                          </a:solidFill>
                          <a:latin typeface="+mn-lt"/>
                          <a:ea typeface="+mn-ea"/>
                          <a:cs typeface="+mn-cs"/>
                        </a:rPr>
                        <a:t>bsh</a:t>
                      </a:r>
                      <a:r>
                        <a:rPr lang="zh-CN" altLang="zh-CN" sz="1800" b="1" kern="1200" dirty="0" smtClean="0">
                          <a:solidFill>
                            <a:schemeClr val="lt1"/>
                          </a:solidFill>
                          <a:latin typeface="+mn-lt"/>
                          <a:ea typeface="+mn-ea"/>
                          <a:cs typeface="+mn-cs"/>
                        </a:rPr>
                        <a:t>的基础上增加和增强了很多特性。</a:t>
                      </a:r>
                      <a:endParaRPr lang="en-US" altLang="zh-CN" sz="1800" b="1" kern="1200" dirty="0" smtClean="0">
                        <a:solidFill>
                          <a:schemeClr val="lt1"/>
                        </a:solidFill>
                        <a:latin typeface="+mn-lt"/>
                        <a:ea typeface="+mn-ea"/>
                        <a:cs typeface="+mn-cs"/>
                      </a:endParaRPr>
                    </a:p>
                    <a:p>
                      <a:r>
                        <a:rPr lang="en-US" altLang="zh-CN" sz="1800" b="1" kern="1200" dirty="0" smtClean="0">
                          <a:solidFill>
                            <a:schemeClr val="lt1"/>
                          </a:solidFill>
                          <a:latin typeface="+mn-lt"/>
                          <a:ea typeface="+mn-ea"/>
                          <a:cs typeface="+mn-cs"/>
                        </a:rPr>
                        <a:t>bash</a:t>
                      </a:r>
                      <a:r>
                        <a:rPr lang="zh-CN" altLang="zh-CN" sz="1800" b="1" kern="1200" dirty="0" smtClean="0">
                          <a:solidFill>
                            <a:schemeClr val="lt1"/>
                          </a:solidFill>
                          <a:latin typeface="+mn-lt"/>
                          <a:ea typeface="+mn-ea"/>
                          <a:cs typeface="+mn-cs"/>
                        </a:rPr>
                        <a:t>也包含了很多</a:t>
                      </a:r>
                      <a:r>
                        <a:rPr lang="en-US" altLang="zh-CN" sz="1800" b="1" kern="1200" dirty="0" smtClean="0">
                          <a:solidFill>
                            <a:schemeClr val="lt1"/>
                          </a:solidFill>
                          <a:latin typeface="+mn-lt"/>
                          <a:ea typeface="+mn-ea"/>
                          <a:cs typeface="+mn-cs"/>
                        </a:rPr>
                        <a:t>C Shell</a:t>
                      </a:r>
                      <a:r>
                        <a:rPr lang="zh-CN" altLang="zh-CN" sz="1800" b="1" kern="1200" dirty="0" smtClean="0">
                          <a:solidFill>
                            <a:schemeClr val="lt1"/>
                          </a:solidFill>
                          <a:latin typeface="+mn-lt"/>
                          <a:ea typeface="+mn-ea"/>
                          <a:cs typeface="+mn-cs"/>
                        </a:rPr>
                        <a:t>和</a:t>
                      </a:r>
                      <a:r>
                        <a:rPr lang="en-US" altLang="zh-CN" sz="1800" b="1" kern="1200" dirty="0" err="1" smtClean="0">
                          <a:solidFill>
                            <a:schemeClr val="lt1"/>
                          </a:solidFill>
                          <a:latin typeface="+mn-lt"/>
                          <a:ea typeface="+mn-ea"/>
                          <a:cs typeface="+mn-cs"/>
                        </a:rPr>
                        <a:t>Korn</a:t>
                      </a:r>
                      <a:r>
                        <a:rPr lang="en-US" altLang="zh-CN" sz="1800" b="1" kern="1200" dirty="0" smtClean="0">
                          <a:solidFill>
                            <a:schemeClr val="lt1"/>
                          </a:solidFill>
                          <a:latin typeface="+mn-lt"/>
                          <a:ea typeface="+mn-ea"/>
                          <a:cs typeface="+mn-cs"/>
                        </a:rPr>
                        <a:t> Shell</a:t>
                      </a:r>
                      <a:r>
                        <a:rPr lang="zh-CN" altLang="zh-CN" sz="1800" b="1" kern="1200" dirty="0" smtClean="0">
                          <a:solidFill>
                            <a:schemeClr val="lt1"/>
                          </a:solidFill>
                          <a:latin typeface="+mn-lt"/>
                          <a:ea typeface="+mn-ea"/>
                          <a:cs typeface="+mn-cs"/>
                        </a:rPr>
                        <a:t>中的优点。</a:t>
                      </a:r>
                      <a:endParaRPr lang="en-US" altLang="zh-CN" sz="1800" b="1" kern="1200" dirty="0" smtClean="0">
                        <a:solidFill>
                          <a:schemeClr val="lt1"/>
                        </a:solidFill>
                        <a:latin typeface="+mn-lt"/>
                        <a:ea typeface="+mn-ea"/>
                        <a:cs typeface="+mn-cs"/>
                      </a:endParaRPr>
                    </a:p>
                    <a:p>
                      <a:r>
                        <a:rPr lang="en-US" altLang="zh-CN" sz="1800" b="1" kern="1200" dirty="0" smtClean="0">
                          <a:solidFill>
                            <a:schemeClr val="lt1"/>
                          </a:solidFill>
                          <a:latin typeface="+mn-lt"/>
                          <a:ea typeface="+mn-ea"/>
                          <a:cs typeface="+mn-cs"/>
                        </a:rPr>
                        <a:t>bash</a:t>
                      </a:r>
                      <a:r>
                        <a:rPr lang="zh-CN" altLang="zh-CN" sz="1800" b="1" kern="1200" dirty="0" smtClean="0">
                          <a:solidFill>
                            <a:schemeClr val="lt1"/>
                          </a:solidFill>
                          <a:latin typeface="+mn-lt"/>
                          <a:ea typeface="+mn-ea"/>
                          <a:cs typeface="+mn-cs"/>
                        </a:rPr>
                        <a:t>有很灵活和强大的编程接口，同时又有很友好的用户界面</a:t>
                      </a:r>
                      <a:endParaRPr lang="zh-CN" altLang="en-US" dirty="0"/>
                    </a:p>
                  </a:txBody>
                  <a:tcPr/>
                </a:tc>
              </a:tr>
              <a:tr h="1333413">
                <a:tc>
                  <a:txBody>
                    <a:bodyPr/>
                    <a:lstStyle/>
                    <a:p>
                      <a:r>
                        <a:rPr lang="en-US" altLang="zh-CN" dirty="0" err="1" smtClean="0"/>
                        <a:t>Ksh</a:t>
                      </a:r>
                      <a:r>
                        <a:rPr lang="zh-CN" altLang="en-US" dirty="0" smtClean="0"/>
                        <a:t>（</a:t>
                      </a:r>
                      <a:r>
                        <a:rPr kumimoji="0" lang="en-US" altLang="zh-CN" sz="1800" b="0" i="0" u="none" strike="noStrike" cap="none" normalizeH="0" baseline="0" dirty="0" err="1" smtClean="0">
                          <a:ln>
                            <a:noFill/>
                          </a:ln>
                          <a:solidFill>
                            <a:schemeClr val="tx1"/>
                          </a:solidFill>
                          <a:effectLst/>
                          <a:latin typeface="宋体" charset="-122"/>
                          <a:ea typeface="宋体" charset="-122"/>
                        </a:rPr>
                        <a:t>Korn</a:t>
                      </a:r>
                      <a:r>
                        <a:rPr kumimoji="0" lang="en-US" altLang="zh-CN" sz="1800" b="0" i="0" u="none" strike="noStrike" cap="none" normalizeH="0" baseline="0" dirty="0" smtClean="0">
                          <a:ln>
                            <a:noFill/>
                          </a:ln>
                          <a:solidFill>
                            <a:schemeClr val="tx1"/>
                          </a:solidFill>
                          <a:effectLst/>
                          <a:latin typeface="宋体" charset="-122"/>
                          <a:ea typeface="宋体" charset="-122"/>
                        </a:rPr>
                        <a:t> Shell</a:t>
                      </a:r>
                      <a:r>
                        <a:rPr lang="zh-CN" altLang="en-US" dirty="0" smtClean="0"/>
                        <a:t>）</a:t>
                      </a:r>
                      <a:endParaRPr lang="zh-CN" altLang="en-US" dirty="0"/>
                    </a:p>
                  </a:txBody>
                  <a:tcPr/>
                </a:tc>
                <a:tc>
                  <a:txBody>
                    <a:bodyPr/>
                    <a:lstStyle/>
                    <a:p>
                      <a:r>
                        <a:rPr lang="en-US" altLang="zh-CN" sz="1800" kern="1200" dirty="0" err="1" smtClean="0">
                          <a:solidFill>
                            <a:schemeClr val="dk1"/>
                          </a:solidFill>
                          <a:latin typeface="+mn-lt"/>
                          <a:ea typeface="+mn-ea"/>
                          <a:cs typeface="+mn-cs"/>
                        </a:rPr>
                        <a:t>Korn</a:t>
                      </a:r>
                      <a:r>
                        <a:rPr lang="en-US" altLang="zh-CN" sz="1800" kern="1200" dirty="0" smtClean="0">
                          <a:solidFill>
                            <a:schemeClr val="dk1"/>
                          </a:solidFill>
                          <a:latin typeface="+mn-lt"/>
                          <a:ea typeface="+mn-ea"/>
                          <a:cs typeface="+mn-cs"/>
                        </a:rPr>
                        <a:t> Shell</a:t>
                      </a:r>
                      <a:r>
                        <a:rPr lang="zh-CN" altLang="zh-CN" sz="1800" kern="1200" dirty="0" smtClean="0">
                          <a:solidFill>
                            <a:schemeClr val="dk1"/>
                          </a:solidFill>
                          <a:latin typeface="+mn-lt"/>
                          <a:ea typeface="+mn-ea"/>
                          <a:cs typeface="+mn-cs"/>
                        </a:rPr>
                        <a:t>（</a:t>
                      </a:r>
                      <a:r>
                        <a:rPr lang="en-US" altLang="zh-CN" sz="1800" kern="1200" dirty="0" err="1" smtClean="0">
                          <a:solidFill>
                            <a:schemeClr val="dk1"/>
                          </a:solidFill>
                          <a:latin typeface="+mn-lt"/>
                          <a:ea typeface="+mn-ea"/>
                          <a:cs typeface="+mn-cs"/>
                        </a:rPr>
                        <a:t>ksh</a:t>
                      </a:r>
                      <a:r>
                        <a:rPr lang="zh-CN" altLang="zh-CN" sz="1800" kern="1200" dirty="0" smtClean="0">
                          <a:solidFill>
                            <a:schemeClr val="dk1"/>
                          </a:solidFill>
                          <a:latin typeface="+mn-lt"/>
                          <a:ea typeface="+mn-ea"/>
                          <a:cs typeface="+mn-cs"/>
                        </a:rPr>
                        <a:t>）由</a:t>
                      </a:r>
                      <a:r>
                        <a:rPr lang="en-US" altLang="zh-CN" sz="1800" kern="1200" dirty="0" smtClean="0">
                          <a:solidFill>
                            <a:schemeClr val="dk1"/>
                          </a:solidFill>
                          <a:latin typeface="+mn-lt"/>
                          <a:ea typeface="+mn-ea"/>
                          <a:cs typeface="+mn-cs"/>
                        </a:rPr>
                        <a:t>Dave </a:t>
                      </a:r>
                      <a:r>
                        <a:rPr lang="en-US" altLang="zh-CN" sz="1800" kern="1200" dirty="0" err="1" smtClean="0">
                          <a:solidFill>
                            <a:schemeClr val="dk1"/>
                          </a:solidFill>
                          <a:latin typeface="+mn-lt"/>
                          <a:ea typeface="+mn-ea"/>
                          <a:cs typeface="+mn-cs"/>
                        </a:rPr>
                        <a:t>Korn</a:t>
                      </a:r>
                      <a:r>
                        <a:rPr lang="zh-CN" altLang="zh-CN" sz="1800" kern="1200" dirty="0" smtClean="0">
                          <a:solidFill>
                            <a:schemeClr val="dk1"/>
                          </a:solidFill>
                          <a:latin typeface="+mn-lt"/>
                          <a:ea typeface="+mn-ea"/>
                          <a:cs typeface="+mn-cs"/>
                        </a:rPr>
                        <a:t>所写。它是</a:t>
                      </a:r>
                      <a:r>
                        <a:rPr lang="en-US" altLang="zh-CN" sz="1800" kern="1200" dirty="0" smtClean="0">
                          <a:solidFill>
                            <a:schemeClr val="dk1"/>
                          </a:solidFill>
                          <a:latin typeface="+mn-lt"/>
                          <a:ea typeface="+mn-ea"/>
                          <a:cs typeface="+mn-cs"/>
                        </a:rPr>
                        <a:t>UNIX</a:t>
                      </a:r>
                      <a:r>
                        <a:rPr lang="zh-CN" altLang="zh-CN" sz="1800" kern="1200" dirty="0" smtClean="0">
                          <a:solidFill>
                            <a:schemeClr val="dk1"/>
                          </a:solidFill>
                          <a:latin typeface="+mn-lt"/>
                          <a:ea typeface="+mn-ea"/>
                          <a:cs typeface="+mn-cs"/>
                        </a:rPr>
                        <a:t>系统上的标准</a:t>
                      </a:r>
                      <a:r>
                        <a:rPr lang="en-US" altLang="zh-CN" sz="1800" kern="1200" dirty="0" smtClean="0">
                          <a:solidFill>
                            <a:schemeClr val="dk1"/>
                          </a:solidFill>
                          <a:latin typeface="+mn-lt"/>
                          <a:ea typeface="+mn-ea"/>
                          <a:cs typeface="+mn-cs"/>
                        </a:rPr>
                        <a:t>Shell</a:t>
                      </a:r>
                      <a:r>
                        <a:rPr lang="zh-CN" altLang="zh-CN" sz="1800" kern="1200" dirty="0" smtClean="0">
                          <a:solidFill>
                            <a:schemeClr val="dk1"/>
                          </a:solidFill>
                          <a:latin typeface="+mn-lt"/>
                          <a:ea typeface="+mn-ea"/>
                          <a:cs typeface="+mn-cs"/>
                        </a:rPr>
                        <a:t>。</a:t>
                      </a:r>
                      <a:endParaRPr lang="en-US" altLang="zh-CN" sz="1800" kern="1200" dirty="0" smtClean="0">
                        <a:solidFill>
                          <a:schemeClr val="dk1"/>
                        </a:solidFill>
                        <a:latin typeface="+mn-lt"/>
                        <a:ea typeface="+mn-ea"/>
                        <a:cs typeface="+mn-cs"/>
                      </a:endParaRPr>
                    </a:p>
                    <a:p>
                      <a:r>
                        <a:rPr lang="zh-CN" altLang="zh-CN" sz="1800" kern="1200" dirty="0" smtClean="0">
                          <a:solidFill>
                            <a:schemeClr val="dk1"/>
                          </a:solidFill>
                          <a:latin typeface="+mn-lt"/>
                          <a:ea typeface="+mn-ea"/>
                          <a:cs typeface="+mn-cs"/>
                        </a:rPr>
                        <a:t>在</a:t>
                      </a:r>
                      <a:r>
                        <a:rPr lang="en-US" altLang="zh-CN" sz="1800" kern="1200" dirty="0" smtClean="0">
                          <a:solidFill>
                            <a:schemeClr val="dk1"/>
                          </a:solidFill>
                          <a:latin typeface="+mn-lt"/>
                          <a:ea typeface="+mn-ea"/>
                          <a:cs typeface="+mn-cs"/>
                        </a:rPr>
                        <a:t>Linux</a:t>
                      </a:r>
                      <a:r>
                        <a:rPr lang="zh-CN" altLang="zh-CN" sz="1800" kern="1200" dirty="0" smtClean="0">
                          <a:solidFill>
                            <a:schemeClr val="dk1"/>
                          </a:solidFill>
                          <a:latin typeface="+mn-lt"/>
                          <a:ea typeface="+mn-ea"/>
                          <a:cs typeface="+mn-cs"/>
                        </a:rPr>
                        <a:t>环境下有一个专门为</a:t>
                      </a:r>
                      <a:r>
                        <a:rPr lang="en-US" altLang="zh-CN" sz="1800" kern="1200" dirty="0" smtClean="0">
                          <a:solidFill>
                            <a:schemeClr val="dk1"/>
                          </a:solidFill>
                          <a:latin typeface="+mn-lt"/>
                          <a:ea typeface="+mn-ea"/>
                          <a:cs typeface="+mn-cs"/>
                        </a:rPr>
                        <a:t>Linux</a:t>
                      </a:r>
                      <a:r>
                        <a:rPr lang="zh-CN" altLang="zh-CN" sz="1800" kern="1200" dirty="0" smtClean="0">
                          <a:solidFill>
                            <a:schemeClr val="dk1"/>
                          </a:solidFill>
                          <a:latin typeface="+mn-lt"/>
                          <a:ea typeface="+mn-ea"/>
                          <a:cs typeface="+mn-cs"/>
                        </a:rPr>
                        <a:t>系统编写的</a:t>
                      </a:r>
                      <a:r>
                        <a:rPr lang="en-US" altLang="zh-CN" sz="1800" kern="1200" dirty="0" err="1" smtClean="0">
                          <a:solidFill>
                            <a:schemeClr val="dk1"/>
                          </a:solidFill>
                          <a:latin typeface="+mn-lt"/>
                          <a:ea typeface="+mn-ea"/>
                          <a:cs typeface="+mn-cs"/>
                        </a:rPr>
                        <a:t>Korn</a:t>
                      </a:r>
                      <a:r>
                        <a:rPr lang="en-US" altLang="zh-CN" sz="1800" kern="1200" dirty="0" smtClean="0">
                          <a:solidFill>
                            <a:schemeClr val="dk1"/>
                          </a:solidFill>
                          <a:latin typeface="+mn-lt"/>
                          <a:ea typeface="+mn-ea"/>
                          <a:cs typeface="+mn-cs"/>
                        </a:rPr>
                        <a:t> Shell</a:t>
                      </a:r>
                      <a:r>
                        <a:rPr lang="zh-CN" altLang="zh-CN" sz="1800" kern="1200" dirty="0" smtClean="0">
                          <a:solidFill>
                            <a:schemeClr val="dk1"/>
                          </a:solidFill>
                          <a:latin typeface="+mn-lt"/>
                          <a:ea typeface="+mn-ea"/>
                          <a:cs typeface="+mn-cs"/>
                        </a:rPr>
                        <a:t>的扩展版本，即</a:t>
                      </a:r>
                      <a:r>
                        <a:rPr lang="en-US" altLang="zh-CN" sz="1800" kern="1200" dirty="0" smtClean="0">
                          <a:solidFill>
                            <a:schemeClr val="dk1"/>
                          </a:solidFill>
                          <a:latin typeface="+mn-lt"/>
                          <a:ea typeface="+mn-ea"/>
                          <a:cs typeface="+mn-cs"/>
                        </a:rPr>
                        <a:t>Public Domain </a:t>
                      </a:r>
                      <a:r>
                        <a:rPr lang="en-US" altLang="zh-CN" sz="1800" kern="1200" dirty="0" err="1" smtClean="0">
                          <a:solidFill>
                            <a:schemeClr val="dk1"/>
                          </a:solidFill>
                          <a:latin typeface="+mn-lt"/>
                          <a:ea typeface="+mn-ea"/>
                          <a:cs typeface="+mn-cs"/>
                        </a:rPr>
                        <a:t>Korn</a:t>
                      </a:r>
                      <a:r>
                        <a:rPr lang="en-US" altLang="zh-CN" sz="1800" kern="1200" dirty="0" smtClean="0">
                          <a:solidFill>
                            <a:schemeClr val="dk1"/>
                          </a:solidFill>
                          <a:latin typeface="+mn-lt"/>
                          <a:ea typeface="+mn-ea"/>
                          <a:cs typeface="+mn-cs"/>
                        </a:rPr>
                        <a:t> Shell</a:t>
                      </a:r>
                      <a:r>
                        <a:rPr lang="zh-CN" altLang="zh-CN" sz="1800" kern="1200" dirty="0" smtClean="0">
                          <a:solidFill>
                            <a:schemeClr val="dk1"/>
                          </a:solidFill>
                          <a:latin typeface="+mn-lt"/>
                          <a:ea typeface="+mn-ea"/>
                          <a:cs typeface="+mn-cs"/>
                        </a:rPr>
                        <a:t>（</a:t>
                      </a:r>
                      <a:r>
                        <a:rPr lang="en-US" altLang="zh-CN" sz="1800" kern="1200" dirty="0" err="1" smtClean="0">
                          <a:solidFill>
                            <a:schemeClr val="dk1"/>
                          </a:solidFill>
                          <a:latin typeface="+mn-lt"/>
                          <a:ea typeface="+mn-ea"/>
                          <a:cs typeface="+mn-cs"/>
                        </a:rPr>
                        <a:t>pdksh</a:t>
                      </a:r>
                      <a:r>
                        <a:rPr lang="zh-CN" altLang="zh-CN" sz="1800" kern="1200" dirty="0" smtClean="0">
                          <a:solidFill>
                            <a:schemeClr val="dk1"/>
                          </a:solidFill>
                          <a:latin typeface="+mn-lt"/>
                          <a:ea typeface="+mn-ea"/>
                          <a:cs typeface="+mn-cs"/>
                        </a:rPr>
                        <a:t>）。</a:t>
                      </a:r>
                      <a:endParaRPr lang="zh-CN" altLang="en-US" dirty="0"/>
                    </a:p>
                  </a:txBody>
                  <a:tcPr/>
                </a:tc>
              </a:tr>
              <a:tr h="1138841">
                <a:tc>
                  <a:txBody>
                    <a:bodyPr/>
                    <a:lstStyle/>
                    <a:p>
                      <a:r>
                        <a:rPr kumimoji="0" lang="en-US" altLang="zh-CN" sz="1800" b="0" i="0" u="none" strike="noStrike" cap="none" normalizeH="0" baseline="0" dirty="0" err="1" smtClean="0">
                          <a:ln>
                            <a:noFill/>
                          </a:ln>
                          <a:solidFill>
                            <a:schemeClr val="tx1"/>
                          </a:solidFill>
                          <a:effectLst/>
                          <a:latin typeface="宋体" charset="-122"/>
                          <a:ea typeface="宋体" charset="-122"/>
                        </a:rPr>
                        <a:t>tcsh</a:t>
                      </a:r>
                      <a:r>
                        <a:rPr kumimoji="0" lang="en-US" altLang="zh-CN" sz="1800" b="0" i="0" u="none" strike="noStrike" cap="none" normalizeH="0" baseline="0" dirty="0" smtClean="0">
                          <a:ln>
                            <a:noFill/>
                          </a:ln>
                          <a:solidFill>
                            <a:schemeClr val="tx1"/>
                          </a:solidFill>
                          <a:effectLst/>
                          <a:latin typeface="宋体" charset="-122"/>
                          <a:ea typeface="宋体" charset="-122"/>
                        </a:rPr>
                        <a:t> </a:t>
                      </a:r>
                      <a:r>
                        <a:rPr kumimoji="0" lang="zh-CN" altLang="en-US" sz="1800" b="0" i="0" u="none" strike="noStrike" cap="none" normalizeH="0" baseline="0" dirty="0" smtClean="0">
                          <a:ln>
                            <a:noFill/>
                          </a:ln>
                          <a:solidFill>
                            <a:schemeClr val="tx1"/>
                          </a:solidFill>
                          <a:effectLst/>
                          <a:latin typeface="宋体" charset="-122"/>
                          <a:ea typeface="宋体" charset="-122"/>
                        </a:rPr>
                        <a:t>（</a:t>
                      </a:r>
                      <a:r>
                        <a:rPr kumimoji="0" lang="en-US" altLang="zh-CN" sz="1800" b="0" i="0" u="none" strike="noStrike" cap="none" normalizeH="0" baseline="0" dirty="0" err="1" smtClean="0">
                          <a:ln>
                            <a:noFill/>
                          </a:ln>
                          <a:solidFill>
                            <a:schemeClr val="tx1"/>
                          </a:solidFill>
                          <a:effectLst/>
                          <a:latin typeface="宋体" charset="-122"/>
                          <a:ea typeface="宋体" charset="-122"/>
                        </a:rPr>
                        <a:t>csh</a:t>
                      </a:r>
                      <a:r>
                        <a:rPr kumimoji="0" lang="en-US" altLang="zh-CN" sz="1800" b="0" i="0" u="none" strike="noStrike" cap="none" normalizeH="0" baseline="0" dirty="0" smtClean="0">
                          <a:ln>
                            <a:noFill/>
                          </a:ln>
                          <a:solidFill>
                            <a:schemeClr val="tx1"/>
                          </a:solidFill>
                          <a:effectLst/>
                          <a:latin typeface="宋体" charset="-122"/>
                          <a:ea typeface="宋体" charset="-122"/>
                        </a:rPr>
                        <a:t> </a:t>
                      </a:r>
                      <a:r>
                        <a:rPr kumimoji="0" lang="zh-CN" altLang="en-US" sz="1800" b="0" i="0" u="none" strike="noStrike" cap="none" normalizeH="0" baseline="0" dirty="0" smtClean="0">
                          <a:ln>
                            <a:noFill/>
                          </a:ln>
                          <a:solidFill>
                            <a:schemeClr val="tx1"/>
                          </a:solidFill>
                          <a:effectLst/>
                          <a:latin typeface="宋体" charset="-122"/>
                          <a:ea typeface="宋体" charset="-122"/>
                        </a:rPr>
                        <a:t>的扩展）</a:t>
                      </a:r>
                      <a:endParaRPr lang="zh-CN" altLang="en-US" dirty="0"/>
                    </a:p>
                  </a:txBody>
                  <a:tcPr/>
                </a:tc>
                <a:tc>
                  <a:txBody>
                    <a:bodyPr/>
                    <a:lstStyle/>
                    <a:p>
                      <a:r>
                        <a:rPr lang="en-US" altLang="zh-CN" sz="1800" kern="1200" dirty="0" err="1" smtClean="0">
                          <a:solidFill>
                            <a:schemeClr val="dk1"/>
                          </a:solidFill>
                          <a:latin typeface="+mn-lt"/>
                          <a:ea typeface="+mn-ea"/>
                          <a:cs typeface="+mn-cs"/>
                        </a:rPr>
                        <a:t>tcsh</a:t>
                      </a:r>
                      <a:r>
                        <a:rPr lang="zh-CN" altLang="zh-CN" sz="1800" kern="1200" dirty="0" smtClean="0">
                          <a:solidFill>
                            <a:schemeClr val="dk1"/>
                          </a:solidFill>
                          <a:latin typeface="+mn-lt"/>
                          <a:ea typeface="+mn-ea"/>
                          <a:cs typeface="+mn-cs"/>
                        </a:rPr>
                        <a:t>是</a:t>
                      </a:r>
                      <a:r>
                        <a:rPr lang="en-US" altLang="zh-CN" sz="1800" kern="1200" dirty="0" smtClean="0">
                          <a:solidFill>
                            <a:schemeClr val="dk1"/>
                          </a:solidFill>
                          <a:latin typeface="+mn-lt"/>
                          <a:ea typeface="+mn-ea"/>
                          <a:cs typeface="+mn-cs"/>
                        </a:rPr>
                        <a:t>C Shell</a:t>
                      </a:r>
                      <a:r>
                        <a:rPr lang="zh-CN" altLang="zh-CN" sz="1800" kern="1200" dirty="0" smtClean="0">
                          <a:solidFill>
                            <a:schemeClr val="dk1"/>
                          </a:solidFill>
                          <a:latin typeface="+mn-lt"/>
                          <a:ea typeface="+mn-ea"/>
                          <a:cs typeface="+mn-cs"/>
                        </a:rPr>
                        <a:t>的扩展。</a:t>
                      </a:r>
                      <a:r>
                        <a:rPr lang="en-US" altLang="zh-CN" sz="1800" kern="1200" dirty="0" err="1" smtClean="0">
                          <a:solidFill>
                            <a:schemeClr val="dk1"/>
                          </a:solidFill>
                          <a:latin typeface="+mn-lt"/>
                          <a:ea typeface="+mn-ea"/>
                          <a:cs typeface="+mn-cs"/>
                        </a:rPr>
                        <a:t>tcsh</a:t>
                      </a:r>
                      <a:r>
                        <a:rPr lang="zh-CN" altLang="zh-CN" sz="1800" kern="1200" dirty="0" smtClean="0">
                          <a:solidFill>
                            <a:schemeClr val="dk1"/>
                          </a:solidFill>
                          <a:latin typeface="+mn-lt"/>
                          <a:ea typeface="+mn-ea"/>
                          <a:cs typeface="+mn-cs"/>
                        </a:rPr>
                        <a:t>与</a:t>
                      </a:r>
                      <a:r>
                        <a:rPr lang="en-US" altLang="zh-CN" sz="1800" kern="1200" dirty="0" err="1" smtClean="0">
                          <a:solidFill>
                            <a:schemeClr val="dk1"/>
                          </a:solidFill>
                          <a:latin typeface="+mn-lt"/>
                          <a:ea typeface="+mn-ea"/>
                          <a:cs typeface="+mn-cs"/>
                        </a:rPr>
                        <a:t>csh</a:t>
                      </a:r>
                      <a:r>
                        <a:rPr lang="zh-CN" altLang="zh-CN" sz="1800" kern="1200" dirty="0" smtClean="0">
                          <a:solidFill>
                            <a:schemeClr val="dk1"/>
                          </a:solidFill>
                          <a:latin typeface="+mn-lt"/>
                          <a:ea typeface="+mn-ea"/>
                          <a:cs typeface="+mn-cs"/>
                        </a:rPr>
                        <a:t>完全向后兼容，但它包含了更多的使用户感觉方便的新特性，其最大的提高是在命令行编辑和历史浏览方面</a:t>
                      </a:r>
                      <a:endParaRPr lang="zh-CN" altLang="en-US" dirty="0"/>
                    </a:p>
                  </a:txBody>
                  <a:tcPr/>
                </a:tc>
              </a:tr>
            </a:tbl>
          </a:graphicData>
        </a:graphic>
      </p:graphicFrame>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89A6CC2-6152-4E06-B77C-2DF75CCECBCC}" type="slidenum">
              <a:rPr lang="en-US" altLang="zh-CN" sz="1200">
                <a:latin typeface="+mj-lt"/>
              </a:rPr>
              <a:pPr algn="r">
                <a:defRPr/>
              </a:pPr>
              <a:t>20</a:t>
            </a:fld>
            <a:endParaRPr lang="en-US" altLang="zh-CN" sz="1200" dirty="0">
              <a:latin typeface="+mj-lt"/>
            </a:endParaRPr>
          </a:p>
        </p:txBody>
      </p:sp>
      <p:sp>
        <p:nvSpPr>
          <p:cNvPr id="35858"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标题 1"/>
          <p:cNvSpPr>
            <a:spLocks noGrp="1"/>
          </p:cNvSpPr>
          <p:nvPr>
            <p:ph type="title"/>
          </p:nvPr>
        </p:nvSpPr>
        <p:spPr>
          <a:xfrm>
            <a:off x="395288" y="260350"/>
            <a:ext cx="8229600" cy="1139825"/>
          </a:xfrm>
        </p:spPr>
        <p:txBody>
          <a:bodyPr/>
          <a:lstStyle/>
          <a:p>
            <a:pPr eaLnBrk="1" hangingPunct="1"/>
            <a:r>
              <a:rPr lang="en-US" altLang="zh-CN" smtClean="0"/>
              <a:t>Linux</a:t>
            </a:r>
            <a:r>
              <a:rPr lang="zh-CN" altLang="en-US" smtClean="0"/>
              <a:t>的元字符</a:t>
            </a:r>
          </a:p>
        </p:txBody>
      </p:sp>
      <p:sp>
        <p:nvSpPr>
          <p:cNvPr id="36866" name="内容占位符 2"/>
          <p:cNvSpPr>
            <a:spLocks noGrp="1"/>
          </p:cNvSpPr>
          <p:nvPr>
            <p:ph idx="1"/>
          </p:nvPr>
        </p:nvSpPr>
        <p:spPr>
          <a:xfrm>
            <a:off x="468313" y="1303338"/>
            <a:ext cx="8229600" cy="1620837"/>
          </a:xfrm>
        </p:spPr>
        <p:txBody>
          <a:bodyPr/>
          <a:lstStyle/>
          <a:p>
            <a:pPr eaLnBrk="1" hangingPunct="1"/>
            <a:r>
              <a:rPr lang="zh-CN" altLang="en-US" sz="2800" smtClean="0"/>
              <a:t>在 </a:t>
            </a:r>
            <a:r>
              <a:rPr lang="en-US" altLang="zh-CN" sz="2800" smtClean="0"/>
              <a:t>Shell </a:t>
            </a:r>
            <a:r>
              <a:rPr lang="zh-CN" altLang="en-US" sz="2800" smtClean="0"/>
              <a:t>中有一些具有特殊的意义字符，称为 </a:t>
            </a:r>
            <a:r>
              <a:rPr lang="en-US" altLang="zh-CN" sz="2800" smtClean="0"/>
              <a:t>Shell </a:t>
            </a:r>
            <a:r>
              <a:rPr lang="zh-CN" altLang="en-US" sz="2800" smtClean="0"/>
              <a:t>元字符（</a:t>
            </a:r>
            <a:r>
              <a:rPr lang="en-US" altLang="zh-CN" sz="2800" smtClean="0"/>
              <a:t>shell metacharacters</a:t>
            </a:r>
            <a:r>
              <a:rPr lang="zh-CN" altLang="en-US" sz="2800" smtClean="0"/>
              <a:t>）。 </a:t>
            </a:r>
          </a:p>
          <a:p>
            <a:pPr eaLnBrk="1" hangingPunct="1"/>
            <a:r>
              <a:rPr lang="zh-CN" altLang="en-US" sz="2800" smtClean="0"/>
              <a:t>若不以特殊方式（使用转义字符）指明，</a:t>
            </a:r>
            <a:r>
              <a:rPr lang="en-US" altLang="zh-CN" sz="2800" smtClean="0"/>
              <a:t>Shell</a:t>
            </a:r>
            <a:r>
              <a:rPr lang="zh-CN" altLang="en-US" sz="2800" smtClean="0"/>
              <a:t>并不会把它们当做普通文字符使用。</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10515CC-7BF7-450A-A328-49D38C6313F6}" type="slidenum">
              <a:rPr lang="en-US" altLang="zh-CN" sz="1200">
                <a:latin typeface="+mj-lt"/>
              </a:rPr>
              <a:pPr algn="r">
                <a:defRPr/>
              </a:pPr>
              <a:t>21</a:t>
            </a:fld>
            <a:endParaRPr lang="en-US" altLang="zh-CN" sz="1200" dirty="0">
              <a:latin typeface="+mj-lt"/>
            </a:endParaRPr>
          </a:p>
        </p:txBody>
      </p:sp>
      <p:graphicFrame>
        <p:nvGraphicFramePr>
          <p:cNvPr id="8" name="表格 7"/>
          <p:cNvGraphicFramePr>
            <a:graphicFrameLocks noGrp="1"/>
          </p:cNvGraphicFramePr>
          <p:nvPr/>
        </p:nvGraphicFramePr>
        <p:xfrm>
          <a:off x="755576" y="3392703"/>
          <a:ext cx="7848600" cy="2895600"/>
        </p:xfrm>
        <a:graphic>
          <a:graphicData uri="http://schemas.openxmlformats.org/drawingml/2006/table">
            <a:tbl>
              <a:tblPr>
                <a:tableStyleId>{284E427A-3D55-4303-BF80-6455036E1DE7}</a:tableStyleId>
              </a:tblPr>
              <a:tblGrid>
                <a:gridCol w="1079500"/>
                <a:gridCol w="2376487"/>
                <a:gridCol w="2487613"/>
                <a:gridCol w="1905000"/>
              </a:tblGrid>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字符</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含义</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字符</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含义</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a:t>
                      </a:r>
                      <a:endParaRPr kumimoji="1" lang="zh-CN" altLang="en-US" sz="2200" b="1" i="0" u="none" strike="noStrike" cap="none" normalizeH="0" baseline="0" dirty="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强引用</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a:t>
                      </a:r>
                      <a:endParaRPr kumimoji="1" lang="zh-CN" altLang="en-US" sz="2200" b="1" i="0" u="none" strike="noStrike" cap="none" normalizeH="0" baseline="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通配符</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a:t>
                      </a:r>
                      <a:endParaRPr kumimoji="1" lang="zh-CN" altLang="en-US" sz="2200" b="1" i="0" u="none" strike="noStrike" cap="none" normalizeH="0" baseline="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弱引用</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&lt;、&gt;、&gt;&gt;</a:t>
                      </a:r>
                      <a:endParaRPr kumimoji="1" lang="zh-CN" altLang="en-US" sz="2200" b="1" i="0" u="none" strike="noStrike" cap="none" normalizeH="0" baseline="0" dirty="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重定向</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a:t>
                      </a:r>
                      <a:endParaRPr kumimoji="1" lang="zh-CN" altLang="en-US" sz="2200" b="1" i="0" u="none" strike="noStrike" cap="none" normalizeH="0" baseline="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转义字符</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a:t>
                      </a:r>
                      <a:endParaRPr kumimoji="1" lang="zh-CN" altLang="en-US" sz="2200" b="1" i="0" u="none" strike="noStrike" cap="none" normalizeH="0" baseline="0" dirty="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选项标志</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a:t>
                      </a:r>
                      <a:endParaRPr kumimoji="1" lang="zh-CN" altLang="en-US" sz="2200" b="1" i="0" u="none" strike="noStrike" cap="none" normalizeH="0" baseline="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变量引用</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a:t>
                      </a:r>
                      <a:endParaRPr kumimoji="1" lang="zh-CN" altLang="en-US" sz="2200" b="1" i="0" u="none" strike="noStrike" cap="none" normalizeH="0" baseline="0" dirty="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注释符</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1809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a:t>
                      </a:r>
                      <a:endParaRPr kumimoji="1" lang="zh-CN" altLang="en-US" sz="2200" b="1" i="0" u="none" strike="noStrike" cap="none" normalizeH="0" baseline="0" smtClean="0">
                        <a:ln>
                          <a:noFill/>
                        </a:ln>
                        <a:solidFill>
                          <a:srgbClr val="666633"/>
                        </a:solidFill>
                        <a:effectLst/>
                        <a:latin typeface="Courier New" pitchFamily="49"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smtClean="0">
                          <a:ln>
                            <a:noFill/>
                          </a:ln>
                          <a:effectLst/>
                        </a:rPr>
                        <a:t>命令分离符</a:t>
                      </a:r>
                      <a:endParaRPr kumimoji="1" lang="zh-CN" altLang="en-US" sz="22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空格、换行符</a:t>
                      </a:r>
                      <a:endParaRPr kumimoji="1" lang="zh-CN" altLang="en-US" sz="2200" b="0" i="0" u="none" strike="noStrike" cap="none" normalizeH="0" baseline="0" dirty="0" smtClean="0">
                        <a:ln>
                          <a:noFill/>
                        </a:ln>
                        <a:solidFill>
                          <a:srgbClr val="666633"/>
                        </a:solidFill>
                        <a:effectLst/>
                        <a:latin typeface="Times New Roman" pitchFamily="18" charset="0"/>
                        <a:ea typeface="黑体" pitchFamily="49" charset="-122"/>
                      </a:endParaRPr>
                    </a:p>
                  </a:txBody>
                  <a:tcPr horzOverflow="overflow"/>
                </a:tc>
                <a:tc>
                  <a:txBody>
                    <a:bodyPr/>
                    <a:lstStyle/>
                    <a:p>
                      <a:pPr marL="0" marR="0" lvl="0" indent="0" algn="l" defTabSz="914400" rtl="0" eaLnBrk="1" fontAlgn="base" latinLnBrk="0" hangingPunct="1">
                        <a:lnSpc>
                          <a:spcPct val="120000"/>
                        </a:lnSpc>
                        <a:spcBef>
                          <a:spcPct val="0"/>
                        </a:spcBef>
                        <a:spcAft>
                          <a:spcPct val="0"/>
                        </a:spcAft>
                        <a:buClr>
                          <a:schemeClr val="folHlink"/>
                        </a:buClr>
                        <a:buSzPct val="60000"/>
                        <a:buFont typeface="Wingdings" pitchFamily="2" charset="2"/>
                        <a:buNone/>
                        <a:tabLst/>
                      </a:pPr>
                      <a:r>
                        <a:rPr kumimoji="1" lang="zh-CN" altLang="en-US" sz="2200" u="none" strike="noStrike" cap="none" normalizeH="0" baseline="0" dirty="0" smtClean="0">
                          <a:ln>
                            <a:noFill/>
                          </a:ln>
                          <a:effectLst/>
                        </a:rPr>
                        <a:t>命令分隔符</a:t>
                      </a:r>
                      <a:endParaRPr kumimoji="1" lang="zh-CN" altLang="en-US" sz="22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bl>
          </a:graphicData>
        </a:graphic>
      </p:graphicFrame>
      <p:sp>
        <p:nvSpPr>
          <p:cNvPr id="36870"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en-US" altLang="zh-CN" dirty="0" smtClean="0"/>
              <a:t>Linux</a:t>
            </a:r>
            <a:r>
              <a:rPr lang="zh-CN" altLang="en-US" dirty="0" smtClean="0"/>
              <a:t>命令格式</a:t>
            </a:r>
            <a:endParaRPr lang="zh-CN" altLang="en-US" dirty="0"/>
          </a:p>
        </p:txBody>
      </p:sp>
      <p:sp>
        <p:nvSpPr>
          <p:cNvPr id="37890" name="文本占位符 2"/>
          <p:cNvSpPr>
            <a:spLocks noGrp="1"/>
          </p:cNvSpPr>
          <p:nvPr>
            <p:ph type="body" idx="1"/>
          </p:nvPr>
        </p:nvSpPr>
        <p:spPr/>
        <p:txBody>
          <a:bodyPr/>
          <a:lstStyle/>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E46EA4D-65F9-4CC6-91A8-309E42DF666B}" type="slidenum">
              <a:rPr lang="en-US" altLang="zh-CN" sz="1200">
                <a:latin typeface="+mj-lt"/>
              </a:rPr>
              <a:pPr algn="r">
                <a:defRPr/>
              </a:pPr>
              <a:t>22</a:t>
            </a:fld>
            <a:endParaRPr lang="en-US" altLang="zh-CN" sz="1200">
              <a:latin typeface="+mj-lt"/>
            </a:endParaRPr>
          </a:p>
        </p:txBody>
      </p:sp>
      <p:sp>
        <p:nvSpPr>
          <p:cNvPr id="3789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标题 1"/>
          <p:cNvSpPr>
            <a:spLocks noGrp="1"/>
          </p:cNvSpPr>
          <p:nvPr>
            <p:ph type="title"/>
          </p:nvPr>
        </p:nvSpPr>
        <p:spPr>
          <a:xfrm>
            <a:off x="395288" y="260350"/>
            <a:ext cx="8229600" cy="1139825"/>
          </a:xfrm>
        </p:spPr>
        <p:txBody>
          <a:bodyPr/>
          <a:lstStyle/>
          <a:p>
            <a:pPr eaLnBrk="1" hangingPunct="1"/>
            <a:r>
              <a:rPr lang="zh-CN" altLang="en-US" b="1" smtClean="0"/>
              <a:t>命令基本格式</a:t>
            </a:r>
            <a:endParaRPr lang="zh-CN" altLang="en-US" smtClean="0"/>
          </a:p>
        </p:txBody>
      </p:sp>
      <p:sp>
        <p:nvSpPr>
          <p:cNvPr id="38914" name="内容占位符 2"/>
          <p:cNvSpPr>
            <a:spLocks noGrp="1"/>
          </p:cNvSpPr>
          <p:nvPr>
            <p:ph idx="1"/>
          </p:nvPr>
        </p:nvSpPr>
        <p:spPr/>
        <p:txBody>
          <a:bodyPr/>
          <a:lstStyle/>
          <a:p>
            <a:pPr eaLnBrk="1" hangingPunct="1"/>
            <a:r>
              <a:rPr lang="zh-CN" altLang="en-US" smtClean="0"/>
              <a:t>一般格式：</a:t>
            </a:r>
            <a:endParaRPr lang="en-US" altLang="zh-CN" smtClean="0"/>
          </a:p>
          <a:p>
            <a:pPr lvl="1" eaLnBrk="1" hangingPunct="1"/>
            <a:r>
              <a:rPr lang="en-US" altLang="zh-CN" smtClean="0"/>
              <a:t>cmd [options] [arguments]</a:t>
            </a:r>
          </a:p>
          <a:p>
            <a:pPr eaLnBrk="1" hangingPunct="1"/>
            <a:r>
              <a:rPr lang="zh-CN" altLang="en-US" smtClean="0"/>
              <a:t>说明：</a:t>
            </a:r>
          </a:p>
          <a:p>
            <a:pPr lvl="1" eaLnBrk="1" hangingPunct="1"/>
            <a:r>
              <a:rPr lang="zh-CN" altLang="en-US" smtClean="0"/>
              <a:t>最简单的</a:t>
            </a:r>
            <a:r>
              <a:rPr lang="en-US" altLang="zh-CN" smtClean="0"/>
              <a:t>Shell</a:t>
            </a:r>
            <a:r>
              <a:rPr lang="zh-CN" altLang="en-US" smtClean="0"/>
              <a:t>命令只有命令名，复杂的</a:t>
            </a:r>
            <a:r>
              <a:rPr lang="en-US" altLang="zh-CN" smtClean="0"/>
              <a:t>Shell</a:t>
            </a:r>
            <a:r>
              <a:rPr lang="zh-CN" altLang="en-US" smtClean="0"/>
              <a:t>命令可以有多个选项和参数。</a:t>
            </a:r>
          </a:p>
          <a:p>
            <a:pPr lvl="1" eaLnBrk="1" hangingPunct="1"/>
            <a:r>
              <a:rPr lang="zh-CN" altLang="en-US" smtClean="0"/>
              <a:t>选项和参数都作为</a:t>
            </a:r>
            <a:r>
              <a:rPr lang="en-US" altLang="zh-CN" smtClean="0"/>
              <a:t>Shell</a:t>
            </a:r>
            <a:r>
              <a:rPr lang="zh-CN" altLang="en-US" smtClean="0"/>
              <a:t>命令执行时的输入，它们之间用空格分隔开。</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230DFE2-8CCD-4769-B199-305B1FFDC938}" type="slidenum">
              <a:rPr lang="en-US" altLang="zh-CN" sz="1200">
                <a:latin typeface="+mj-lt"/>
              </a:rPr>
              <a:pPr algn="r">
                <a:defRPr/>
              </a:pPr>
              <a:t>23</a:t>
            </a:fld>
            <a:endParaRPr lang="en-US" altLang="zh-CN" sz="1200" dirty="0">
              <a:latin typeface="+mj-lt"/>
            </a:endParaRPr>
          </a:p>
        </p:txBody>
      </p:sp>
      <p:sp>
        <p:nvSpPr>
          <p:cNvPr id="8" name="AutoShape 7"/>
          <p:cNvSpPr>
            <a:spLocks noChangeArrowheads="1"/>
          </p:cNvSpPr>
          <p:nvPr/>
        </p:nvSpPr>
        <p:spPr bwMode="auto">
          <a:xfrm>
            <a:off x="900113" y="5013325"/>
            <a:ext cx="6858000" cy="685800"/>
          </a:xfrm>
          <a:prstGeom prst="roundRect">
            <a:avLst>
              <a:gd name="adj" fmla="val 16667"/>
            </a:avLst>
          </a:prstGeom>
          <a:ln>
            <a:headEnd/>
            <a:tailEnd/>
          </a:ln>
        </p:spPr>
        <p:style>
          <a:lnRef idx="3">
            <a:schemeClr val="lt1"/>
          </a:lnRef>
          <a:fillRef idx="1">
            <a:schemeClr val="accent2"/>
          </a:fillRef>
          <a:effectRef idx="1">
            <a:schemeClr val="accent2"/>
          </a:effectRef>
          <a:fontRef idx="minor">
            <a:schemeClr val="lt1"/>
          </a:fontRef>
        </p:style>
        <p:txBody>
          <a:bodyPr wrap="none" anchor="ctr"/>
          <a:lstStyle/>
          <a:p>
            <a:pPr algn="ctr">
              <a:defRPr/>
            </a:pPr>
            <a:r>
              <a:rPr lang="zh-CN" altLang="en-US" sz="3000" dirty="0">
                <a:solidFill>
                  <a:srgbClr val="FFFF66"/>
                </a:solidFill>
                <a:ea typeface="黑体" pitchFamily="49" charset="-122"/>
              </a:rPr>
              <a:t>注：</a:t>
            </a:r>
            <a:r>
              <a:rPr lang="en-US" altLang="zh-CN" sz="3000" dirty="0">
                <a:solidFill>
                  <a:srgbClr val="FFFF66"/>
                </a:solidFill>
                <a:ea typeface="黑体" pitchFamily="49" charset="-122"/>
              </a:rPr>
              <a:t>Linux </a:t>
            </a:r>
            <a:r>
              <a:rPr lang="zh-CN" altLang="en-US" sz="3000" dirty="0">
                <a:solidFill>
                  <a:srgbClr val="FFFF66"/>
                </a:solidFill>
                <a:ea typeface="黑体" pitchFamily="49" charset="-122"/>
              </a:rPr>
              <a:t>区分大小写！</a:t>
            </a:r>
          </a:p>
        </p:txBody>
      </p:sp>
      <p:sp>
        <p:nvSpPr>
          <p:cNvPr id="38918"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标题 1"/>
          <p:cNvSpPr>
            <a:spLocks noGrp="1"/>
          </p:cNvSpPr>
          <p:nvPr>
            <p:ph type="title"/>
          </p:nvPr>
        </p:nvSpPr>
        <p:spPr>
          <a:xfrm>
            <a:off x="395288" y="260350"/>
            <a:ext cx="8229600" cy="1139825"/>
          </a:xfrm>
        </p:spPr>
        <p:txBody>
          <a:bodyPr/>
          <a:lstStyle/>
          <a:p>
            <a:pPr eaLnBrk="1" hangingPunct="1"/>
            <a:r>
              <a:rPr lang="en-US" altLang="zh-CN" smtClean="0"/>
              <a:t>Linux</a:t>
            </a:r>
            <a:r>
              <a:rPr lang="zh-CN" altLang="en-US" smtClean="0"/>
              <a:t>系统中</a:t>
            </a:r>
            <a:r>
              <a:rPr lang="en-US" altLang="zh-CN" smtClean="0"/>
              <a:t/>
            </a:r>
            <a:br>
              <a:rPr lang="en-US" altLang="zh-CN" smtClean="0"/>
            </a:br>
            <a:r>
              <a:rPr lang="zh-CN" altLang="en-US" smtClean="0"/>
              <a:t>可执行文件的分类</a:t>
            </a:r>
          </a:p>
        </p:txBody>
      </p:sp>
      <p:sp>
        <p:nvSpPr>
          <p:cNvPr id="39938" name="内容占位符 2"/>
          <p:cNvSpPr>
            <a:spLocks noGrp="1"/>
          </p:cNvSpPr>
          <p:nvPr>
            <p:ph idx="1"/>
          </p:nvPr>
        </p:nvSpPr>
        <p:spPr>
          <a:xfrm>
            <a:off x="457200" y="1628775"/>
            <a:ext cx="8229600" cy="4430713"/>
          </a:xfrm>
        </p:spPr>
        <p:txBody>
          <a:bodyPr/>
          <a:lstStyle/>
          <a:p>
            <a:pPr eaLnBrk="1" hangingPunct="1"/>
            <a:r>
              <a:rPr lang="zh-CN" altLang="en-US" smtClean="0"/>
              <a:t>内置命令：出于效率的考虑，将一些常用命令的解释程序构造在</a:t>
            </a:r>
            <a:r>
              <a:rPr lang="en-US" altLang="zh-CN" smtClean="0"/>
              <a:t>Shell</a:t>
            </a:r>
            <a:r>
              <a:rPr lang="zh-CN" altLang="en-US" smtClean="0"/>
              <a:t>内部</a:t>
            </a:r>
          </a:p>
          <a:p>
            <a:pPr eaLnBrk="1" hangingPunct="1"/>
            <a:r>
              <a:rPr lang="zh-CN" altLang="en-US" smtClean="0"/>
              <a:t>外置命令：存放在</a:t>
            </a:r>
            <a:r>
              <a:rPr lang="en-US" altLang="zh-CN" smtClean="0"/>
              <a:t>/bin</a:t>
            </a:r>
            <a:r>
              <a:rPr lang="zh-CN" altLang="en-US" smtClean="0"/>
              <a:t>、</a:t>
            </a:r>
            <a:r>
              <a:rPr lang="en-US" altLang="zh-CN" smtClean="0"/>
              <a:t>/sbin</a:t>
            </a:r>
            <a:r>
              <a:rPr lang="zh-CN" altLang="en-US" smtClean="0"/>
              <a:t>目录下的命令</a:t>
            </a:r>
          </a:p>
          <a:p>
            <a:pPr eaLnBrk="1" hangingPunct="1"/>
            <a:r>
              <a:rPr lang="zh-CN" altLang="en-US" smtClean="0"/>
              <a:t>实用程序：存放在</a:t>
            </a:r>
            <a:r>
              <a:rPr lang="en-US" altLang="zh-CN" smtClean="0"/>
              <a:t>/usr/bin</a:t>
            </a:r>
            <a:r>
              <a:rPr lang="zh-CN" altLang="en-US" smtClean="0"/>
              <a:t>、</a:t>
            </a:r>
            <a:r>
              <a:rPr lang="en-US" altLang="zh-CN" smtClean="0"/>
              <a:t>/usr/sbin</a:t>
            </a:r>
            <a:r>
              <a:rPr lang="zh-CN" altLang="en-US" smtClean="0"/>
              <a:t>、</a:t>
            </a:r>
            <a:r>
              <a:rPr lang="en-US" altLang="zh-CN" smtClean="0"/>
              <a:t>/usr/share</a:t>
            </a:r>
            <a:r>
              <a:rPr lang="zh-CN" altLang="en-US" smtClean="0"/>
              <a:t>、</a:t>
            </a:r>
            <a:r>
              <a:rPr lang="en-US" altLang="zh-CN" smtClean="0"/>
              <a:t>/usr/local/bin</a:t>
            </a:r>
            <a:r>
              <a:rPr lang="zh-CN" altLang="en-US" smtClean="0"/>
              <a:t>等目录下的实用程序</a:t>
            </a:r>
          </a:p>
          <a:p>
            <a:pPr eaLnBrk="1" hangingPunct="1"/>
            <a:r>
              <a:rPr lang="zh-CN" altLang="en-US" smtClean="0"/>
              <a:t>用户程序：用户程序经过编译生成可执行文件后，可作为</a:t>
            </a:r>
            <a:r>
              <a:rPr lang="en-US" altLang="zh-CN" smtClean="0"/>
              <a:t>Shell</a:t>
            </a:r>
            <a:r>
              <a:rPr lang="zh-CN" altLang="en-US" smtClean="0"/>
              <a:t>命令运行</a:t>
            </a:r>
          </a:p>
          <a:p>
            <a:pPr eaLnBrk="1" hangingPunct="1"/>
            <a:r>
              <a:rPr lang="en-US" altLang="zh-CN" smtClean="0"/>
              <a:t>Shell</a:t>
            </a:r>
            <a:r>
              <a:rPr lang="zh-CN" altLang="en-US" smtClean="0"/>
              <a:t>脚本：由</a:t>
            </a:r>
            <a:r>
              <a:rPr lang="en-US" altLang="zh-CN" smtClean="0"/>
              <a:t>Shell</a:t>
            </a:r>
            <a:r>
              <a:rPr lang="zh-CN" altLang="en-US" smtClean="0"/>
              <a:t>语言编写的批处理文件，可作为</a:t>
            </a:r>
            <a:r>
              <a:rPr lang="en-US" altLang="zh-CN" smtClean="0"/>
              <a:t>Shell</a:t>
            </a:r>
            <a:r>
              <a:rPr lang="zh-CN" altLang="en-US" smtClean="0"/>
              <a:t>命令运行</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85EA693-3B28-4325-8173-4B7A73773321}" type="slidenum">
              <a:rPr lang="en-US" altLang="zh-CN" sz="1200">
                <a:latin typeface="+mj-lt"/>
              </a:rPr>
              <a:pPr algn="r">
                <a:defRPr/>
              </a:pPr>
              <a:t>24</a:t>
            </a:fld>
            <a:endParaRPr lang="en-US" altLang="zh-CN" sz="1200" dirty="0">
              <a:latin typeface="+mj-lt"/>
            </a:endParaRPr>
          </a:p>
        </p:txBody>
      </p:sp>
      <p:sp>
        <p:nvSpPr>
          <p:cNvPr id="3994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标题 1"/>
          <p:cNvSpPr>
            <a:spLocks noGrp="1"/>
          </p:cNvSpPr>
          <p:nvPr>
            <p:ph type="title"/>
          </p:nvPr>
        </p:nvSpPr>
        <p:spPr>
          <a:xfrm>
            <a:off x="395288" y="260350"/>
            <a:ext cx="8229600" cy="1139825"/>
          </a:xfrm>
        </p:spPr>
        <p:txBody>
          <a:bodyPr/>
          <a:lstStyle/>
          <a:p>
            <a:pPr eaLnBrk="1" hangingPunct="1"/>
            <a:r>
              <a:rPr lang="zh-CN" altLang="en-US" b="1" smtClean="0"/>
              <a:t>命令基本格式（续）</a:t>
            </a:r>
            <a:endParaRPr lang="zh-CN" altLang="en-US" smtClean="0"/>
          </a:p>
        </p:txBody>
      </p:sp>
      <p:sp>
        <p:nvSpPr>
          <p:cNvPr id="40962" name="内容占位符 2"/>
          <p:cNvSpPr>
            <a:spLocks noGrp="1"/>
          </p:cNvSpPr>
          <p:nvPr>
            <p:ph idx="1"/>
          </p:nvPr>
        </p:nvSpPr>
        <p:spPr/>
        <p:txBody>
          <a:bodyPr/>
          <a:lstStyle/>
          <a:p>
            <a:pPr eaLnBrk="1" hangingPunct="1">
              <a:lnSpc>
                <a:spcPct val="80000"/>
              </a:lnSpc>
            </a:pPr>
            <a:r>
              <a:rPr lang="zh-CN" altLang="en-US" smtClean="0"/>
              <a:t>说明：</a:t>
            </a:r>
          </a:p>
          <a:p>
            <a:pPr lvl="1" eaLnBrk="1" hangingPunct="1">
              <a:lnSpc>
                <a:spcPct val="80000"/>
              </a:lnSpc>
            </a:pPr>
            <a:r>
              <a:rPr lang="zh-CN" altLang="en-US" smtClean="0"/>
              <a:t>单字符参数前使用一个减号（</a:t>
            </a:r>
            <a:r>
              <a:rPr lang="en-US" altLang="zh-CN" smtClean="0"/>
              <a:t>-</a:t>
            </a:r>
            <a:r>
              <a:rPr lang="zh-CN" altLang="en-US" smtClean="0"/>
              <a:t>）</a:t>
            </a:r>
            <a:endParaRPr lang="en-US" altLang="zh-CN" smtClean="0"/>
          </a:p>
          <a:p>
            <a:pPr lvl="1" eaLnBrk="1" hangingPunct="1">
              <a:lnSpc>
                <a:spcPct val="80000"/>
              </a:lnSpc>
            </a:pPr>
            <a:r>
              <a:rPr lang="zh-CN" altLang="en-US" smtClean="0"/>
              <a:t>单词参数前使用两个减号（</a:t>
            </a:r>
            <a:r>
              <a:rPr lang="en-US" altLang="zh-CN" smtClean="0"/>
              <a:t>--</a:t>
            </a:r>
            <a:r>
              <a:rPr lang="zh-CN" altLang="en-US" smtClean="0"/>
              <a:t>）。</a:t>
            </a:r>
          </a:p>
          <a:p>
            <a:pPr lvl="1" eaLnBrk="1" hangingPunct="1">
              <a:lnSpc>
                <a:spcPct val="80000"/>
              </a:lnSpc>
            </a:pPr>
            <a:r>
              <a:rPr lang="zh-CN" altLang="en-US" smtClean="0"/>
              <a:t>多个单字符参数前可以只使用一个减号。</a:t>
            </a:r>
          </a:p>
          <a:p>
            <a:pPr lvl="1" eaLnBrk="1" hangingPunct="1">
              <a:lnSpc>
                <a:spcPct val="80000"/>
              </a:lnSpc>
            </a:pPr>
            <a:r>
              <a:rPr lang="zh-CN" altLang="en-US" smtClean="0"/>
              <a:t>操作对象（</a:t>
            </a:r>
            <a:r>
              <a:rPr lang="en-US" altLang="zh-CN" smtClean="0"/>
              <a:t>arguments</a:t>
            </a:r>
            <a:r>
              <a:rPr lang="zh-CN" altLang="en-US" smtClean="0"/>
              <a:t>）可以是文件也可以是目录，有些命令必须使用多个操作对象， 如</a:t>
            </a:r>
            <a:r>
              <a:rPr lang="en-US" altLang="zh-CN" smtClean="0"/>
              <a:t>cp</a:t>
            </a:r>
            <a:r>
              <a:rPr lang="zh-CN" altLang="en-US" smtClean="0"/>
              <a:t>命令必须指定源操作对象和目标操作对象。</a:t>
            </a:r>
          </a:p>
          <a:p>
            <a:pPr lvl="1" eaLnBrk="1" hangingPunct="1">
              <a:lnSpc>
                <a:spcPct val="80000"/>
              </a:lnSpc>
            </a:pPr>
            <a:r>
              <a:rPr lang="zh-CN" altLang="en-US" smtClean="0"/>
              <a:t>并非所有命令的格式都遵从以上规则，例如</a:t>
            </a:r>
            <a:r>
              <a:rPr lang="en-US" altLang="zh-CN" smtClean="0"/>
              <a:t>dd</a:t>
            </a:r>
            <a:r>
              <a:rPr lang="zh-CN" altLang="en-US" smtClean="0"/>
              <a:t>、</a:t>
            </a:r>
            <a:r>
              <a:rPr lang="en-US" altLang="zh-CN" smtClean="0"/>
              <a:t>find</a:t>
            </a:r>
            <a:r>
              <a:rPr lang="zh-CN" altLang="en-US" smtClean="0"/>
              <a:t>等</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200D6CF-A05B-4402-84C2-E6646DF195EB}" type="slidenum">
              <a:rPr lang="en-US" altLang="zh-CN" sz="1200">
                <a:latin typeface="+mj-lt"/>
              </a:rPr>
              <a:pPr algn="r">
                <a:defRPr/>
              </a:pPr>
              <a:t>25</a:t>
            </a:fld>
            <a:endParaRPr lang="en-US" altLang="zh-CN" sz="1200" dirty="0">
              <a:latin typeface="+mj-lt"/>
            </a:endParaRPr>
          </a:p>
        </p:txBody>
      </p:sp>
      <p:sp>
        <p:nvSpPr>
          <p:cNvPr id="7" name="TextBox 6"/>
          <p:cNvSpPr txBox="1"/>
          <p:nvPr/>
        </p:nvSpPr>
        <p:spPr>
          <a:xfrm>
            <a:off x="684213" y="5157788"/>
            <a:ext cx="7920037" cy="830262"/>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a:defRPr/>
            </a:pPr>
            <a:r>
              <a:rPr lang="zh-CN" altLang="en-US" sz="2400" dirty="0"/>
              <a:t>命令在正常执行结果后返回一个 </a:t>
            </a:r>
            <a:r>
              <a:rPr lang="en-US" altLang="zh-CN" sz="2400" dirty="0"/>
              <a:t>0 </a:t>
            </a:r>
            <a:r>
              <a:rPr lang="zh-CN" altLang="en-US" sz="2400" dirty="0"/>
              <a:t>值，如果命令出错，则返回一个非零值 </a:t>
            </a:r>
            <a:r>
              <a:rPr lang="en-US" altLang="zh-CN" sz="2400" dirty="0"/>
              <a:t>(</a:t>
            </a:r>
            <a:r>
              <a:rPr lang="zh-CN" altLang="en-US" sz="2400" dirty="0"/>
              <a:t>在</a:t>
            </a:r>
            <a:r>
              <a:rPr lang="en-US" altLang="zh-CN" sz="2400" dirty="0"/>
              <a:t>shell</a:t>
            </a:r>
            <a:r>
              <a:rPr lang="zh-CN" altLang="en-US" sz="2400" dirty="0"/>
              <a:t>中可用变量 </a:t>
            </a:r>
            <a:r>
              <a:rPr lang="en-US" altLang="zh-CN" sz="2400" dirty="0"/>
              <a:t>$? </a:t>
            </a:r>
            <a:r>
              <a:rPr lang="zh-CN" altLang="en-US" sz="2400" dirty="0"/>
              <a:t>查看</a:t>
            </a:r>
            <a:r>
              <a:rPr lang="en-US" altLang="zh-CN" sz="2400" dirty="0"/>
              <a:t>)</a:t>
            </a:r>
            <a:r>
              <a:rPr lang="zh-CN" altLang="en-US" sz="2400" dirty="0"/>
              <a:t>。</a:t>
            </a:r>
          </a:p>
        </p:txBody>
      </p:sp>
      <p:sp>
        <p:nvSpPr>
          <p:cNvPr id="40966"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标题 1"/>
          <p:cNvSpPr>
            <a:spLocks noGrp="1"/>
          </p:cNvSpPr>
          <p:nvPr>
            <p:ph type="title"/>
          </p:nvPr>
        </p:nvSpPr>
        <p:spPr>
          <a:xfrm>
            <a:off x="395288" y="260350"/>
            <a:ext cx="8229600" cy="1139825"/>
          </a:xfrm>
        </p:spPr>
        <p:txBody>
          <a:bodyPr/>
          <a:lstStyle/>
          <a:p>
            <a:pPr eaLnBrk="1" hangingPunct="1"/>
            <a:r>
              <a:rPr lang="zh-CN" altLang="en-US" b="1" smtClean="0"/>
              <a:t>命令基本格式举例</a:t>
            </a:r>
            <a:endParaRPr lang="zh-CN" altLang="en-US" smtClean="0"/>
          </a:p>
        </p:txBody>
      </p:sp>
      <p:sp>
        <p:nvSpPr>
          <p:cNvPr id="41986" name="内容占位符 2"/>
          <p:cNvSpPr>
            <a:spLocks noGrp="1"/>
          </p:cNvSpPr>
          <p:nvPr>
            <p:ph idx="1"/>
          </p:nvPr>
        </p:nvSpPr>
        <p:spPr/>
        <p:txBody>
          <a:bodyPr/>
          <a:lstStyle/>
          <a:p>
            <a:pPr eaLnBrk="1" hangingPunct="1"/>
            <a:r>
              <a:rPr lang="en-US" altLang="zh-CN" smtClean="0"/>
              <a:t>$ ls </a:t>
            </a:r>
          </a:p>
          <a:p>
            <a:pPr eaLnBrk="1" hangingPunct="1"/>
            <a:r>
              <a:rPr lang="en-US" altLang="zh-CN" smtClean="0"/>
              <a:t>$ ls -lRa /home</a:t>
            </a:r>
          </a:p>
          <a:p>
            <a:pPr eaLnBrk="1" hangingPunct="1"/>
            <a:r>
              <a:rPr lang="en-US" altLang="zh-CN" smtClean="0"/>
              <a:t>$ cat abc xyz </a:t>
            </a:r>
          </a:p>
          <a:p>
            <a:pPr eaLnBrk="1" hangingPunct="1"/>
            <a:r>
              <a:rPr lang="en-US" altLang="zh-CN" smtClean="0"/>
              <a:t>$ ls --help </a:t>
            </a:r>
          </a:p>
          <a:p>
            <a:pPr eaLnBrk="1" hangingPunct="1"/>
            <a:r>
              <a:rPr lang="en-US" altLang="zh-CN" smtClean="0"/>
              <a:t>$ su -</a:t>
            </a:r>
          </a:p>
          <a:p>
            <a:pPr eaLnBrk="1" hangingPunct="1"/>
            <a:r>
              <a:rPr lang="en-US" altLang="zh-CN" smtClean="0"/>
              <a:t>$ passwd</a:t>
            </a:r>
          </a:p>
          <a:p>
            <a:pPr eaLnBrk="1" hangingPunct="1"/>
            <a:r>
              <a:rPr lang="en-US" altLang="zh-CN" smtClean="0"/>
              <a:t>$ date</a:t>
            </a:r>
          </a:p>
          <a:p>
            <a:pPr eaLnBrk="1" hangingPunct="1"/>
            <a:r>
              <a:rPr lang="en-US" altLang="zh-CN" smtClean="0"/>
              <a:t>$ cal 2011</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595D32AC-1DAC-45B9-A4BD-08A6F5C926AD}" type="slidenum">
              <a:rPr lang="en-US" altLang="zh-CN" sz="1200">
                <a:latin typeface="+mj-lt"/>
              </a:rPr>
              <a:pPr algn="r">
                <a:defRPr/>
              </a:pPr>
              <a:t>26</a:t>
            </a:fld>
            <a:endParaRPr lang="en-US" altLang="zh-CN" sz="1200" dirty="0">
              <a:latin typeface="+mj-lt"/>
            </a:endParaRPr>
          </a:p>
        </p:txBody>
      </p:sp>
      <p:sp>
        <p:nvSpPr>
          <p:cNvPr id="4198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a:xfrm>
            <a:off x="395288" y="260350"/>
            <a:ext cx="8229600" cy="1139825"/>
          </a:xfrm>
        </p:spPr>
        <p:txBody>
          <a:bodyPr/>
          <a:lstStyle/>
          <a:p>
            <a:pPr eaLnBrk="1" hangingPunct="1"/>
            <a:r>
              <a:rPr lang="en-US" altLang="zh-CN" b="1" smtClean="0"/>
              <a:t>Linux </a:t>
            </a:r>
            <a:r>
              <a:rPr lang="zh-CN" altLang="en-US" b="1" smtClean="0"/>
              <a:t>常用命令</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1A730BE-4430-4C0D-910E-F073A5580101}" type="slidenum">
              <a:rPr lang="en-US" altLang="zh-CN" sz="1200">
                <a:latin typeface="+mj-lt"/>
              </a:rPr>
              <a:pPr algn="r">
                <a:defRPr/>
              </a:pPr>
              <a:t>27</a:t>
            </a:fld>
            <a:endParaRPr lang="en-US" altLang="zh-CN" sz="1200" dirty="0">
              <a:latin typeface="+mj-lt"/>
            </a:endParaRPr>
          </a:p>
        </p:txBody>
      </p:sp>
      <p:graphicFrame>
        <p:nvGraphicFramePr>
          <p:cNvPr id="7" name="Group 342"/>
          <p:cNvGraphicFramePr>
            <a:graphicFrameLocks noGrp="1"/>
          </p:cNvGraphicFramePr>
          <p:nvPr>
            <p:ph idx="1"/>
          </p:nvPr>
        </p:nvGraphicFramePr>
        <p:xfrm>
          <a:off x="467544" y="1556792"/>
          <a:ext cx="8280920" cy="4553712"/>
        </p:xfrm>
        <a:graphic>
          <a:graphicData uri="http://schemas.openxmlformats.org/drawingml/2006/table">
            <a:tbl>
              <a:tblPr>
                <a:tableStyleId>{35758FB7-9AC5-4552-8A53-C91805E547FA}</a:tableStyleId>
              </a:tblPr>
              <a:tblGrid>
                <a:gridCol w="1224136"/>
                <a:gridCol w="2304256"/>
                <a:gridCol w="1728192"/>
                <a:gridCol w="3024336"/>
              </a:tblGrid>
              <a:tr h="4386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cat</a:t>
                      </a:r>
                      <a:endParaRPr kumimoji="1" lang="en-US" altLang="zh-CN" sz="2400" b="1" i="0" u="none" strike="noStrike" cap="none" normalizeH="0" baseline="0" dirty="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查看文件内容</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more/less</a:t>
                      </a:r>
                      <a:endParaRPr kumimoji="1" lang="zh-CN" altLang="en-US" sz="2400" b="1" i="0" u="none" strike="noStrike" cap="none" normalizeH="0" baseline="0" dirty="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smtClean="0">
                          <a:ln>
                            <a:noFill/>
                          </a:ln>
                          <a:effectLst/>
                        </a:rPr>
                        <a:t>查看文件内容</a:t>
                      </a:r>
                      <a:endParaRPr kumimoji="1" lang="zh-CN" altLang="en-US" sz="24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r>
              <a:tr h="4386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smtClean="0">
                          <a:ln>
                            <a:noFill/>
                          </a:ln>
                          <a:effectLst/>
                        </a:rPr>
                        <a:t>cd</a:t>
                      </a:r>
                      <a:endParaRPr kumimoji="1" lang="en-US" altLang="zh-CN" sz="2400" b="1" i="0" u="none" strike="noStrike" cap="none" normalizeH="0" baseline="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smtClean="0">
                          <a:ln>
                            <a:noFill/>
                          </a:ln>
                          <a:effectLst/>
                        </a:rPr>
                        <a:t>切换工作目录</a:t>
                      </a:r>
                      <a:endParaRPr kumimoji="1" lang="zh-CN" altLang="en-US" sz="24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touch</a:t>
                      </a:r>
                      <a:endParaRPr kumimoji="1" lang="zh-CN" altLang="en-US"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改变文件的时间属性</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45375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err="1" smtClean="0">
                          <a:ln>
                            <a:noFill/>
                          </a:ln>
                          <a:effectLst/>
                        </a:rPr>
                        <a:t>chown</a:t>
                      </a:r>
                      <a:endParaRPr kumimoji="1" lang="zh-CN" altLang="en-US"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改变文件属权</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smtClean="0">
                          <a:ln>
                            <a:noFill/>
                          </a:ln>
                          <a:effectLst/>
                        </a:rPr>
                        <a:t>mv</a:t>
                      </a:r>
                      <a:endParaRPr kumimoji="1" lang="zh-CN" altLang="en-US" sz="2400" b="1" i="0" u="none" strike="noStrike" cap="none" normalizeH="0" baseline="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改名或移动文件</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45622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kern="1200" cap="none" normalizeH="0" baseline="0" dirty="0" err="1" smtClean="0">
                          <a:ln>
                            <a:noFill/>
                          </a:ln>
                          <a:solidFill>
                            <a:schemeClr val="dk1"/>
                          </a:solidFill>
                          <a:effectLst/>
                          <a:latin typeface="+mn-lt"/>
                          <a:ea typeface="+mn-ea"/>
                          <a:cs typeface="+mn-cs"/>
                        </a:rPr>
                        <a:t>chmod</a:t>
                      </a:r>
                      <a:endParaRPr kumimoji="1" lang="zh-CN" altLang="en-US" sz="2400" u="none" strike="noStrike" kern="1200" cap="none" normalizeH="0" baseline="0" dirty="0" smtClean="0">
                        <a:ln>
                          <a:noFill/>
                        </a:ln>
                        <a:solidFill>
                          <a:schemeClr val="dk1"/>
                        </a:solidFill>
                        <a:effectLst/>
                        <a:latin typeface="+mn-lt"/>
                        <a:ea typeface="+mn-ea"/>
                        <a:cs typeface="+mn-cs"/>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kern="1200" cap="none" normalizeH="0" baseline="0" dirty="0" smtClean="0">
                          <a:ln>
                            <a:noFill/>
                          </a:ln>
                          <a:solidFill>
                            <a:schemeClr val="dk1"/>
                          </a:solidFill>
                          <a:effectLst/>
                          <a:latin typeface="+mn-lt"/>
                          <a:ea typeface="+mn-ea"/>
                          <a:cs typeface="+mn-cs"/>
                        </a:rPr>
                        <a:t>改变文件权限</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err="1" smtClean="0">
                          <a:ln>
                            <a:noFill/>
                          </a:ln>
                          <a:effectLst/>
                        </a:rPr>
                        <a:t>pwd</a:t>
                      </a:r>
                      <a:endParaRPr kumimoji="1" lang="zh-CN" altLang="en-US"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显示当前所在的目录</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44904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clear</a:t>
                      </a:r>
                      <a:endParaRPr kumimoji="1" lang="en-US" altLang="zh-CN"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清除屏幕</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err="1" smtClean="0">
                          <a:ln>
                            <a:noFill/>
                          </a:ln>
                          <a:effectLst/>
                        </a:rPr>
                        <a:t>rm</a:t>
                      </a:r>
                      <a:endParaRPr kumimoji="1" lang="zh-CN" altLang="en-US" sz="2400" b="1" i="0" u="none" strike="noStrike" cap="none" normalizeH="0" baseline="0" dirty="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删除文件或目录</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44904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cp</a:t>
                      </a:r>
                      <a:endParaRPr kumimoji="1" lang="zh-CN" altLang="en-US" sz="2400" b="1" i="0" u="none" strike="noStrike" cap="none" normalizeH="0" baseline="0" dirty="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拷贝文件</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kern="1200" cap="none" normalizeH="0" baseline="0" dirty="0" smtClean="0">
                          <a:ln>
                            <a:noFill/>
                          </a:ln>
                          <a:solidFill>
                            <a:schemeClr val="dk1"/>
                          </a:solidFill>
                          <a:effectLst/>
                          <a:latin typeface="+mn-lt"/>
                          <a:ea typeface="+mn-ea"/>
                          <a:cs typeface="+mn-cs"/>
                        </a:rPr>
                        <a:t>find</a:t>
                      </a:r>
                      <a:endParaRPr kumimoji="1" lang="zh-CN" altLang="en-US" sz="2400" u="none" strike="noStrike" kern="1200" cap="none" normalizeH="0" baseline="0" dirty="0" smtClean="0">
                        <a:ln>
                          <a:noFill/>
                        </a:ln>
                        <a:solidFill>
                          <a:schemeClr val="dk1"/>
                        </a:solidFill>
                        <a:effectLst/>
                        <a:latin typeface="+mn-lt"/>
                        <a:ea typeface="+mn-ea"/>
                        <a:cs typeface="+mn-cs"/>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kern="1200" cap="none" normalizeH="0" baseline="0" dirty="0" smtClean="0">
                          <a:ln>
                            <a:noFill/>
                          </a:ln>
                          <a:solidFill>
                            <a:schemeClr val="dk1"/>
                          </a:solidFill>
                          <a:effectLst/>
                          <a:latin typeface="+mn-lt"/>
                          <a:ea typeface="+mn-ea"/>
                          <a:cs typeface="+mn-cs"/>
                        </a:rPr>
                        <a:t>查找文件</a:t>
                      </a:r>
                    </a:p>
                  </a:txBody>
                  <a:tcPr horzOverflow="overflow"/>
                </a:tc>
              </a:tr>
              <a:tr h="44904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smtClean="0">
                          <a:ln>
                            <a:noFill/>
                          </a:ln>
                          <a:effectLst/>
                        </a:rPr>
                        <a:t>ln</a:t>
                      </a:r>
                      <a:endParaRPr kumimoji="1" lang="zh-CN" altLang="en-US" sz="2400" b="1" i="0" u="none" strike="noStrike" cap="none" normalizeH="0" baseline="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smtClean="0">
                          <a:ln>
                            <a:noFill/>
                          </a:ln>
                          <a:effectLst/>
                        </a:rPr>
                        <a:t>创建文件链接</a:t>
                      </a:r>
                      <a:endParaRPr kumimoji="1" lang="zh-CN" altLang="en-US" sz="24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which</a:t>
                      </a:r>
                      <a:endParaRPr kumimoji="1" lang="zh-CN" altLang="en-US"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寻找命令</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449047">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smtClean="0">
                          <a:ln>
                            <a:noFill/>
                          </a:ln>
                          <a:effectLst/>
                        </a:rPr>
                        <a:t>ls</a:t>
                      </a:r>
                      <a:endParaRPr kumimoji="1" lang="zh-CN" altLang="en-US" sz="2400" b="1" i="0" u="none" strike="noStrike" cap="none" normalizeH="0" baseline="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smtClean="0">
                          <a:ln>
                            <a:noFill/>
                          </a:ln>
                          <a:effectLst/>
                        </a:rPr>
                        <a:t>显示目录内容</a:t>
                      </a:r>
                      <a:endParaRPr kumimoji="1" lang="zh-CN" altLang="en-US" sz="24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tar</a:t>
                      </a:r>
                      <a:endParaRPr kumimoji="1" lang="zh-CN" altLang="en-US" sz="2400" b="1" i="0" u="none" strike="noStrike" cap="none" normalizeH="0" baseline="0" dirty="0" smtClean="0">
                        <a:ln>
                          <a:noFill/>
                        </a:ln>
                        <a:solidFill>
                          <a:srgbClr val="0000CC"/>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文件打包</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r h="859802">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smtClean="0">
                          <a:ln>
                            <a:noFill/>
                          </a:ln>
                          <a:effectLst/>
                        </a:rPr>
                        <a:t>mkdir</a:t>
                      </a:r>
                      <a:br>
                        <a:rPr kumimoji="1" lang="en-US" altLang="zh-CN" sz="2400" u="none" strike="noStrike" cap="none" normalizeH="0" baseline="0" smtClean="0">
                          <a:ln>
                            <a:noFill/>
                          </a:ln>
                          <a:effectLst/>
                        </a:rPr>
                      </a:br>
                      <a:r>
                        <a:rPr kumimoji="1" lang="en-US" altLang="zh-CN" sz="2400" u="none" strike="noStrike" cap="none" normalizeH="0" baseline="0" smtClean="0">
                          <a:ln>
                            <a:noFill/>
                          </a:ln>
                          <a:effectLst/>
                        </a:rPr>
                        <a:t>rmdir</a:t>
                      </a:r>
                      <a:endParaRPr kumimoji="1" lang="zh-CN" altLang="en-US" sz="2400" b="1" i="0" u="none" strike="noStrike" cap="none" normalizeH="0" baseline="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smtClean="0">
                          <a:ln>
                            <a:noFill/>
                          </a:ln>
                          <a:effectLst/>
                        </a:rPr>
                        <a:t>创建/删除目录</a:t>
                      </a:r>
                      <a:endParaRPr kumimoji="1" lang="zh-CN" altLang="en-US" sz="2400" b="0" i="0" u="none" strike="noStrike" cap="none" normalizeH="0" baseline="0" smtClean="0">
                        <a:ln>
                          <a:noFill/>
                        </a:ln>
                        <a:solidFill>
                          <a:schemeClr val="tx1"/>
                        </a:solidFill>
                        <a:effectLst/>
                        <a:latin typeface="黑体" pitchFamily="49" charset="-122"/>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[g]zip/unzip</a:t>
                      </a:r>
                    </a:p>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en-US" altLang="zh-CN" sz="2400" u="none" strike="noStrike" cap="none" normalizeH="0" baseline="0" dirty="0" smtClean="0">
                          <a:ln>
                            <a:noFill/>
                          </a:ln>
                          <a:effectLst/>
                        </a:rPr>
                        <a:t>7za</a:t>
                      </a:r>
                      <a:endParaRPr kumimoji="1" lang="zh-CN" altLang="en-US" sz="2400" b="1" i="0" u="none" strike="noStrike" cap="none" normalizeH="0" baseline="0" dirty="0" smtClean="0">
                        <a:ln>
                          <a:noFill/>
                        </a:ln>
                        <a:solidFill>
                          <a:srgbClr val="993300"/>
                        </a:solidFill>
                        <a:effectLst/>
                        <a:latin typeface="Courier New" pitchFamily="49" charset="0"/>
                        <a:ea typeface="宋体" pitchFamily="2"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u="none" strike="noStrike" cap="none" normalizeH="0" baseline="0" dirty="0" smtClean="0">
                          <a:ln>
                            <a:noFill/>
                          </a:ln>
                          <a:effectLst/>
                        </a:rPr>
                        <a:t>文件压缩和解压</a:t>
                      </a:r>
                      <a:endParaRPr kumimoji="1" lang="zh-CN" altLang="en-US" sz="2400" b="0" i="0" u="none" strike="noStrike" cap="none" normalizeH="0" baseline="0" dirty="0" smtClean="0">
                        <a:ln>
                          <a:noFill/>
                        </a:ln>
                        <a:solidFill>
                          <a:schemeClr val="tx1"/>
                        </a:solidFill>
                        <a:effectLst/>
                        <a:latin typeface="黑体" pitchFamily="49" charset="-122"/>
                        <a:ea typeface="黑体" pitchFamily="49" charset="-122"/>
                      </a:endParaRPr>
                    </a:p>
                  </a:txBody>
                  <a:tcPr horzOverflow="overflow"/>
                </a:tc>
              </a:tr>
            </a:tbl>
          </a:graphicData>
        </a:graphic>
      </p:graphicFrame>
      <p:sp>
        <p:nvSpPr>
          <p:cNvPr id="4301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a:xfrm>
            <a:off x="395288" y="260350"/>
            <a:ext cx="8229600" cy="1139825"/>
          </a:xfrm>
        </p:spPr>
        <p:txBody>
          <a:bodyPr/>
          <a:lstStyle/>
          <a:p>
            <a:pPr eaLnBrk="1" hangingPunct="1"/>
            <a:r>
              <a:rPr lang="zh-CN" altLang="en-US" sz="4400" smtClean="0"/>
              <a:t>目录和文件名的命名规则 </a:t>
            </a:r>
            <a:endParaRPr lang="zh-CN" altLang="en-US" smtClean="0"/>
          </a:p>
        </p:txBody>
      </p:sp>
      <p:sp>
        <p:nvSpPr>
          <p:cNvPr id="44034" name="内容占位符 2"/>
          <p:cNvSpPr>
            <a:spLocks noGrp="1"/>
          </p:cNvSpPr>
          <p:nvPr>
            <p:ph idx="1"/>
          </p:nvPr>
        </p:nvSpPr>
        <p:spPr/>
        <p:txBody>
          <a:bodyPr/>
          <a:lstStyle/>
          <a:p>
            <a:pPr eaLnBrk="1" hangingPunct="1"/>
            <a:r>
              <a:rPr lang="zh-CN" altLang="en-US" smtClean="0"/>
              <a:t>在</a:t>
            </a:r>
            <a:r>
              <a:rPr lang="en-US" altLang="zh-CN" smtClean="0"/>
              <a:t>Linux</a:t>
            </a:r>
            <a:r>
              <a:rPr lang="zh-CN" altLang="en-US" smtClean="0"/>
              <a:t>下可以使用长文件或目录名</a:t>
            </a:r>
            <a:endParaRPr lang="en-US" altLang="zh-CN" smtClean="0"/>
          </a:p>
          <a:p>
            <a:pPr lvl="1" eaLnBrk="1" hangingPunct="1"/>
            <a:r>
              <a:rPr lang="zh-CN" altLang="en-US" smtClean="0"/>
              <a:t>可以长达</a:t>
            </a:r>
            <a:r>
              <a:rPr lang="en-US" altLang="zh-CN" smtClean="0"/>
              <a:t>255</a:t>
            </a:r>
            <a:r>
              <a:rPr lang="zh-CN" altLang="en-US" smtClean="0"/>
              <a:t>个字符</a:t>
            </a:r>
            <a:endParaRPr lang="en-US" altLang="zh-CN" smtClean="0"/>
          </a:p>
          <a:p>
            <a:pPr eaLnBrk="1" hangingPunct="1"/>
            <a:r>
              <a:rPr lang="zh-CN" altLang="en-US" smtClean="0"/>
              <a:t>可以给目录和文件取任何名字，但必须遵循下列的规则：</a:t>
            </a:r>
          </a:p>
          <a:p>
            <a:pPr lvl="1" eaLnBrk="1" hangingPunct="1"/>
            <a:r>
              <a:rPr lang="zh-CN" altLang="en-US" sz="2400" smtClean="0"/>
              <a:t>除了</a:t>
            </a:r>
            <a:r>
              <a:rPr lang="en-US" altLang="zh-CN" sz="2400" smtClean="0"/>
              <a:t>/</a:t>
            </a:r>
            <a:r>
              <a:rPr lang="zh-CN" altLang="en-US" sz="2400" smtClean="0"/>
              <a:t>之外，所有的字符都合法</a:t>
            </a:r>
          </a:p>
          <a:p>
            <a:pPr lvl="1" eaLnBrk="1" hangingPunct="1"/>
            <a:r>
              <a:rPr lang="zh-CN" altLang="en-US" sz="2400" smtClean="0"/>
              <a:t>有些字符最好不用，如空格符、制表符、退格符和字符：？，</a:t>
            </a:r>
            <a:r>
              <a:rPr lang="en-US" altLang="zh-CN" sz="2400" smtClean="0"/>
              <a:t>@  #  $  &amp;  ()  \  | </a:t>
            </a:r>
            <a:r>
              <a:rPr lang="zh-CN" altLang="en-US" sz="2400" smtClean="0"/>
              <a:t>；‘ ’“ ”</a:t>
            </a:r>
            <a:r>
              <a:rPr lang="en-US" altLang="zh-CN" sz="2400" smtClean="0"/>
              <a:t>&lt; &gt;</a:t>
            </a:r>
            <a:r>
              <a:rPr lang="zh-CN" altLang="en-US" sz="2400" smtClean="0"/>
              <a:t>等。</a:t>
            </a:r>
          </a:p>
          <a:p>
            <a:pPr lvl="1" eaLnBrk="1" hangingPunct="1"/>
            <a:r>
              <a:rPr lang="zh-CN" altLang="en-US" sz="2400" smtClean="0"/>
              <a:t>避免使用</a:t>
            </a:r>
            <a:r>
              <a:rPr lang="en-US" altLang="zh-CN" sz="2400" smtClean="0"/>
              <a:t>+</a:t>
            </a:r>
            <a:r>
              <a:rPr lang="zh-CN" altLang="en-US" sz="2400" smtClean="0"/>
              <a:t>、</a:t>
            </a:r>
            <a:r>
              <a:rPr lang="en-US" altLang="zh-CN" sz="2400" smtClean="0"/>
              <a:t>-</a:t>
            </a:r>
            <a:r>
              <a:rPr lang="zh-CN" altLang="en-US" sz="2400" smtClean="0"/>
              <a:t>或</a:t>
            </a:r>
            <a:r>
              <a:rPr lang="en-US" altLang="zh-CN" sz="2400" smtClean="0"/>
              <a:t>.</a:t>
            </a:r>
            <a:r>
              <a:rPr lang="zh-CN" altLang="en-US" sz="2400" smtClean="0"/>
              <a:t>来作为普通文件名的第一个字符</a:t>
            </a:r>
          </a:p>
          <a:p>
            <a:pPr lvl="1" eaLnBrk="1" hangingPunct="1"/>
            <a:r>
              <a:rPr lang="zh-CN" altLang="en-US" sz="2400" smtClean="0"/>
              <a:t>大小写敏感</a:t>
            </a:r>
          </a:p>
          <a:p>
            <a:pPr lvl="1" eaLnBrk="1" hangingPunct="1"/>
            <a:r>
              <a:rPr lang="zh-CN" altLang="en-US" smtClean="0"/>
              <a:t>以“</a:t>
            </a:r>
            <a:r>
              <a:rPr lang="en-US" altLang="zh-CN" smtClean="0"/>
              <a:t>.”</a:t>
            </a:r>
            <a:r>
              <a:rPr lang="zh-CN" altLang="en-US" smtClean="0"/>
              <a:t>开头的文件或目录是隐含的 </a:t>
            </a:r>
            <a:r>
              <a:rPr lang="zh-CN" altLang="en-US" sz="2400" smtClean="0"/>
              <a:t> </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326CAEB-5ABB-4708-BF2E-3EF20522E83D}" type="slidenum">
              <a:rPr lang="en-US" altLang="zh-CN" sz="1200">
                <a:latin typeface="+mj-lt"/>
              </a:rPr>
              <a:pPr algn="r">
                <a:defRPr/>
              </a:pPr>
              <a:t>28</a:t>
            </a:fld>
            <a:endParaRPr lang="en-US" altLang="zh-CN" sz="1200" dirty="0">
              <a:latin typeface="+mj-lt"/>
            </a:endParaRPr>
          </a:p>
        </p:txBody>
      </p:sp>
      <p:sp>
        <p:nvSpPr>
          <p:cNvPr id="44037"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标题 1"/>
          <p:cNvSpPr>
            <a:spLocks noGrp="1"/>
          </p:cNvSpPr>
          <p:nvPr>
            <p:ph type="title"/>
          </p:nvPr>
        </p:nvSpPr>
        <p:spPr>
          <a:xfrm>
            <a:off x="395288" y="260350"/>
            <a:ext cx="8229600" cy="1139825"/>
          </a:xfrm>
        </p:spPr>
        <p:txBody>
          <a:bodyPr/>
          <a:lstStyle/>
          <a:p>
            <a:pPr eaLnBrk="1" hangingPunct="1"/>
            <a:r>
              <a:rPr lang="zh-CN" altLang="en-US" b="1" smtClean="0"/>
              <a:t>通配符</a:t>
            </a:r>
            <a:endParaRPr lang="zh-CN" altLang="en-US" smtClean="0"/>
          </a:p>
        </p:txBody>
      </p:sp>
      <p:sp>
        <p:nvSpPr>
          <p:cNvPr id="45058" name="内容占位符 2"/>
          <p:cNvSpPr>
            <a:spLocks noGrp="1"/>
          </p:cNvSpPr>
          <p:nvPr>
            <p:ph idx="1"/>
          </p:nvPr>
        </p:nvSpPr>
        <p:spPr>
          <a:xfrm>
            <a:off x="457200" y="1600200"/>
            <a:ext cx="8229600" cy="2476500"/>
          </a:xfrm>
        </p:spPr>
        <p:txBody>
          <a:bodyPr/>
          <a:lstStyle/>
          <a:p>
            <a:pPr eaLnBrk="1" hangingPunct="1">
              <a:lnSpc>
                <a:spcPct val="90000"/>
              </a:lnSpc>
            </a:pPr>
            <a:r>
              <a:rPr lang="en-US" altLang="zh-CN" smtClean="0"/>
              <a:t>*</a:t>
            </a:r>
            <a:r>
              <a:rPr lang="zh-CN" altLang="en-US" smtClean="0"/>
              <a:t>：匹配任何字符和任何数目的字符</a:t>
            </a:r>
          </a:p>
          <a:p>
            <a:pPr eaLnBrk="1" hangingPunct="1">
              <a:lnSpc>
                <a:spcPct val="90000"/>
              </a:lnSpc>
            </a:pPr>
            <a:r>
              <a:rPr lang="en-US" altLang="zh-CN" smtClean="0"/>
              <a:t>?</a:t>
            </a:r>
            <a:r>
              <a:rPr lang="zh-CN" altLang="en-US" smtClean="0"/>
              <a:t>：匹配单一数目的任何字符</a:t>
            </a:r>
          </a:p>
          <a:p>
            <a:pPr eaLnBrk="1" hangingPunct="1">
              <a:lnSpc>
                <a:spcPct val="90000"/>
              </a:lnSpc>
            </a:pPr>
            <a:r>
              <a:rPr lang="en-US" altLang="zh-CN" smtClean="0"/>
              <a:t>[ ]</a:t>
            </a:r>
            <a:r>
              <a:rPr lang="zh-CN" altLang="en-US" smtClean="0"/>
              <a:t>：匹配</a:t>
            </a:r>
            <a:r>
              <a:rPr lang="en-US" altLang="zh-CN" smtClean="0"/>
              <a:t>[ ]</a:t>
            </a:r>
            <a:r>
              <a:rPr lang="zh-CN" altLang="en-US" smtClean="0"/>
              <a:t>之内的任意一个字符</a:t>
            </a:r>
          </a:p>
          <a:p>
            <a:pPr eaLnBrk="1" hangingPunct="1">
              <a:lnSpc>
                <a:spcPct val="90000"/>
              </a:lnSpc>
            </a:pPr>
            <a:r>
              <a:rPr lang="en-US" altLang="zh-CN" smtClean="0"/>
              <a:t>[! ]</a:t>
            </a:r>
            <a:r>
              <a:rPr lang="zh-CN" altLang="en-US" smtClean="0"/>
              <a:t>：匹配除了</a:t>
            </a:r>
            <a:r>
              <a:rPr lang="en-US" altLang="zh-CN" smtClean="0"/>
              <a:t>[! ]</a:t>
            </a:r>
            <a:r>
              <a:rPr lang="zh-CN" altLang="en-US" smtClean="0"/>
              <a:t>之外的任意一个字符，</a:t>
            </a:r>
            <a:r>
              <a:rPr lang="en-US" altLang="zh-CN" smtClean="0"/>
              <a:t>!</a:t>
            </a:r>
            <a:r>
              <a:rPr lang="zh-CN" altLang="en-US" smtClean="0"/>
              <a:t>表示非的意思</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9232C206-DFC6-4656-A5D9-DE9FC7F02B3D}" type="slidenum">
              <a:rPr lang="en-US" altLang="zh-CN" sz="1200">
                <a:latin typeface="+mj-lt"/>
              </a:rPr>
              <a:pPr algn="r">
                <a:defRPr/>
              </a:pPr>
              <a:t>29</a:t>
            </a:fld>
            <a:endParaRPr lang="en-US" altLang="zh-CN" sz="1200" dirty="0">
              <a:latin typeface="+mj-lt"/>
            </a:endParaRPr>
          </a:p>
        </p:txBody>
      </p:sp>
      <p:sp>
        <p:nvSpPr>
          <p:cNvPr id="7" name="TextBox 6"/>
          <p:cNvSpPr txBox="1"/>
          <p:nvPr/>
        </p:nvSpPr>
        <p:spPr>
          <a:xfrm>
            <a:off x="971550" y="4508500"/>
            <a:ext cx="6913563" cy="757238"/>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nSpc>
                <a:spcPct val="90000"/>
              </a:lnSpc>
              <a:defRPr/>
            </a:pPr>
            <a:r>
              <a:rPr lang="zh-CN" altLang="en-US" sz="2400" dirty="0"/>
              <a:t>“*”能匹配文件或目录名中的“</a:t>
            </a:r>
            <a:r>
              <a:rPr lang="en-US" altLang="zh-CN" sz="2400" dirty="0"/>
              <a:t>.”</a:t>
            </a:r>
            <a:r>
              <a:rPr lang="zh-CN" altLang="en-US" sz="2400" dirty="0"/>
              <a:t>。</a:t>
            </a:r>
          </a:p>
          <a:p>
            <a:pPr>
              <a:lnSpc>
                <a:spcPct val="90000"/>
              </a:lnSpc>
              <a:defRPr/>
            </a:pPr>
            <a:r>
              <a:rPr lang="zh-CN" altLang="en-US" sz="2400" dirty="0"/>
              <a:t>“*”不能匹配首字符是“</a:t>
            </a:r>
            <a:r>
              <a:rPr lang="en-US" altLang="zh-CN" sz="2400" dirty="0"/>
              <a:t>.”</a:t>
            </a:r>
            <a:r>
              <a:rPr lang="zh-CN" altLang="en-US" sz="2400" dirty="0"/>
              <a:t>的文件或目录名。</a:t>
            </a:r>
          </a:p>
        </p:txBody>
      </p:sp>
      <p:sp>
        <p:nvSpPr>
          <p:cNvPr id="45062"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395288" y="260350"/>
            <a:ext cx="8229600" cy="1139825"/>
          </a:xfrm>
        </p:spPr>
        <p:txBody>
          <a:bodyPr/>
          <a:lstStyle/>
          <a:p>
            <a:pPr eaLnBrk="1" hangingPunct="1"/>
            <a:r>
              <a:rPr lang="zh-CN" altLang="en-US" smtClean="0"/>
              <a:t>本章学习目标 </a:t>
            </a:r>
          </a:p>
        </p:txBody>
      </p:sp>
      <p:sp>
        <p:nvSpPr>
          <p:cNvPr id="16386" name="Rectangle 3"/>
          <p:cNvSpPr>
            <a:spLocks noGrp="1" noChangeArrowheads="1"/>
          </p:cNvSpPr>
          <p:nvPr>
            <p:ph type="body" idx="1"/>
          </p:nvPr>
        </p:nvSpPr>
        <p:spPr/>
        <p:txBody>
          <a:bodyPr/>
          <a:lstStyle/>
          <a:p>
            <a:pPr eaLnBrk="1" hangingPunct="1">
              <a:lnSpc>
                <a:spcPct val="90000"/>
              </a:lnSpc>
            </a:pPr>
            <a:r>
              <a:rPr lang="zh-CN" altLang="en-US" sz="2100" smtClean="0"/>
              <a:t>了解</a:t>
            </a:r>
            <a:r>
              <a:rPr lang="en-US" altLang="zh-CN" sz="2100" smtClean="0"/>
              <a:t>Linux</a:t>
            </a:r>
            <a:r>
              <a:rPr lang="zh-CN" altLang="en-US" sz="2100" smtClean="0"/>
              <a:t>的操作界面</a:t>
            </a:r>
            <a:endParaRPr lang="en-US" altLang="zh-CN" sz="2100" smtClean="0"/>
          </a:p>
          <a:p>
            <a:pPr eaLnBrk="1" hangingPunct="1">
              <a:lnSpc>
                <a:spcPct val="90000"/>
              </a:lnSpc>
            </a:pPr>
            <a:r>
              <a:rPr lang="zh-CN" altLang="en-US" sz="2100" smtClean="0"/>
              <a:t>掌握虚拟控制台和本地登录操作</a:t>
            </a:r>
          </a:p>
          <a:p>
            <a:pPr eaLnBrk="1" hangingPunct="1">
              <a:lnSpc>
                <a:spcPct val="90000"/>
              </a:lnSpc>
            </a:pPr>
            <a:r>
              <a:rPr lang="zh-CN" altLang="en-US" sz="2100" smtClean="0"/>
              <a:t>掌握远程登录的方法</a:t>
            </a:r>
          </a:p>
          <a:p>
            <a:pPr eaLnBrk="1" hangingPunct="1">
              <a:lnSpc>
                <a:spcPct val="90000"/>
              </a:lnSpc>
            </a:pPr>
            <a:r>
              <a:rPr lang="zh-CN" altLang="en-US" sz="2100" smtClean="0"/>
              <a:t>理解</a:t>
            </a:r>
            <a:r>
              <a:rPr lang="en-US" altLang="zh-CN" sz="2100" smtClean="0"/>
              <a:t>Linux</a:t>
            </a:r>
            <a:r>
              <a:rPr lang="zh-CN" altLang="en-US" sz="2100" smtClean="0"/>
              <a:t>的运行级别</a:t>
            </a:r>
          </a:p>
          <a:p>
            <a:pPr eaLnBrk="1" hangingPunct="1">
              <a:lnSpc>
                <a:spcPct val="90000"/>
              </a:lnSpc>
            </a:pPr>
            <a:r>
              <a:rPr lang="zh-CN" altLang="en-US" sz="2100" smtClean="0"/>
              <a:t>学会系统关机和重启的字符界面操作</a:t>
            </a:r>
          </a:p>
          <a:p>
            <a:pPr eaLnBrk="1" hangingPunct="1">
              <a:lnSpc>
                <a:spcPct val="90000"/>
              </a:lnSpc>
            </a:pPr>
            <a:r>
              <a:rPr lang="zh-CN" altLang="en-US" sz="2100" smtClean="0"/>
              <a:t>理解</a:t>
            </a:r>
            <a:r>
              <a:rPr lang="en-US" altLang="zh-CN" sz="2100" smtClean="0"/>
              <a:t>Shell</a:t>
            </a:r>
            <a:r>
              <a:rPr lang="zh-CN" altLang="en-US" sz="2100" smtClean="0"/>
              <a:t>功能和地位</a:t>
            </a:r>
          </a:p>
          <a:p>
            <a:pPr eaLnBrk="1" hangingPunct="1">
              <a:lnSpc>
                <a:spcPct val="90000"/>
              </a:lnSpc>
            </a:pPr>
            <a:r>
              <a:rPr lang="zh-CN" altLang="en-US" sz="2100" smtClean="0"/>
              <a:t>掌握命令格式、文件和通配符</a:t>
            </a:r>
          </a:p>
          <a:p>
            <a:pPr eaLnBrk="1" hangingPunct="1">
              <a:lnSpc>
                <a:spcPct val="90000"/>
              </a:lnSpc>
            </a:pPr>
            <a:r>
              <a:rPr lang="zh-CN" altLang="en-US" sz="2100" smtClean="0"/>
              <a:t>学会使用命令帮助</a:t>
            </a:r>
          </a:p>
          <a:p>
            <a:pPr eaLnBrk="1" hangingPunct="1">
              <a:lnSpc>
                <a:spcPct val="90000"/>
              </a:lnSpc>
            </a:pPr>
            <a:r>
              <a:rPr lang="zh-CN" altLang="en-US" sz="2100" smtClean="0"/>
              <a:t>掌握各种常用命令的使用</a:t>
            </a:r>
            <a:endParaRPr lang="en-US" altLang="zh-CN" sz="2100" smtClean="0"/>
          </a:p>
          <a:p>
            <a:pPr eaLnBrk="1" hangingPunct="1">
              <a:lnSpc>
                <a:spcPct val="90000"/>
              </a:lnSpc>
            </a:pPr>
            <a:r>
              <a:rPr lang="zh-CN" altLang="en-US" sz="2100" smtClean="0"/>
              <a:t>学会使用正则表达式</a:t>
            </a:r>
            <a:endParaRPr lang="en-US" altLang="zh-CN" sz="2100" smtClean="0"/>
          </a:p>
          <a:p>
            <a:pPr eaLnBrk="1" hangingPunct="1">
              <a:lnSpc>
                <a:spcPct val="90000"/>
              </a:lnSpc>
            </a:pPr>
            <a:r>
              <a:rPr lang="zh-CN" altLang="en-US" sz="2100" smtClean="0"/>
              <a:t>学会使用</a:t>
            </a:r>
            <a:r>
              <a:rPr lang="en-US" altLang="zh-CN" sz="2100" smtClean="0"/>
              <a:t>VIM</a:t>
            </a:r>
            <a:r>
              <a:rPr lang="zh-CN" altLang="en-US" sz="2100" smtClean="0"/>
              <a:t>文本编辑器</a:t>
            </a:r>
            <a:endParaRPr lang="en-US" altLang="zh-CN" sz="2100" smtClean="0"/>
          </a:p>
          <a:p>
            <a:pPr eaLnBrk="1" hangingPunct="1">
              <a:lnSpc>
                <a:spcPct val="90000"/>
              </a:lnSpc>
            </a:pPr>
            <a:r>
              <a:rPr lang="zh-CN" altLang="en-US" sz="2100" smtClean="0"/>
              <a:t>学会使用命令补全、命令别名、命令历史</a:t>
            </a:r>
          </a:p>
        </p:txBody>
      </p:sp>
      <p:sp>
        <p:nvSpPr>
          <p:cNvPr id="6" name="日期占位符 5"/>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ECC8B645-3D00-4390-A80B-A886A73B120C}" type="datetime2">
              <a:rPr lang="zh-CN" altLang="en-US" sz="1200">
                <a:latin typeface="+mj-lt"/>
              </a:rPr>
              <a:pPr>
                <a:defRPr/>
              </a:pPr>
              <a:t>2014年5月21日</a:t>
            </a:fld>
            <a:endParaRPr lang="en-US" altLang="zh-CN" sz="1200" dirty="0">
              <a:latin typeface="+mj-lt"/>
            </a:endParaRPr>
          </a:p>
        </p:txBody>
      </p:sp>
      <p:sp>
        <p:nvSpPr>
          <p:cNvPr id="7" name="灯片编号占位符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3416AA9-7700-4B32-97F4-1A4B8F7B77CD}" type="slidenum">
              <a:rPr lang="en-US" altLang="zh-CN" sz="1200">
                <a:latin typeface="+mj-lt"/>
              </a:rPr>
              <a:pPr algn="r">
                <a:defRPr/>
              </a:pPr>
              <a:t>3</a:t>
            </a:fld>
            <a:endParaRPr lang="en-US" altLang="zh-CN" sz="1200">
              <a:latin typeface="+mj-lt"/>
            </a:endParaRPr>
          </a:p>
        </p:txBody>
      </p:sp>
      <p:sp>
        <p:nvSpPr>
          <p:cNvPr id="1638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标题 1"/>
          <p:cNvSpPr>
            <a:spLocks noGrp="1"/>
          </p:cNvSpPr>
          <p:nvPr>
            <p:ph type="title"/>
          </p:nvPr>
        </p:nvSpPr>
        <p:spPr>
          <a:xfrm>
            <a:off x="395288" y="260350"/>
            <a:ext cx="8229600" cy="1139825"/>
          </a:xfrm>
        </p:spPr>
        <p:txBody>
          <a:bodyPr/>
          <a:lstStyle/>
          <a:p>
            <a:pPr eaLnBrk="1" hangingPunct="1"/>
            <a:r>
              <a:rPr lang="zh-CN" altLang="en-US" b="1" smtClean="0"/>
              <a:t>通配符使用举例</a:t>
            </a:r>
            <a:endParaRPr lang="zh-CN" altLang="en-US" smtClean="0"/>
          </a:p>
        </p:txBody>
      </p:sp>
      <p:sp>
        <p:nvSpPr>
          <p:cNvPr id="46082" name="内容占位符 2"/>
          <p:cNvSpPr>
            <a:spLocks noGrp="1"/>
          </p:cNvSpPr>
          <p:nvPr>
            <p:ph idx="1"/>
          </p:nvPr>
        </p:nvSpPr>
        <p:spPr/>
        <p:txBody>
          <a:bodyPr/>
          <a:lstStyle/>
          <a:p>
            <a:pPr eaLnBrk="1" hangingPunct="1">
              <a:lnSpc>
                <a:spcPct val="80000"/>
              </a:lnSpc>
            </a:pPr>
            <a:r>
              <a:rPr lang="en-US" altLang="zh-CN" sz="2000" smtClean="0"/>
              <a:t>ls *.c </a:t>
            </a:r>
          </a:p>
          <a:p>
            <a:pPr lvl="1" eaLnBrk="1" hangingPunct="1">
              <a:lnSpc>
                <a:spcPct val="80000"/>
              </a:lnSpc>
            </a:pPr>
            <a:r>
              <a:rPr lang="zh-CN" altLang="en-US" sz="1800" smtClean="0"/>
              <a:t>列出当前目录下的所有</a:t>
            </a:r>
            <a:r>
              <a:rPr lang="en-US" altLang="zh-CN" sz="1800" smtClean="0"/>
              <a:t>C</a:t>
            </a:r>
            <a:r>
              <a:rPr lang="zh-CN" altLang="en-US" sz="1800" smtClean="0"/>
              <a:t>语言源文件。</a:t>
            </a:r>
          </a:p>
          <a:p>
            <a:pPr eaLnBrk="1" hangingPunct="1">
              <a:lnSpc>
                <a:spcPct val="80000"/>
              </a:lnSpc>
            </a:pPr>
            <a:r>
              <a:rPr lang="en-US" altLang="zh-CN" sz="2000" smtClean="0"/>
              <a:t>ls /home/*/*.c </a:t>
            </a:r>
          </a:p>
          <a:p>
            <a:pPr lvl="1" eaLnBrk="1" hangingPunct="1">
              <a:lnSpc>
                <a:spcPct val="80000"/>
              </a:lnSpc>
            </a:pPr>
            <a:r>
              <a:rPr lang="zh-CN" altLang="en-US" sz="1800" smtClean="0"/>
              <a:t>列出</a:t>
            </a:r>
            <a:r>
              <a:rPr lang="en-US" altLang="zh-CN" sz="1800" smtClean="0"/>
              <a:t>/home</a:t>
            </a:r>
            <a:r>
              <a:rPr lang="zh-CN" altLang="en-US" sz="1800" smtClean="0"/>
              <a:t>目录下所有子目录中的所有</a:t>
            </a:r>
            <a:r>
              <a:rPr lang="en-US" altLang="zh-CN" sz="1800" smtClean="0"/>
              <a:t>C</a:t>
            </a:r>
            <a:r>
              <a:rPr lang="zh-CN" altLang="en-US" sz="1800" smtClean="0"/>
              <a:t>语言源文件。 </a:t>
            </a:r>
          </a:p>
          <a:p>
            <a:pPr eaLnBrk="1" hangingPunct="1">
              <a:lnSpc>
                <a:spcPct val="80000"/>
              </a:lnSpc>
            </a:pPr>
            <a:r>
              <a:rPr lang="en-US" altLang="zh-CN" sz="2000" smtClean="0"/>
              <a:t>ls n*.conf </a:t>
            </a:r>
          </a:p>
          <a:p>
            <a:pPr lvl="1" eaLnBrk="1" hangingPunct="1">
              <a:lnSpc>
                <a:spcPct val="80000"/>
              </a:lnSpc>
            </a:pPr>
            <a:r>
              <a:rPr lang="zh-CN" altLang="en-US" sz="1800" smtClean="0"/>
              <a:t>列出当前目录下的所有以字母</a:t>
            </a:r>
            <a:r>
              <a:rPr lang="en-US" altLang="zh-CN" sz="1800" smtClean="0"/>
              <a:t>n</a:t>
            </a:r>
            <a:r>
              <a:rPr lang="zh-CN" altLang="en-US" sz="1800" smtClean="0"/>
              <a:t>开始的</a:t>
            </a:r>
            <a:r>
              <a:rPr lang="en-US" altLang="zh-CN" sz="1800" smtClean="0"/>
              <a:t>conf</a:t>
            </a:r>
            <a:r>
              <a:rPr lang="zh-CN" altLang="en-US" sz="1800" smtClean="0"/>
              <a:t>文件。 </a:t>
            </a:r>
          </a:p>
          <a:p>
            <a:pPr eaLnBrk="1" hangingPunct="1">
              <a:lnSpc>
                <a:spcPct val="80000"/>
              </a:lnSpc>
            </a:pPr>
            <a:r>
              <a:rPr lang="en-US" altLang="zh-CN" sz="2000" smtClean="0"/>
              <a:t>ls test?.dat </a:t>
            </a:r>
          </a:p>
          <a:p>
            <a:pPr lvl="1" eaLnBrk="1" hangingPunct="1">
              <a:lnSpc>
                <a:spcPct val="80000"/>
              </a:lnSpc>
            </a:pPr>
            <a:r>
              <a:rPr lang="zh-CN" altLang="en-US" sz="1800" smtClean="0"/>
              <a:t>列出当前目录下的以</a:t>
            </a:r>
            <a:r>
              <a:rPr lang="en-US" altLang="zh-CN" sz="1800" smtClean="0"/>
              <a:t>test</a:t>
            </a:r>
            <a:r>
              <a:rPr lang="zh-CN" altLang="en-US" sz="1800" smtClean="0"/>
              <a:t>开始的，随后一个字符是任意的</a:t>
            </a:r>
            <a:r>
              <a:rPr lang="en-US" altLang="zh-CN" sz="1800" smtClean="0"/>
              <a:t>.dat</a:t>
            </a:r>
            <a:r>
              <a:rPr lang="zh-CN" altLang="en-US" sz="1800" smtClean="0"/>
              <a:t>文件。 </a:t>
            </a:r>
          </a:p>
          <a:p>
            <a:pPr eaLnBrk="1" hangingPunct="1">
              <a:lnSpc>
                <a:spcPct val="80000"/>
              </a:lnSpc>
            </a:pPr>
            <a:r>
              <a:rPr lang="en-US" altLang="zh-CN" sz="2000" smtClean="0"/>
              <a:t>ls [abc]* </a:t>
            </a:r>
          </a:p>
          <a:p>
            <a:pPr lvl="1" eaLnBrk="1" hangingPunct="1">
              <a:lnSpc>
                <a:spcPct val="80000"/>
              </a:lnSpc>
            </a:pPr>
            <a:r>
              <a:rPr lang="zh-CN" altLang="en-US" sz="1800" smtClean="0"/>
              <a:t>列出当前目录下的首字符是</a:t>
            </a:r>
            <a:r>
              <a:rPr lang="en-US" altLang="zh-CN" sz="1800" smtClean="0"/>
              <a:t>a</a:t>
            </a:r>
            <a:r>
              <a:rPr lang="zh-CN" altLang="en-US" sz="1800" smtClean="0"/>
              <a:t>或</a:t>
            </a:r>
            <a:r>
              <a:rPr lang="en-US" altLang="zh-CN" sz="1800" smtClean="0"/>
              <a:t>b</a:t>
            </a:r>
            <a:r>
              <a:rPr lang="zh-CN" altLang="en-US" sz="1800" smtClean="0"/>
              <a:t>或</a:t>
            </a:r>
            <a:r>
              <a:rPr lang="en-US" altLang="zh-CN" sz="1800" smtClean="0"/>
              <a:t>c</a:t>
            </a:r>
            <a:r>
              <a:rPr lang="zh-CN" altLang="en-US" sz="1800" smtClean="0"/>
              <a:t>的所有文件。 </a:t>
            </a:r>
          </a:p>
          <a:p>
            <a:pPr eaLnBrk="1" hangingPunct="1">
              <a:lnSpc>
                <a:spcPct val="80000"/>
              </a:lnSpc>
            </a:pPr>
            <a:r>
              <a:rPr lang="en-US" altLang="zh-CN" sz="2000" smtClean="0"/>
              <a:t>ls [!abc]* </a:t>
            </a:r>
          </a:p>
          <a:p>
            <a:pPr lvl="1" eaLnBrk="1" hangingPunct="1">
              <a:lnSpc>
                <a:spcPct val="80000"/>
              </a:lnSpc>
            </a:pPr>
            <a:r>
              <a:rPr lang="zh-CN" altLang="en-US" sz="1800" smtClean="0"/>
              <a:t>列出当前目录下的首字符不是</a:t>
            </a:r>
            <a:r>
              <a:rPr lang="en-US" altLang="zh-CN" sz="1800" smtClean="0"/>
              <a:t>a</a:t>
            </a:r>
            <a:r>
              <a:rPr lang="zh-CN" altLang="en-US" sz="1800" smtClean="0"/>
              <a:t>或</a:t>
            </a:r>
            <a:r>
              <a:rPr lang="en-US" altLang="zh-CN" sz="1800" smtClean="0"/>
              <a:t>b</a:t>
            </a:r>
            <a:r>
              <a:rPr lang="zh-CN" altLang="en-US" sz="1800" smtClean="0"/>
              <a:t>或</a:t>
            </a:r>
            <a:r>
              <a:rPr lang="en-US" altLang="zh-CN" sz="1800" smtClean="0"/>
              <a:t>c</a:t>
            </a:r>
            <a:r>
              <a:rPr lang="zh-CN" altLang="en-US" sz="1800" smtClean="0"/>
              <a:t>的所有文件。 </a:t>
            </a:r>
          </a:p>
          <a:p>
            <a:pPr eaLnBrk="1" hangingPunct="1">
              <a:lnSpc>
                <a:spcPct val="80000"/>
              </a:lnSpc>
            </a:pPr>
            <a:r>
              <a:rPr lang="en-US" altLang="zh-CN" sz="2000" smtClean="0"/>
              <a:t>ls [a-zA-Z]* </a:t>
            </a:r>
          </a:p>
          <a:p>
            <a:pPr lvl="1" eaLnBrk="1" hangingPunct="1">
              <a:lnSpc>
                <a:spcPct val="80000"/>
              </a:lnSpc>
            </a:pPr>
            <a:r>
              <a:rPr lang="zh-CN" altLang="en-US" sz="1800" smtClean="0"/>
              <a:t>列出当前目录下的首字符是字母的所有文件 </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14EE9661-481F-455A-ACF7-FB60425C6A70}" type="slidenum">
              <a:rPr lang="en-US" altLang="zh-CN" sz="1200">
                <a:latin typeface="+mj-lt"/>
              </a:rPr>
              <a:pPr algn="r">
                <a:defRPr/>
              </a:pPr>
              <a:t>30</a:t>
            </a:fld>
            <a:endParaRPr lang="en-US" altLang="zh-CN" sz="1200" dirty="0">
              <a:latin typeface="+mj-lt"/>
            </a:endParaRPr>
          </a:p>
        </p:txBody>
      </p:sp>
      <p:sp>
        <p:nvSpPr>
          <p:cNvPr id="4608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en-US" altLang="zh-CN" dirty="0" smtClean="0"/>
              <a:t>Linux</a:t>
            </a:r>
            <a:r>
              <a:rPr lang="zh-CN" altLang="en-US" dirty="0" smtClean="0"/>
              <a:t>下的文件与目录</a:t>
            </a:r>
            <a:endParaRPr lang="zh-CN" altLang="en-US" dirty="0"/>
          </a:p>
        </p:txBody>
      </p:sp>
      <p:sp>
        <p:nvSpPr>
          <p:cNvPr id="47106" name="文本占位符 2"/>
          <p:cNvSpPr>
            <a:spLocks noGrp="1"/>
          </p:cNvSpPr>
          <p:nvPr>
            <p:ph type="body" idx="1"/>
          </p:nvPr>
        </p:nvSpPr>
        <p:spPr/>
        <p:txBody>
          <a:bodyPr/>
          <a:lstStyle/>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CF9F5B09-B11F-42D6-A0A6-F0D1187C0862}" type="slidenum">
              <a:rPr lang="en-US" altLang="zh-CN" sz="1200">
                <a:latin typeface="+mj-lt"/>
              </a:rPr>
              <a:pPr algn="r">
                <a:defRPr/>
              </a:pPr>
              <a:t>31</a:t>
            </a:fld>
            <a:endParaRPr lang="en-US" altLang="zh-CN" sz="1200">
              <a:latin typeface="+mj-lt"/>
            </a:endParaRPr>
          </a:p>
        </p:txBody>
      </p:sp>
      <p:sp>
        <p:nvSpPr>
          <p:cNvPr id="4710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标题 1"/>
          <p:cNvSpPr>
            <a:spLocks noGrp="1"/>
          </p:cNvSpPr>
          <p:nvPr>
            <p:ph type="title"/>
          </p:nvPr>
        </p:nvSpPr>
        <p:spPr>
          <a:xfrm>
            <a:off x="395288" y="260350"/>
            <a:ext cx="8229600" cy="1139825"/>
          </a:xfrm>
        </p:spPr>
        <p:txBody>
          <a:bodyPr/>
          <a:lstStyle/>
          <a:p>
            <a:pPr eaLnBrk="1" hangingPunct="1"/>
            <a:r>
              <a:rPr lang="zh-CN" altLang="en-US" b="1" smtClean="0"/>
              <a:t>文件的类型</a:t>
            </a:r>
            <a:endParaRPr lang="zh-CN" altLang="en-US" smtClean="0"/>
          </a:p>
        </p:txBody>
      </p:sp>
      <p:sp>
        <p:nvSpPr>
          <p:cNvPr id="48130" name="内容占位符 2"/>
          <p:cNvSpPr>
            <a:spLocks noGrp="1"/>
          </p:cNvSpPr>
          <p:nvPr>
            <p:ph idx="1"/>
          </p:nvPr>
        </p:nvSpPr>
        <p:spPr/>
        <p:txBody>
          <a:bodyPr/>
          <a:lstStyle/>
          <a:p>
            <a:pPr eaLnBrk="1" hangingPunct="1">
              <a:lnSpc>
                <a:spcPct val="90000"/>
              </a:lnSpc>
            </a:pPr>
            <a:r>
              <a:rPr lang="zh-CN" altLang="en-US" smtClean="0"/>
              <a:t>普通文件 </a:t>
            </a:r>
            <a:r>
              <a:rPr lang="en-US" altLang="zh-CN" smtClean="0"/>
              <a:t>( - ) </a:t>
            </a:r>
          </a:p>
          <a:p>
            <a:pPr eaLnBrk="1" hangingPunct="1">
              <a:lnSpc>
                <a:spcPct val="90000"/>
              </a:lnSpc>
            </a:pPr>
            <a:r>
              <a:rPr lang="zh-CN" altLang="en-US" smtClean="0"/>
              <a:t>目录 </a:t>
            </a:r>
            <a:r>
              <a:rPr lang="en-US" altLang="zh-CN" smtClean="0"/>
              <a:t>( d ) </a:t>
            </a:r>
          </a:p>
          <a:p>
            <a:pPr eaLnBrk="1" hangingPunct="1">
              <a:lnSpc>
                <a:spcPct val="90000"/>
              </a:lnSpc>
            </a:pPr>
            <a:r>
              <a:rPr lang="zh-CN" altLang="en-US" smtClean="0"/>
              <a:t>符号链接 </a:t>
            </a:r>
            <a:r>
              <a:rPr lang="en-US" altLang="zh-CN" smtClean="0"/>
              <a:t>( l ) </a:t>
            </a:r>
          </a:p>
          <a:p>
            <a:pPr eaLnBrk="1" hangingPunct="1">
              <a:lnSpc>
                <a:spcPct val="90000"/>
              </a:lnSpc>
            </a:pPr>
            <a:r>
              <a:rPr lang="zh-CN" altLang="en-US" smtClean="0"/>
              <a:t>字符设备文件 </a:t>
            </a:r>
            <a:r>
              <a:rPr lang="en-US" altLang="zh-CN" smtClean="0"/>
              <a:t>( c ) </a:t>
            </a:r>
          </a:p>
          <a:p>
            <a:pPr eaLnBrk="1" hangingPunct="1">
              <a:lnSpc>
                <a:spcPct val="90000"/>
              </a:lnSpc>
            </a:pPr>
            <a:r>
              <a:rPr lang="zh-CN" altLang="en-US" smtClean="0"/>
              <a:t>块设备文件 </a:t>
            </a:r>
            <a:r>
              <a:rPr lang="en-US" altLang="zh-CN" smtClean="0"/>
              <a:t>( b ) </a:t>
            </a:r>
          </a:p>
          <a:p>
            <a:pPr eaLnBrk="1" hangingPunct="1">
              <a:lnSpc>
                <a:spcPct val="90000"/>
              </a:lnSpc>
            </a:pPr>
            <a:r>
              <a:rPr lang="zh-CN" altLang="en-US" smtClean="0"/>
              <a:t>套接字 </a:t>
            </a:r>
            <a:r>
              <a:rPr lang="en-US" altLang="zh-CN" smtClean="0"/>
              <a:t>( s ) </a:t>
            </a:r>
          </a:p>
          <a:p>
            <a:pPr eaLnBrk="1" hangingPunct="1">
              <a:lnSpc>
                <a:spcPct val="90000"/>
              </a:lnSpc>
            </a:pPr>
            <a:r>
              <a:rPr lang="zh-CN" altLang="en-US" smtClean="0"/>
              <a:t>命名管道 </a:t>
            </a:r>
            <a:r>
              <a:rPr lang="en-US" altLang="zh-CN" smtClean="0"/>
              <a:t>( p )</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03744DC-B915-4BBE-A05A-0AA6E1880482}" type="slidenum">
              <a:rPr lang="en-US" altLang="zh-CN" sz="1200">
                <a:latin typeface="+mj-lt"/>
              </a:rPr>
              <a:pPr algn="r">
                <a:defRPr/>
              </a:pPr>
              <a:t>32</a:t>
            </a:fld>
            <a:endParaRPr lang="en-US" altLang="zh-CN" sz="1200" dirty="0">
              <a:latin typeface="+mj-lt"/>
            </a:endParaRPr>
          </a:p>
        </p:txBody>
      </p:sp>
      <p:sp>
        <p:nvSpPr>
          <p:cNvPr id="4813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标题 1"/>
          <p:cNvSpPr>
            <a:spLocks noGrp="1"/>
          </p:cNvSpPr>
          <p:nvPr>
            <p:ph type="title"/>
          </p:nvPr>
        </p:nvSpPr>
        <p:spPr>
          <a:xfrm>
            <a:off x="395288" y="260350"/>
            <a:ext cx="8229600" cy="1139825"/>
          </a:xfrm>
        </p:spPr>
        <p:txBody>
          <a:bodyPr/>
          <a:lstStyle/>
          <a:p>
            <a:pPr eaLnBrk="1" hangingPunct="1"/>
            <a:r>
              <a:rPr lang="zh-CN" altLang="en-US" b="1" smtClean="0"/>
              <a:t>普通文件</a:t>
            </a:r>
            <a:endParaRPr lang="zh-CN" altLang="en-US" smtClean="0"/>
          </a:p>
        </p:txBody>
      </p:sp>
      <p:sp>
        <p:nvSpPr>
          <p:cNvPr id="49154" name="内容占位符 2"/>
          <p:cNvSpPr>
            <a:spLocks noGrp="1"/>
          </p:cNvSpPr>
          <p:nvPr>
            <p:ph idx="1"/>
          </p:nvPr>
        </p:nvSpPr>
        <p:spPr/>
        <p:txBody>
          <a:bodyPr/>
          <a:lstStyle/>
          <a:p>
            <a:pPr eaLnBrk="1" hangingPunct="1">
              <a:lnSpc>
                <a:spcPct val="90000"/>
              </a:lnSpc>
            </a:pPr>
            <a:r>
              <a:rPr lang="zh-CN" altLang="en-US" sz="2400" smtClean="0"/>
              <a:t>普通文件仅仅就是字节序列，</a:t>
            </a:r>
            <a:r>
              <a:rPr lang="en-US" altLang="zh-CN" sz="2400" smtClean="0"/>
              <a:t>Linux </a:t>
            </a:r>
            <a:r>
              <a:rPr lang="zh-CN" altLang="en-US" sz="2400" smtClean="0"/>
              <a:t>并没有对其内容规定任何的结构。</a:t>
            </a:r>
            <a:endParaRPr lang="en-US" altLang="zh-CN" sz="2400" smtClean="0"/>
          </a:p>
          <a:p>
            <a:pPr eaLnBrk="1" hangingPunct="1">
              <a:lnSpc>
                <a:spcPct val="90000"/>
              </a:lnSpc>
            </a:pPr>
            <a:r>
              <a:rPr lang="zh-CN" altLang="en-US" sz="2400" smtClean="0"/>
              <a:t>普通文件可以是程序源代码（</a:t>
            </a:r>
            <a:r>
              <a:rPr lang="en-US" altLang="zh-CN" sz="2400" smtClean="0"/>
              <a:t>c</a:t>
            </a:r>
            <a:r>
              <a:rPr lang="zh-CN" altLang="en-US" sz="2400" smtClean="0"/>
              <a:t>、</a:t>
            </a:r>
            <a:r>
              <a:rPr lang="en-US" altLang="zh-CN" sz="2400" smtClean="0"/>
              <a:t>c++</a:t>
            </a:r>
            <a:r>
              <a:rPr lang="zh-CN" altLang="en-US" sz="2400" smtClean="0"/>
              <a:t>、</a:t>
            </a:r>
            <a:r>
              <a:rPr lang="en-US" altLang="zh-CN" sz="2400" smtClean="0"/>
              <a:t>python</a:t>
            </a:r>
            <a:r>
              <a:rPr lang="zh-CN" altLang="en-US" sz="2400" smtClean="0"/>
              <a:t>、</a:t>
            </a:r>
            <a:r>
              <a:rPr lang="en-US" altLang="zh-CN" sz="2400" smtClean="0"/>
              <a:t>perl</a:t>
            </a:r>
            <a:r>
              <a:rPr lang="zh-CN" altLang="en-US" sz="2400" smtClean="0"/>
              <a:t>等）、可执行文件（文件编辑器、数据库系统、出版工具、绘图工具等）、图片、声音、图像等。 </a:t>
            </a:r>
            <a:endParaRPr lang="en-US" altLang="zh-CN" sz="2400" smtClean="0"/>
          </a:p>
          <a:p>
            <a:pPr eaLnBrk="1" hangingPunct="1">
              <a:lnSpc>
                <a:spcPct val="90000"/>
              </a:lnSpc>
            </a:pPr>
            <a:r>
              <a:rPr lang="en-US" altLang="zh-CN" sz="2400" smtClean="0"/>
              <a:t>Linux </a:t>
            </a:r>
            <a:r>
              <a:rPr lang="zh-CN" altLang="en-US" sz="2400" smtClean="0"/>
              <a:t>不会区别对待这些普通文件，只有处理这些文件的应用程序才会对根据文件的内容赋予相应的含义。 </a:t>
            </a:r>
          </a:p>
          <a:p>
            <a:pPr eaLnBrk="1" hangingPunct="1">
              <a:lnSpc>
                <a:spcPct val="90000"/>
              </a:lnSpc>
            </a:pPr>
            <a:r>
              <a:rPr lang="zh-CN" altLang="en-US" sz="2400" smtClean="0"/>
              <a:t>在</a:t>
            </a:r>
            <a:r>
              <a:rPr lang="en-US" altLang="zh-CN" sz="2400" smtClean="0"/>
              <a:t>Linux</a:t>
            </a:r>
            <a:r>
              <a:rPr lang="zh-CN" altLang="en-US" sz="2400" smtClean="0"/>
              <a:t>环境下，只要是可执行的文件并具有可执行属性它就能执行，不管其文件名后缀是什么。但是对一些数据文件一般也遵循一些文件名后缀规则。</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D2FD901B-27B2-4840-9356-3945207A6DEF}" type="slidenum">
              <a:rPr lang="en-US" altLang="zh-CN" sz="1200">
                <a:latin typeface="+mj-lt"/>
              </a:rPr>
              <a:pPr algn="r">
                <a:defRPr/>
              </a:pPr>
              <a:t>33</a:t>
            </a:fld>
            <a:endParaRPr lang="en-US" altLang="zh-CN" sz="1200" dirty="0">
              <a:latin typeface="+mj-lt"/>
            </a:endParaRPr>
          </a:p>
        </p:txBody>
      </p:sp>
      <p:sp>
        <p:nvSpPr>
          <p:cNvPr id="49157"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标题 1"/>
          <p:cNvSpPr>
            <a:spLocks noGrp="1"/>
          </p:cNvSpPr>
          <p:nvPr>
            <p:ph type="title"/>
          </p:nvPr>
        </p:nvSpPr>
        <p:spPr>
          <a:xfrm>
            <a:off x="395288" y="260350"/>
            <a:ext cx="8229600" cy="1139825"/>
          </a:xfrm>
        </p:spPr>
        <p:txBody>
          <a:bodyPr/>
          <a:lstStyle/>
          <a:p>
            <a:pPr eaLnBrk="1" hangingPunct="1"/>
            <a:r>
              <a:rPr lang="zh-CN" altLang="en-US" b="1" smtClean="0"/>
              <a:t>目录</a:t>
            </a:r>
            <a:endParaRPr lang="zh-CN" altLang="en-US" smtClean="0"/>
          </a:p>
        </p:txBody>
      </p:sp>
      <p:sp>
        <p:nvSpPr>
          <p:cNvPr id="50178" name="内容占位符 2"/>
          <p:cNvSpPr>
            <a:spLocks noGrp="1"/>
          </p:cNvSpPr>
          <p:nvPr>
            <p:ph idx="1"/>
          </p:nvPr>
        </p:nvSpPr>
        <p:spPr/>
        <p:txBody>
          <a:bodyPr/>
          <a:lstStyle/>
          <a:p>
            <a:pPr eaLnBrk="1" hangingPunct="1">
              <a:lnSpc>
                <a:spcPct val="80000"/>
              </a:lnSpc>
            </a:pPr>
            <a:r>
              <a:rPr lang="zh-CN" altLang="en-US" sz="2800" smtClean="0"/>
              <a:t>目录文件是由一组目录项组成，目录项可以是对其他文件的指向也可以是其下的子目录指向。 </a:t>
            </a:r>
          </a:p>
          <a:p>
            <a:pPr eaLnBrk="1" hangingPunct="1">
              <a:lnSpc>
                <a:spcPct val="80000"/>
              </a:lnSpc>
            </a:pPr>
            <a:r>
              <a:rPr lang="zh-CN" altLang="en-US" sz="2800" smtClean="0"/>
              <a:t>一个文件的名称是存储在他的父目录中的，而并非同文件内容本身存储在一起。 </a:t>
            </a:r>
          </a:p>
          <a:p>
            <a:pPr eaLnBrk="1" hangingPunct="1">
              <a:lnSpc>
                <a:spcPct val="80000"/>
              </a:lnSpc>
            </a:pPr>
            <a:r>
              <a:rPr lang="zh-CN" altLang="en-US" sz="2800" smtClean="0"/>
              <a:t>硬连接文件实际上就是在某目录中创建目录项，从而使不止一个目录可以引用到同一个文件。这种链接关系由 </a:t>
            </a:r>
            <a:r>
              <a:rPr lang="en-US" altLang="zh-CN" sz="2800" smtClean="0"/>
              <a:t>ln </a:t>
            </a:r>
            <a:r>
              <a:rPr lang="zh-CN" altLang="en-US" sz="2800" smtClean="0"/>
              <a:t>命令行来建立。 </a:t>
            </a:r>
          </a:p>
          <a:p>
            <a:pPr eaLnBrk="1" hangingPunct="1">
              <a:lnSpc>
                <a:spcPct val="80000"/>
              </a:lnSpc>
            </a:pPr>
            <a:r>
              <a:rPr lang="zh-CN" altLang="en-US" sz="2800" smtClean="0"/>
              <a:t>硬链接并不是一种特殊类型的文件，只是因为在文件系统中允许不止一个目录项指向同一个文件。</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FCE7F1B-9076-4514-B39D-D8AC6A2B302D}" type="slidenum">
              <a:rPr lang="en-US" altLang="zh-CN" sz="1200">
                <a:latin typeface="+mj-lt"/>
              </a:rPr>
              <a:pPr algn="r">
                <a:defRPr/>
              </a:pPr>
              <a:t>34</a:t>
            </a:fld>
            <a:endParaRPr lang="en-US" altLang="zh-CN" sz="1200" dirty="0">
              <a:latin typeface="+mj-lt"/>
            </a:endParaRPr>
          </a:p>
        </p:txBody>
      </p:sp>
      <p:sp>
        <p:nvSpPr>
          <p:cNvPr id="5018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标题 1"/>
          <p:cNvSpPr>
            <a:spLocks noGrp="1"/>
          </p:cNvSpPr>
          <p:nvPr>
            <p:ph type="title"/>
          </p:nvPr>
        </p:nvSpPr>
        <p:spPr>
          <a:xfrm>
            <a:off x="395288" y="260350"/>
            <a:ext cx="8229600" cy="1139825"/>
          </a:xfrm>
        </p:spPr>
        <p:txBody>
          <a:bodyPr/>
          <a:lstStyle/>
          <a:p>
            <a:pPr eaLnBrk="1" hangingPunct="1"/>
            <a:r>
              <a:rPr lang="zh-CN" altLang="en-US" b="1" smtClean="0"/>
              <a:t>用户主目录</a:t>
            </a:r>
          </a:p>
        </p:txBody>
      </p:sp>
      <p:sp>
        <p:nvSpPr>
          <p:cNvPr id="51202" name="内容占位符 2"/>
          <p:cNvSpPr>
            <a:spLocks noGrp="1"/>
          </p:cNvSpPr>
          <p:nvPr>
            <p:ph idx="1"/>
          </p:nvPr>
        </p:nvSpPr>
        <p:spPr/>
        <p:txBody>
          <a:bodyPr/>
          <a:lstStyle/>
          <a:p>
            <a:pPr eaLnBrk="1" hangingPunct="1"/>
            <a:r>
              <a:rPr lang="zh-CN" altLang="en-US" sz="2400" smtClean="0"/>
              <a:t>用户登录后，将会进入一个系统指定的专属目录，即用户的主目录，该目录名通常为用户的登录账号。如</a:t>
            </a:r>
            <a:endParaRPr lang="en-US" altLang="zh-CN" sz="2400" smtClean="0"/>
          </a:p>
          <a:p>
            <a:pPr lvl="1" eaLnBrk="1" hangingPunct="1"/>
            <a:r>
              <a:rPr lang="zh-CN" altLang="en-US" sz="2000" smtClean="0"/>
              <a:t>用户</a:t>
            </a:r>
            <a:r>
              <a:rPr lang="en-US" altLang="zh-CN" sz="2000" smtClean="0"/>
              <a:t>osmond</a:t>
            </a:r>
            <a:r>
              <a:rPr lang="zh-CN" altLang="en-US" sz="2000" smtClean="0"/>
              <a:t>的主目录为：</a:t>
            </a:r>
            <a:r>
              <a:rPr lang="en-US" altLang="zh-CN" sz="2000" smtClean="0"/>
              <a:t>/home/osmond</a:t>
            </a:r>
          </a:p>
          <a:p>
            <a:pPr eaLnBrk="1" hangingPunct="1"/>
            <a:r>
              <a:rPr lang="zh-CN" altLang="en-US" sz="2400" smtClean="0"/>
              <a:t>在创建用户时，系统管理员会给每个用户建立一个主目录，通常在 </a:t>
            </a:r>
            <a:r>
              <a:rPr lang="en-US" altLang="zh-CN" sz="2400" smtClean="0"/>
              <a:t>/home/ </a:t>
            </a:r>
            <a:r>
              <a:rPr lang="zh-CN" altLang="en-US" sz="2400" smtClean="0"/>
              <a:t>目录下。</a:t>
            </a:r>
          </a:p>
          <a:p>
            <a:pPr eaLnBrk="1" hangingPunct="1"/>
            <a:r>
              <a:rPr lang="zh-CN" altLang="en-US" sz="2400" smtClean="0"/>
              <a:t>用户对自己主目录的文件拥有所有权，可以在自己的主目录下进行相关操作。</a:t>
            </a:r>
          </a:p>
          <a:p>
            <a:pPr eaLnBrk="1" hangingPunct="1"/>
            <a:r>
              <a:rPr lang="zh-CN" altLang="en-US" sz="2400" smtClean="0"/>
              <a:t>每个用户名对应一个用户 </a:t>
            </a:r>
            <a:r>
              <a:rPr lang="en-US" altLang="zh-CN" sz="2400" smtClean="0"/>
              <a:t>ID </a:t>
            </a:r>
            <a:r>
              <a:rPr lang="zh-CN" altLang="en-US" sz="2400" smtClean="0"/>
              <a:t>号（一个数字）；每个用户都被分配到一个指定的组 </a:t>
            </a:r>
            <a:r>
              <a:rPr lang="en-US" altLang="zh-CN" sz="2400" smtClean="0"/>
              <a:t>(group) </a:t>
            </a:r>
            <a:r>
              <a:rPr lang="zh-CN" altLang="en-US" sz="2400" smtClean="0"/>
              <a:t>中。</a:t>
            </a:r>
          </a:p>
          <a:p>
            <a:pPr eaLnBrk="1" hangingPunct="1"/>
            <a:r>
              <a:rPr lang="zh-CN" altLang="en-US" sz="2400" smtClean="0"/>
              <a:t>默认情况下 </a:t>
            </a:r>
            <a:r>
              <a:rPr lang="en-US" altLang="zh-CN" sz="2400" smtClean="0"/>
              <a:t>RHEL/CentOS </a:t>
            </a:r>
            <a:r>
              <a:rPr lang="zh-CN" altLang="en-US" sz="2400" smtClean="0"/>
              <a:t>在创建用户的同时会创建一个和用户同名的私有组。</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B690E35-B9B1-4BCC-B4F5-961928DE6BD9}" type="slidenum">
              <a:rPr lang="en-US" altLang="zh-CN" sz="1200">
                <a:latin typeface="+mj-lt"/>
              </a:rPr>
              <a:pPr algn="r">
                <a:defRPr/>
              </a:pPr>
              <a:t>35</a:t>
            </a:fld>
            <a:endParaRPr lang="en-US" altLang="zh-CN" sz="1200" dirty="0">
              <a:latin typeface="+mj-lt"/>
            </a:endParaRPr>
          </a:p>
        </p:txBody>
      </p:sp>
      <p:sp>
        <p:nvSpPr>
          <p:cNvPr id="5120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标题 1"/>
          <p:cNvSpPr>
            <a:spLocks noGrp="1"/>
          </p:cNvSpPr>
          <p:nvPr>
            <p:ph type="title"/>
          </p:nvPr>
        </p:nvSpPr>
        <p:spPr>
          <a:xfrm>
            <a:off x="395288" y="260350"/>
            <a:ext cx="8229600" cy="1139825"/>
          </a:xfrm>
        </p:spPr>
        <p:txBody>
          <a:bodyPr/>
          <a:lstStyle/>
          <a:p>
            <a:pPr eaLnBrk="1" hangingPunct="1"/>
            <a:r>
              <a:rPr lang="zh-CN" altLang="en-US" b="1" smtClean="0"/>
              <a:t>设备文件</a:t>
            </a:r>
            <a:endParaRPr lang="zh-CN" altLang="en-US" smtClean="0"/>
          </a:p>
        </p:txBody>
      </p:sp>
      <p:sp>
        <p:nvSpPr>
          <p:cNvPr id="52226" name="内容占位符 2"/>
          <p:cNvSpPr>
            <a:spLocks noGrp="1"/>
          </p:cNvSpPr>
          <p:nvPr>
            <p:ph idx="1"/>
          </p:nvPr>
        </p:nvSpPr>
        <p:spPr/>
        <p:txBody>
          <a:bodyPr/>
          <a:lstStyle/>
          <a:p>
            <a:pPr eaLnBrk="1" hangingPunct="1">
              <a:lnSpc>
                <a:spcPct val="90000"/>
              </a:lnSpc>
            </a:pPr>
            <a:r>
              <a:rPr lang="zh-CN" altLang="en-US" sz="2400" smtClean="0"/>
              <a:t>设备是指计算机中的外围硬件装置，即除了</a:t>
            </a:r>
            <a:r>
              <a:rPr lang="en-US" altLang="zh-CN" sz="2400" smtClean="0"/>
              <a:t>CPU</a:t>
            </a:r>
            <a:r>
              <a:rPr lang="zh-CN" altLang="en-US" sz="2400" smtClean="0"/>
              <a:t>和内存以外的所有设备。通常，设备中含有数据寄存器或数据缓存器、设备控制器，它们用于完成设备同</a:t>
            </a:r>
            <a:r>
              <a:rPr lang="en-US" altLang="zh-CN" sz="2400" smtClean="0"/>
              <a:t>CPU</a:t>
            </a:r>
            <a:r>
              <a:rPr lang="zh-CN" altLang="en-US" sz="2400" smtClean="0"/>
              <a:t>或内存的数据交换。 </a:t>
            </a:r>
          </a:p>
          <a:p>
            <a:pPr eaLnBrk="1" hangingPunct="1">
              <a:lnSpc>
                <a:spcPct val="90000"/>
              </a:lnSpc>
            </a:pPr>
            <a:r>
              <a:rPr lang="zh-CN" altLang="en-US" sz="2400" smtClean="0"/>
              <a:t>在 </a:t>
            </a:r>
            <a:r>
              <a:rPr lang="en-US" altLang="zh-CN" sz="2400" smtClean="0"/>
              <a:t>Linux </a:t>
            </a:r>
            <a:r>
              <a:rPr lang="zh-CN" altLang="en-US" sz="2400" smtClean="0"/>
              <a:t>下，为了屏蔽用户对设备访问的复杂性，采用了设备文件，即可以通过象访问普通文件一样的方式来对设备进行访问读写。 </a:t>
            </a:r>
          </a:p>
          <a:p>
            <a:pPr eaLnBrk="1" hangingPunct="1">
              <a:lnSpc>
                <a:spcPct val="90000"/>
              </a:lnSpc>
            </a:pPr>
            <a:r>
              <a:rPr lang="zh-CN" altLang="en-US" sz="2400" smtClean="0"/>
              <a:t>设备文件用来访问硬件设备，包括硬盘、光驱、打印机等。每个硬件设备至少与一个设备文件相关联。 </a:t>
            </a:r>
          </a:p>
          <a:p>
            <a:pPr eaLnBrk="1" hangingPunct="1">
              <a:lnSpc>
                <a:spcPct val="90000"/>
              </a:lnSpc>
            </a:pPr>
            <a:r>
              <a:rPr lang="zh-CN" altLang="en-US" sz="2400" smtClean="0"/>
              <a:t>设备文件分为：字符设备（如：键盘）和块设备（如：磁盘）。 </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FD57DB65-8E42-4358-A296-C72865AD2D30}" type="slidenum">
              <a:rPr lang="en-US" altLang="zh-CN" sz="1200">
                <a:latin typeface="+mj-lt"/>
              </a:rPr>
              <a:pPr algn="r">
                <a:defRPr/>
              </a:pPr>
              <a:t>36</a:t>
            </a:fld>
            <a:endParaRPr lang="en-US" altLang="zh-CN" sz="1200" dirty="0">
              <a:latin typeface="+mj-lt"/>
            </a:endParaRPr>
          </a:p>
        </p:txBody>
      </p:sp>
      <p:sp>
        <p:nvSpPr>
          <p:cNvPr id="5222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标题 1"/>
          <p:cNvSpPr>
            <a:spLocks noGrp="1"/>
          </p:cNvSpPr>
          <p:nvPr>
            <p:ph type="title"/>
          </p:nvPr>
        </p:nvSpPr>
        <p:spPr>
          <a:xfrm>
            <a:off x="395288" y="260350"/>
            <a:ext cx="8229600" cy="1139825"/>
          </a:xfrm>
        </p:spPr>
        <p:txBody>
          <a:bodyPr/>
          <a:lstStyle/>
          <a:p>
            <a:pPr eaLnBrk="1" hangingPunct="1"/>
            <a:r>
              <a:rPr lang="en-GB" altLang="zh-CN" smtClean="0">
                <a:latin typeface="MSung Light SC"/>
              </a:rPr>
              <a:t>Linux</a:t>
            </a:r>
            <a:r>
              <a:rPr lang="zh-CN" altLang="en-GB" smtClean="0">
                <a:latin typeface="宋体" charset="-122"/>
              </a:rPr>
              <a:t>下设备的使用</a:t>
            </a:r>
            <a:endParaRPr lang="zh-CN" altLang="en-US" smtClean="0"/>
          </a:p>
        </p:txBody>
      </p:sp>
      <p:sp>
        <p:nvSpPr>
          <p:cNvPr id="53250" name="内容占位符 2"/>
          <p:cNvSpPr>
            <a:spLocks noGrp="1"/>
          </p:cNvSpPr>
          <p:nvPr>
            <p:ph idx="1"/>
          </p:nvPr>
        </p:nvSpPr>
        <p:spPr/>
        <p:txBody>
          <a:bodyPr/>
          <a:lstStyle/>
          <a:p>
            <a:pPr eaLnBrk="1" hangingPunct="1"/>
            <a:r>
              <a:rPr lang="zh-CN" altLang="en-US" smtClean="0"/>
              <a:t>设备的使用方法</a:t>
            </a:r>
          </a:p>
          <a:p>
            <a:pPr lvl="1" eaLnBrk="1" hangingPunct="1"/>
            <a:r>
              <a:rPr lang="zh-CN" altLang="en-US" smtClean="0"/>
              <a:t>用户可以用设备名来使用设备</a:t>
            </a:r>
          </a:p>
          <a:p>
            <a:pPr lvl="1" eaLnBrk="1" hangingPunct="1"/>
            <a:r>
              <a:rPr lang="zh-CN" altLang="en-US" smtClean="0"/>
              <a:t>用户可以用访问文件的方法来使用设备</a:t>
            </a:r>
          </a:p>
          <a:p>
            <a:pPr eaLnBrk="1" hangingPunct="1"/>
            <a:r>
              <a:rPr lang="zh-CN" altLang="en-US" smtClean="0"/>
              <a:t> 设备名以文件系统中的设备文件的形式存在</a:t>
            </a:r>
          </a:p>
          <a:p>
            <a:pPr eaLnBrk="1" hangingPunct="1"/>
            <a:r>
              <a:rPr lang="zh-CN" altLang="en-US" smtClean="0"/>
              <a:t> 所有的设备文件存放在</a:t>
            </a:r>
            <a:r>
              <a:rPr lang="en-US" altLang="zh-CN" smtClean="0"/>
              <a:t>/dev</a:t>
            </a:r>
            <a:r>
              <a:rPr lang="zh-CN" altLang="en-US" smtClean="0"/>
              <a:t>目录下</a:t>
            </a:r>
          </a:p>
          <a:p>
            <a:pPr eaLnBrk="1" hangingPunct="1"/>
            <a:r>
              <a:rPr lang="zh-CN" altLang="en-US" smtClean="0"/>
              <a:t> 几个特殊的设备</a:t>
            </a:r>
          </a:p>
          <a:p>
            <a:pPr lvl="1" eaLnBrk="1" hangingPunct="1"/>
            <a:r>
              <a:rPr lang="en-US" altLang="zh-CN" smtClean="0"/>
              <a:t>/dev/null		</a:t>
            </a:r>
            <a:r>
              <a:rPr lang="zh-CN" altLang="en-US" smtClean="0"/>
              <a:t>－空设备</a:t>
            </a:r>
          </a:p>
          <a:p>
            <a:pPr lvl="1" eaLnBrk="1" hangingPunct="1"/>
            <a:r>
              <a:rPr lang="en-US" altLang="zh-CN" smtClean="0"/>
              <a:t>/dev/zero		</a:t>
            </a:r>
            <a:r>
              <a:rPr lang="zh-CN" altLang="en-US" smtClean="0"/>
              <a:t>－零设备</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A42CBC27-786B-4DD2-BDC4-CBEA31831868}" type="slidenum">
              <a:rPr lang="en-US" altLang="zh-CN" sz="1200">
                <a:latin typeface="+mj-lt"/>
              </a:rPr>
              <a:pPr algn="r">
                <a:defRPr/>
              </a:pPr>
              <a:t>37</a:t>
            </a:fld>
            <a:endParaRPr lang="en-US" altLang="zh-CN" sz="1200" dirty="0">
              <a:latin typeface="+mj-lt"/>
            </a:endParaRPr>
          </a:p>
        </p:txBody>
      </p:sp>
      <p:sp>
        <p:nvSpPr>
          <p:cNvPr id="5325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标题 1"/>
          <p:cNvSpPr>
            <a:spLocks noGrp="1"/>
          </p:cNvSpPr>
          <p:nvPr>
            <p:ph type="title"/>
          </p:nvPr>
        </p:nvSpPr>
        <p:spPr>
          <a:xfrm>
            <a:off x="395288" y="260350"/>
            <a:ext cx="8229600" cy="1139825"/>
          </a:xfrm>
        </p:spPr>
        <p:txBody>
          <a:bodyPr/>
          <a:lstStyle/>
          <a:p>
            <a:pPr eaLnBrk="1" hangingPunct="1"/>
            <a:r>
              <a:rPr lang="en-US" altLang="zh-CN" b="1" smtClean="0"/>
              <a:t>Linux </a:t>
            </a:r>
            <a:r>
              <a:rPr lang="zh-CN" altLang="en-US" b="1" smtClean="0"/>
              <a:t>的目录结构</a:t>
            </a:r>
          </a:p>
        </p:txBody>
      </p:sp>
      <p:sp>
        <p:nvSpPr>
          <p:cNvPr id="54274" name="内容占位符 2"/>
          <p:cNvSpPr>
            <a:spLocks noGrp="1"/>
          </p:cNvSpPr>
          <p:nvPr>
            <p:ph idx="1"/>
          </p:nvPr>
        </p:nvSpPr>
        <p:spPr>
          <a:xfrm>
            <a:off x="457200" y="1412875"/>
            <a:ext cx="8229600" cy="4718050"/>
          </a:xfrm>
        </p:spPr>
        <p:txBody>
          <a:bodyPr/>
          <a:lstStyle/>
          <a:p>
            <a:pPr eaLnBrk="1" hangingPunct="1"/>
            <a:r>
              <a:rPr lang="en-US" altLang="zh-CN" sz="2400" smtClean="0"/>
              <a:t>Linux </a:t>
            </a:r>
            <a:r>
              <a:rPr lang="zh-CN" altLang="en-US" sz="2400" smtClean="0"/>
              <a:t>文件系统是一个目录树的结构，文件系统结构从一个根目录开始，根目录下可以有任意多个文件和子目录，子目录中又可以有任意多个文件和子目录。</a:t>
            </a:r>
          </a:p>
          <a:p>
            <a:pPr eaLnBrk="1" hangingPunct="1"/>
            <a:r>
              <a:rPr lang="en-US" altLang="zh-CN" sz="2400" smtClean="0"/>
              <a:t>Linux </a:t>
            </a:r>
            <a:r>
              <a:rPr lang="zh-CN" altLang="en-US" sz="2400" smtClean="0"/>
              <a:t>的这种文件系统结构使得一个目录和它包含的文件</a:t>
            </a:r>
            <a:r>
              <a:rPr lang="en-US" altLang="zh-CN" sz="2400" smtClean="0"/>
              <a:t>/</a:t>
            </a:r>
            <a:r>
              <a:rPr lang="zh-CN" altLang="en-US" sz="2400" smtClean="0"/>
              <a:t>子目录之间形成一种层次关系。</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29B7929E-A17C-492C-9D90-8800CEF0DC23}" type="slidenum">
              <a:rPr lang="en-US" altLang="zh-CN" sz="1200">
                <a:latin typeface="+mj-lt"/>
              </a:rPr>
              <a:pPr algn="r">
                <a:defRPr/>
              </a:pPr>
              <a:t>38</a:t>
            </a:fld>
            <a:endParaRPr lang="en-US" altLang="zh-CN" sz="1200" dirty="0">
              <a:latin typeface="+mj-lt"/>
            </a:endParaRPr>
          </a:p>
        </p:txBody>
      </p:sp>
      <p:grpSp>
        <p:nvGrpSpPr>
          <p:cNvPr id="7" name="Group 34"/>
          <p:cNvGrpSpPr>
            <a:grpSpLocks/>
          </p:cNvGrpSpPr>
          <p:nvPr/>
        </p:nvGrpSpPr>
        <p:grpSpPr bwMode="auto">
          <a:xfrm>
            <a:off x="611188" y="3500438"/>
            <a:ext cx="8061325" cy="2665412"/>
            <a:chOff x="340" y="2478"/>
            <a:chExt cx="5078" cy="1706"/>
          </a:xfrm>
        </p:grpSpPr>
        <p:sp>
          <p:nvSpPr>
            <p:cNvPr id="54279" name="Text Box 5"/>
            <p:cNvSpPr txBox="1">
              <a:spLocks noChangeArrowheads="1"/>
            </p:cNvSpPr>
            <p:nvPr/>
          </p:nvSpPr>
          <p:spPr bwMode="auto">
            <a:xfrm>
              <a:off x="2154" y="2523"/>
              <a:ext cx="1248" cy="288"/>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a:t>
              </a:r>
              <a:r>
                <a:rPr lang="zh-CN" altLang="en-US" sz="2000">
                  <a:latin typeface="Tahoma" pitchFamily="34" charset="0"/>
                </a:rPr>
                <a:t>（根目录）</a:t>
              </a:r>
            </a:p>
          </p:txBody>
        </p:sp>
        <p:sp>
          <p:nvSpPr>
            <p:cNvPr id="54280" name="Line 6"/>
            <p:cNvSpPr>
              <a:spLocks noChangeShapeType="1"/>
            </p:cNvSpPr>
            <p:nvPr/>
          </p:nvSpPr>
          <p:spPr bwMode="auto">
            <a:xfrm>
              <a:off x="762" y="3003"/>
              <a:ext cx="3744" cy="0"/>
            </a:xfrm>
            <a:prstGeom prst="line">
              <a:avLst/>
            </a:prstGeom>
            <a:noFill/>
            <a:ln w="38100">
              <a:solidFill>
                <a:schemeClr val="tx1"/>
              </a:solidFill>
              <a:miter lim="800000"/>
              <a:headEnd/>
              <a:tailEnd/>
            </a:ln>
          </p:spPr>
          <p:txBody>
            <a:bodyPr wrap="none"/>
            <a:lstStyle/>
            <a:p>
              <a:endParaRPr lang="zh-CN" altLang="en-US"/>
            </a:p>
          </p:txBody>
        </p:sp>
        <p:sp>
          <p:nvSpPr>
            <p:cNvPr id="54281" name="Line 7"/>
            <p:cNvSpPr>
              <a:spLocks noChangeShapeType="1"/>
            </p:cNvSpPr>
            <p:nvPr/>
          </p:nvSpPr>
          <p:spPr bwMode="auto">
            <a:xfrm>
              <a:off x="2250" y="2811"/>
              <a:ext cx="0" cy="192"/>
            </a:xfrm>
            <a:prstGeom prst="line">
              <a:avLst/>
            </a:prstGeom>
            <a:noFill/>
            <a:ln w="38100">
              <a:solidFill>
                <a:schemeClr val="tx1"/>
              </a:solidFill>
              <a:miter lim="800000"/>
              <a:headEnd/>
              <a:tailEnd/>
            </a:ln>
          </p:spPr>
          <p:txBody>
            <a:bodyPr wrap="none"/>
            <a:lstStyle/>
            <a:p>
              <a:endParaRPr lang="zh-CN" altLang="en-US"/>
            </a:p>
          </p:txBody>
        </p:sp>
        <p:sp>
          <p:nvSpPr>
            <p:cNvPr id="54282" name="Line 8"/>
            <p:cNvSpPr>
              <a:spLocks noChangeShapeType="1"/>
            </p:cNvSpPr>
            <p:nvPr/>
          </p:nvSpPr>
          <p:spPr bwMode="auto">
            <a:xfrm>
              <a:off x="762" y="3003"/>
              <a:ext cx="0" cy="192"/>
            </a:xfrm>
            <a:prstGeom prst="line">
              <a:avLst/>
            </a:prstGeom>
            <a:noFill/>
            <a:ln w="38100">
              <a:solidFill>
                <a:schemeClr val="tx1"/>
              </a:solidFill>
              <a:miter lim="800000"/>
              <a:headEnd/>
              <a:tailEnd/>
            </a:ln>
          </p:spPr>
          <p:txBody>
            <a:bodyPr wrap="none"/>
            <a:lstStyle/>
            <a:p>
              <a:endParaRPr lang="zh-CN" altLang="en-US"/>
            </a:p>
          </p:txBody>
        </p:sp>
        <p:sp>
          <p:nvSpPr>
            <p:cNvPr id="54283" name="Line 9"/>
            <p:cNvSpPr>
              <a:spLocks noChangeShapeType="1"/>
            </p:cNvSpPr>
            <p:nvPr/>
          </p:nvSpPr>
          <p:spPr bwMode="auto">
            <a:xfrm>
              <a:off x="1242" y="3003"/>
              <a:ext cx="0" cy="192"/>
            </a:xfrm>
            <a:prstGeom prst="line">
              <a:avLst/>
            </a:prstGeom>
            <a:noFill/>
            <a:ln w="38100">
              <a:solidFill>
                <a:schemeClr val="tx1"/>
              </a:solidFill>
              <a:miter lim="800000"/>
              <a:headEnd/>
              <a:tailEnd/>
            </a:ln>
          </p:spPr>
          <p:txBody>
            <a:bodyPr wrap="none"/>
            <a:lstStyle/>
            <a:p>
              <a:endParaRPr lang="zh-CN" altLang="en-US"/>
            </a:p>
          </p:txBody>
        </p:sp>
        <p:sp>
          <p:nvSpPr>
            <p:cNvPr id="54284" name="Line 10"/>
            <p:cNvSpPr>
              <a:spLocks noChangeShapeType="1"/>
            </p:cNvSpPr>
            <p:nvPr/>
          </p:nvSpPr>
          <p:spPr bwMode="auto">
            <a:xfrm>
              <a:off x="1770" y="3003"/>
              <a:ext cx="0" cy="192"/>
            </a:xfrm>
            <a:prstGeom prst="line">
              <a:avLst/>
            </a:prstGeom>
            <a:noFill/>
            <a:ln w="38100">
              <a:solidFill>
                <a:schemeClr val="tx1"/>
              </a:solidFill>
              <a:miter lim="800000"/>
              <a:headEnd/>
              <a:tailEnd/>
            </a:ln>
          </p:spPr>
          <p:txBody>
            <a:bodyPr wrap="none"/>
            <a:lstStyle/>
            <a:p>
              <a:endParaRPr lang="zh-CN" altLang="en-US"/>
            </a:p>
          </p:txBody>
        </p:sp>
        <p:sp>
          <p:nvSpPr>
            <p:cNvPr id="54285" name="Line 11"/>
            <p:cNvSpPr>
              <a:spLocks noChangeShapeType="1"/>
            </p:cNvSpPr>
            <p:nvPr/>
          </p:nvSpPr>
          <p:spPr bwMode="auto">
            <a:xfrm>
              <a:off x="2250" y="3003"/>
              <a:ext cx="0" cy="192"/>
            </a:xfrm>
            <a:prstGeom prst="line">
              <a:avLst/>
            </a:prstGeom>
            <a:noFill/>
            <a:ln w="38100">
              <a:solidFill>
                <a:schemeClr val="tx1"/>
              </a:solidFill>
              <a:miter lim="800000"/>
              <a:headEnd/>
              <a:tailEnd/>
            </a:ln>
          </p:spPr>
          <p:txBody>
            <a:bodyPr wrap="none"/>
            <a:lstStyle/>
            <a:p>
              <a:endParaRPr lang="zh-CN" altLang="en-US"/>
            </a:p>
          </p:txBody>
        </p:sp>
        <p:sp>
          <p:nvSpPr>
            <p:cNvPr id="54286" name="Line 12"/>
            <p:cNvSpPr>
              <a:spLocks noChangeShapeType="1"/>
            </p:cNvSpPr>
            <p:nvPr/>
          </p:nvSpPr>
          <p:spPr bwMode="auto">
            <a:xfrm>
              <a:off x="2778" y="3003"/>
              <a:ext cx="0" cy="192"/>
            </a:xfrm>
            <a:prstGeom prst="line">
              <a:avLst/>
            </a:prstGeom>
            <a:noFill/>
            <a:ln w="38100">
              <a:solidFill>
                <a:schemeClr val="tx1"/>
              </a:solidFill>
              <a:miter lim="800000"/>
              <a:headEnd/>
              <a:tailEnd/>
            </a:ln>
          </p:spPr>
          <p:txBody>
            <a:bodyPr wrap="none"/>
            <a:lstStyle/>
            <a:p>
              <a:endParaRPr lang="zh-CN" altLang="en-US"/>
            </a:p>
          </p:txBody>
        </p:sp>
        <p:sp>
          <p:nvSpPr>
            <p:cNvPr id="54287" name="Line 13"/>
            <p:cNvSpPr>
              <a:spLocks noChangeShapeType="1"/>
            </p:cNvSpPr>
            <p:nvPr/>
          </p:nvSpPr>
          <p:spPr bwMode="auto">
            <a:xfrm>
              <a:off x="3306" y="3003"/>
              <a:ext cx="0" cy="192"/>
            </a:xfrm>
            <a:prstGeom prst="line">
              <a:avLst/>
            </a:prstGeom>
            <a:noFill/>
            <a:ln w="38100">
              <a:solidFill>
                <a:schemeClr val="tx1"/>
              </a:solidFill>
              <a:miter lim="800000"/>
              <a:headEnd/>
              <a:tailEnd/>
            </a:ln>
          </p:spPr>
          <p:txBody>
            <a:bodyPr wrap="none"/>
            <a:lstStyle/>
            <a:p>
              <a:endParaRPr lang="zh-CN" altLang="en-US"/>
            </a:p>
          </p:txBody>
        </p:sp>
        <p:sp>
          <p:nvSpPr>
            <p:cNvPr id="54288" name="Line 14"/>
            <p:cNvSpPr>
              <a:spLocks noChangeShapeType="1"/>
            </p:cNvSpPr>
            <p:nvPr/>
          </p:nvSpPr>
          <p:spPr bwMode="auto">
            <a:xfrm>
              <a:off x="3882" y="3003"/>
              <a:ext cx="0" cy="192"/>
            </a:xfrm>
            <a:prstGeom prst="line">
              <a:avLst/>
            </a:prstGeom>
            <a:noFill/>
            <a:ln w="38100">
              <a:solidFill>
                <a:schemeClr val="tx1"/>
              </a:solidFill>
              <a:miter lim="800000"/>
              <a:headEnd/>
              <a:tailEnd/>
            </a:ln>
          </p:spPr>
          <p:txBody>
            <a:bodyPr wrap="none"/>
            <a:lstStyle/>
            <a:p>
              <a:endParaRPr lang="zh-CN" altLang="en-US"/>
            </a:p>
          </p:txBody>
        </p:sp>
        <p:sp>
          <p:nvSpPr>
            <p:cNvPr id="54289" name="Line 15"/>
            <p:cNvSpPr>
              <a:spLocks noChangeShapeType="1"/>
            </p:cNvSpPr>
            <p:nvPr/>
          </p:nvSpPr>
          <p:spPr bwMode="auto">
            <a:xfrm>
              <a:off x="4506" y="3003"/>
              <a:ext cx="0" cy="192"/>
            </a:xfrm>
            <a:prstGeom prst="line">
              <a:avLst/>
            </a:prstGeom>
            <a:noFill/>
            <a:ln w="38100">
              <a:solidFill>
                <a:schemeClr val="tx1"/>
              </a:solidFill>
              <a:miter lim="800000"/>
              <a:headEnd/>
              <a:tailEnd/>
            </a:ln>
          </p:spPr>
          <p:txBody>
            <a:bodyPr wrap="none"/>
            <a:lstStyle/>
            <a:p>
              <a:endParaRPr lang="zh-CN" altLang="en-US"/>
            </a:p>
          </p:txBody>
        </p:sp>
        <p:sp>
          <p:nvSpPr>
            <p:cNvPr id="54290" name="Text Box 16"/>
            <p:cNvSpPr txBox="1">
              <a:spLocks noChangeArrowheads="1"/>
            </p:cNvSpPr>
            <p:nvPr/>
          </p:nvSpPr>
          <p:spPr bwMode="auto">
            <a:xfrm>
              <a:off x="474" y="3160"/>
              <a:ext cx="4944" cy="250"/>
            </a:xfrm>
            <a:prstGeom prst="rect">
              <a:avLst/>
            </a:prstGeom>
            <a:noFill/>
            <a:ln w="9525">
              <a:noFill/>
              <a:miter lim="800000"/>
              <a:headEnd/>
              <a:tailEnd/>
            </a:ln>
          </p:spPr>
          <p:txBody>
            <a:bodyPr>
              <a:spAutoFit/>
            </a:bodyPr>
            <a:lstStyle/>
            <a:p>
              <a:r>
                <a:rPr lang="zh-CN" altLang="en-US" sz="2000">
                  <a:latin typeface="Lucida Console" pitchFamily="49" charset="0"/>
                </a:rPr>
                <a:t>/</a:t>
              </a:r>
              <a:r>
                <a:rPr lang="en-US" altLang="zh-CN" sz="2000">
                  <a:latin typeface="Lucida Console" pitchFamily="49" charset="0"/>
                </a:rPr>
                <a:t>bin  /sbin /usr /etc  /root /home /lib  . . .</a:t>
              </a:r>
            </a:p>
          </p:txBody>
        </p:sp>
        <p:sp>
          <p:nvSpPr>
            <p:cNvPr id="54291" name="Line 17"/>
            <p:cNvSpPr>
              <a:spLocks noChangeShapeType="1"/>
            </p:cNvSpPr>
            <p:nvPr/>
          </p:nvSpPr>
          <p:spPr bwMode="auto">
            <a:xfrm>
              <a:off x="1290" y="3579"/>
              <a:ext cx="1008" cy="0"/>
            </a:xfrm>
            <a:prstGeom prst="line">
              <a:avLst/>
            </a:prstGeom>
            <a:noFill/>
            <a:ln w="38100">
              <a:solidFill>
                <a:schemeClr val="tx1"/>
              </a:solidFill>
              <a:miter lim="800000"/>
              <a:headEnd/>
              <a:tailEnd/>
            </a:ln>
          </p:spPr>
          <p:txBody>
            <a:bodyPr wrap="none"/>
            <a:lstStyle/>
            <a:p>
              <a:endParaRPr lang="zh-CN" altLang="en-US"/>
            </a:p>
          </p:txBody>
        </p:sp>
        <p:sp>
          <p:nvSpPr>
            <p:cNvPr id="54292" name="Line 18"/>
            <p:cNvSpPr>
              <a:spLocks noChangeShapeType="1"/>
            </p:cNvSpPr>
            <p:nvPr/>
          </p:nvSpPr>
          <p:spPr bwMode="auto">
            <a:xfrm>
              <a:off x="1770" y="3387"/>
              <a:ext cx="0" cy="192"/>
            </a:xfrm>
            <a:prstGeom prst="line">
              <a:avLst/>
            </a:prstGeom>
            <a:noFill/>
            <a:ln w="38100">
              <a:solidFill>
                <a:schemeClr val="tx1"/>
              </a:solidFill>
              <a:miter lim="800000"/>
              <a:headEnd/>
              <a:tailEnd/>
            </a:ln>
          </p:spPr>
          <p:txBody>
            <a:bodyPr wrap="none"/>
            <a:lstStyle/>
            <a:p>
              <a:endParaRPr lang="zh-CN" altLang="en-US"/>
            </a:p>
          </p:txBody>
        </p:sp>
        <p:sp>
          <p:nvSpPr>
            <p:cNvPr id="54293" name="Line 19"/>
            <p:cNvSpPr>
              <a:spLocks noChangeShapeType="1"/>
            </p:cNvSpPr>
            <p:nvPr/>
          </p:nvSpPr>
          <p:spPr bwMode="auto">
            <a:xfrm>
              <a:off x="1290" y="3579"/>
              <a:ext cx="0" cy="192"/>
            </a:xfrm>
            <a:prstGeom prst="line">
              <a:avLst/>
            </a:prstGeom>
            <a:noFill/>
            <a:ln w="38100">
              <a:solidFill>
                <a:schemeClr val="tx1"/>
              </a:solidFill>
              <a:miter lim="800000"/>
              <a:headEnd/>
              <a:tailEnd/>
            </a:ln>
          </p:spPr>
          <p:txBody>
            <a:bodyPr wrap="none"/>
            <a:lstStyle/>
            <a:p>
              <a:endParaRPr lang="zh-CN" altLang="en-US"/>
            </a:p>
          </p:txBody>
        </p:sp>
        <p:sp>
          <p:nvSpPr>
            <p:cNvPr id="54294" name="Line 20"/>
            <p:cNvSpPr>
              <a:spLocks noChangeShapeType="1"/>
            </p:cNvSpPr>
            <p:nvPr/>
          </p:nvSpPr>
          <p:spPr bwMode="auto">
            <a:xfrm>
              <a:off x="1770" y="3579"/>
              <a:ext cx="0" cy="192"/>
            </a:xfrm>
            <a:prstGeom prst="line">
              <a:avLst/>
            </a:prstGeom>
            <a:noFill/>
            <a:ln w="38100">
              <a:solidFill>
                <a:schemeClr val="tx1"/>
              </a:solidFill>
              <a:miter lim="800000"/>
              <a:headEnd/>
              <a:tailEnd/>
            </a:ln>
          </p:spPr>
          <p:txBody>
            <a:bodyPr wrap="none"/>
            <a:lstStyle/>
            <a:p>
              <a:endParaRPr lang="zh-CN" altLang="en-US"/>
            </a:p>
          </p:txBody>
        </p:sp>
        <p:sp>
          <p:nvSpPr>
            <p:cNvPr id="54295" name="Line 21"/>
            <p:cNvSpPr>
              <a:spLocks noChangeShapeType="1"/>
            </p:cNvSpPr>
            <p:nvPr/>
          </p:nvSpPr>
          <p:spPr bwMode="auto">
            <a:xfrm>
              <a:off x="2298" y="3579"/>
              <a:ext cx="0" cy="192"/>
            </a:xfrm>
            <a:prstGeom prst="line">
              <a:avLst/>
            </a:prstGeom>
            <a:noFill/>
            <a:ln w="38100">
              <a:solidFill>
                <a:schemeClr val="tx1"/>
              </a:solidFill>
              <a:miter lim="800000"/>
              <a:headEnd/>
              <a:tailEnd/>
            </a:ln>
          </p:spPr>
          <p:txBody>
            <a:bodyPr wrap="none"/>
            <a:lstStyle/>
            <a:p>
              <a:endParaRPr lang="zh-CN" altLang="en-US"/>
            </a:p>
          </p:txBody>
        </p:sp>
        <p:sp>
          <p:nvSpPr>
            <p:cNvPr id="54296" name="Rectangle 22"/>
            <p:cNvSpPr>
              <a:spLocks noChangeArrowheads="1"/>
            </p:cNvSpPr>
            <p:nvPr/>
          </p:nvSpPr>
          <p:spPr bwMode="auto">
            <a:xfrm>
              <a:off x="1098" y="3819"/>
              <a:ext cx="1584" cy="250"/>
            </a:xfrm>
            <a:prstGeom prst="rect">
              <a:avLst/>
            </a:prstGeom>
            <a:noFill/>
            <a:ln w="9525">
              <a:noFill/>
              <a:miter lim="800000"/>
              <a:headEnd/>
              <a:tailEnd/>
            </a:ln>
          </p:spPr>
          <p:txBody>
            <a:bodyPr>
              <a:spAutoFit/>
            </a:bodyPr>
            <a:lstStyle/>
            <a:p>
              <a:r>
                <a:rPr lang="en-US" altLang="zh-CN" sz="2000">
                  <a:latin typeface="Lucida Console" pitchFamily="49" charset="0"/>
                </a:rPr>
                <a:t>. . . . . . .</a:t>
              </a:r>
            </a:p>
          </p:txBody>
        </p:sp>
        <p:sp>
          <p:nvSpPr>
            <p:cNvPr id="54297" name="Line 23"/>
            <p:cNvSpPr>
              <a:spLocks noChangeShapeType="1"/>
            </p:cNvSpPr>
            <p:nvPr/>
          </p:nvSpPr>
          <p:spPr bwMode="auto">
            <a:xfrm>
              <a:off x="3402" y="3627"/>
              <a:ext cx="1008" cy="0"/>
            </a:xfrm>
            <a:prstGeom prst="line">
              <a:avLst/>
            </a:prstGeom>
            <a:noFill/>
            <a:ln w="38100">
              <a:solidFill>
                <a:schemeClr val="tx1"/>
              </a:solidFill>
              <a:miter lim="800000"/>
              <a:headEnd/>
              <a:tailEnd/>
            </a:ln>
          </p:spPr>
          <p:txBody>
            <a:bodyPr wrap="none"/>
            <a:lstStyle/>
            <a:p>
              <a:endParaRPr lang="zh-CN" altLang="en-US"/>
            </a:p>
          </p:txBody>
        </p:sp>
        <p:sp>
          <p:nvSpPr>
            <p:cNvPr id="54298" name="Line 24"/>
            <p:cNvSpPr>
              <a:spLocks noChangeShapeType="1"/>
            </p:cNvSpPr>
            <p:nvPr/>
          </p:nvSpPr>
          <p:spPr bwMode="auto">
            <a:xfrm>
              <a:off x="3882" y="3435"/>
              <a:ext cx="0" cy="192"/>
            </a:xfrm>
            <a:prstGeom prst="line">
              <a:avLst/>
            </a:prstGeom>
            <a:noFill/>
            <a:ln w="38100">
              <a:solidFill>
                <a:schemeClr val="tx1"/>
              </a:solidFill>
              <a:miter lim="800000"/>
              <a:headEnd/>
              <a:tailEnd/>
            </a:ln>
          </p:spPr>
          <p:txBody>
            <a:bodyPr wrap="none"/>
            <a:lstStyle/>
            <a:p>
              <a:endParaRPr lang="zh-CN" altLang="en-US"/>
            </a:p>
          </p:txBody>
        </p:sp>
        <p:sp>
          <p:nvSpPr>
            <p:cNvPr id="54299" name="Line 25"/>
            <p:cNvSpPr>
              <a:spLocks noChangeShapeType="1"/>
            </p:cNvSpPr>
            <p:nvPr/>
          </p:nvSpPr>
          <p:spPr bwMode="auto">
            <a:xfrm>
              <a:off x="3402" y="3627"/>
              <a:ext cx="0" cy="192"/>
            </a:xfrm>
            <a:prstGeom prst="line">
              <a:avLst/>
            </a:prstGeom>
            <a:noFill/>
            <a:ln w="38100">
              <a:solidFill>
                <a:schemeClr val="tx1"/>
              </a:solidFill>
              <a:miter lim="800000"/>
              <a:headEnd/>
              <a:tailEnd/>
            </a:ln>
          </p:spPr>
          <p:txBody>
            <a:bodyPr wrap="none"/>
            <a:lstStyle/>
            <a:p>
              <a:endParaRPr lang="zh-CN" altLang="en-US"/>
            </a:p>
          </p:txBody>
        </p:sp>
        <p:sp>
          <p:nvSpPr>
            <p:cNvPr id="54300" name="Line 26"/>
            <p:cNvSpPr>
              <a:spLocks noChangeShapeType="1"/>
            </p:cNvSpPr>
            <p:nvPr/>
          </p:nvSpPr>
          <p:spPr bwMode="auto">
            <a:xfrm>
              <a:off x="3882" y="3627"/>
              <a:ext cx="0" cy="192"/>
            </a:xfrm>
            <a:prstGeom prst="line">
              <a:avLst/>
            </a:prstGeom>
            <a:noFill/>
            <a:ln w="38100">
              <a:solidFill>
                <a:schemeClr val="tx1"/>
              </a:solidFill>
              <a:miter lim="800000"/>
              <a:headEnd/>
              <a:tailEnd/>
            </a:ln>
          </p:spPr>
          <p:txBody>
            <a:bodyPr wrap="none"/>
            <a:lstStyle/>
            <a:p>
              <a:endParaRPr lang="zh-CN" altLang="en-US"/>
            </a:p>
          </p:txBody>
        </p:sp>
        <p:sp>
          <p:nvSpPr>
            <p:cNvPr id="54301" name="Line 27"/>
            <p:cNvSpPr>
              <a:spLocks noChangeShapeType="1"/>
            </p:cNvSpPr>
            <p:nvPr/>
          </p:nvSpPr>
          <p:spPr bwMode="auto">
            <a:xfrm>
              <a:off x="4410" y="3627"/>
              <a:ext cx="0" cy="192"/>
            </a:xfrm>
            <a:prstGeom prst="line">
              <a:avLst/>
            </a:prstGeom>
            <a:noFill/>
            <a:ln w="38100">
              <a:solidFill>
                <a:schemeClr val="tx1"/>
              </a:solidFill>
              <a:miter lim="800000"/>
              <a:headEnd/>
              <a:tailEnd/>
            </a:ln>
          </p:spPr>
          <p:txBody>
            <a:bodyPr wrap="none"/>
            <a:lstStyle/>
            <a:p>
              <a:endParaRPr lang="zh-CN" altLang="en-US"/>
            </a:p>
          </p:txBody>
        </p:sp>
        <p:sp>
          <p:nvSpPr>
            <p:cNvPr id="54302" name="Rectangle 28"/>
            <p:cNvSpPr>
              <a:spLocks noChangeArrowheads="1"/>
            </p:cNvSpPr>
            <p:nvPr/>
          </p:nvSpPr>
          <p:spPr bwMode="auto">
            <a:xfrm>
              <a:off x="3210" y="3867"/>
              <a:ext cx="1584" cy="250"/>
            </a:xfrm>
            <a:prstGeom prst="rect">
              <a:avLst/>
            </a:prstGeom>
            <a:noFill/>
            <a:ln w="9525">
              <a:noFill/>
              <a:miter lim="800000"/>
              <a:headEnd/>
              <a:tailEnd/>
            </a:ln>
          </p:spPr>
          <p:txBody>
            <a:bodyPr>
              <a:spAutoFit/>
            </a:bodyPr>
            <a:lstStyle/>
            <a:p>
              <a:r>
                <a:rPr lang="en-US" altLang="zh-CN" sz="2000">
                  <a:latin typeface="Lucida Console" pitchFamily="49" charset="0"/>
                </a:rPr>
                <a:t>. . . . . . .</a:t>
              </a:r>
            </a:p>
          </p:txBody>
        </p:sp>
        <p:sp>
          <p:nvSpPr>
            <p:cNvPr id="54303" name="Rectangle 33"/>
            <p:cNvSpPr>
              <a:spLocks noChangeArrowheads="1"/>
            </p:cNvSpPr>
            <p:nvPr/>
          </p:nvSpPr>
          <p:spPr bwMode="auto">
            <a:xfrm>
              <a:off x="340" y="2478"/>
              <a:ext cx="5035" cy="1706"/>
            </a:xfrm>
            <a:prstGeom prst="rect">
              <a:avLst/>
            </a:prstGeom>
            <a:noFill/>
            <a:ln w="19050">
              <a:solidFill>
                <a:schemeClr val="hlink"/>
              </a:solidFill>
              <a:miter lim="800000"/>
              <a:headEnd/>
              <a:tailEnd/>
            </a:ln>
          </p:spPr>
          <p:txBody>
            <a:bodyPr wrap="none" anchor="ctr"/>
            <a:lstStyle/>
            <a:p>
              <a:endParaRPr lang="zh-CN" altLang="en-US"/>
            </a:p>
          </p:txBody>
        </p:sp>
      </p:grpSp>
      <p:sp>
        <p:nvSpPr>
          <p:cNvPr id="54278"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32"/>
          <p:cNvSpPr>
            <a:spLocks noGrp="1" noChangeArrowheads="1"/>
          </p:cNvSpPr>
          <p:nvPr>
            <p:ph type="title"/>
          </p:nvPr>
        </p:nvSpPr>
        <p:spPr>
          <a:xfrm>
            <a:off x="1989138" y="255588"/>
            <a:ext cx="5473700" cy="701675"/>
          </a:xfrm>
        </p:spPr>
        <p:txBody>
          <a:bodyPr>
            <a:spAutoFit/>
          </a:bodyPr>
          <a:lstStyle/>
          <a:p>
            <a:pPr eaLnBrk="1" hangingPunct="1"/>
            <a:r>
              <a:rPr lang="en-US" altLang="zh-CN" sz="4000" smtClean="0">
                <a:solidFill>
                  <a:srgbClr val="993300"/>
                </a:solidFill>
              </a:rPr>
              <a:t>Linux </a:t>
            </a:r>
            <a:r>
              <a:rPr lang="zh-CN" altLang="en-US" sz="4000" smtClean="0">
                <a:solidFill>
                  <a:srgbClr val="993300"/>
                </a:solidFill>
              </a:rPr>
              <a:t>的目录结构</a:t>
            </a:r>
          </a:p>
        </p:txBody>
      </p:sp>
      <p:sp>
        <p:nvSpPr>
          <p:cNvPr id="55298" name="Rectangle 33"/>
          <p:cNvSpPr>
            <a:spLocks noChangeArrowheads="1"/>
          </p:cNvSpPr>
          <p:nvPr/>
        </p:nvSpPr>
        <p:spPr bwMode="auto">
          <a:xfrm>
            <a:off x="0" y="0"/>
            <a:ext cx="9144000" cy="1484313"/>
          </a:xfrm>
          <a:prstGeom prst="rect">
            <a:avLst/>
          </a:prstGeom>
          <a:solidFill>
            <a:schemeClr val="bg1"/>
          </a:solidFill>
          <a:ln w="9525">
            <a:noFill/>
            <a:miter lim="800000"/>
            <a:headEnd/>
            <a:tailEnd/>
          </a:ln>
        </p:spPr>
        <p:txBody>
          <a:bodyPr wrap="none" anchor="ctr"/>
          <a:lstStyle/>
          <a:p>
            <a:endParaRPr lang="zh-CN" altLang="en-US"/>
          </a:p>
        </p:txBody>
      </p:sp>
      <p:sp>
        <p:nvSpPr>
          <p:cNvPr id="528386" name="Text Box 2"/>
          <p:cNvSpPr txBox="1">
            <a:spLocks noChangeArrowheads="1"/>
          </p:cNvSpPr>
          <p:nvPr/>
        </p:nvSpPr>
        <p:spPr bwMode="auto">
          <a:xfrm>
            <a:off x="2514600" y="152400"/>
            <a:ext cx="43434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文件系统结构的起始位置，称为根</a:t>
            </a:r>
          </a:p>
        </p:txBody>
      </p:sp>
      <p:sp>
        <p:nvSpPr>
          <p:cNvPr id="528387" name="Text Box 3"/>
          <p:cNvSpPr txBox="1">
            <a:spLocks noChangeArrowheads="1"/>
          </p:cNvSpPr>
          <p:nvPr/>
        </p:nvSpPr>
        <p:spPr bwMode="auto">
          <a:xfrm>
            <a:off x="2411413" y="476250"/>
            <a:ext cx="48768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存放基本命令程序</a:t>
            </a:r>
            <a:r>
              <a:rPr lang="zh-CN" altLang="en-US">
                <a:solidFill>
                  <a:srgbClr val="003300"/>
                </a:solidFill>
                <a:latin typeface="宋体" charset="-122"/>
              </a:rPr>
              <a:t>(</a:t>
            </a:r>
            <a:r>
              <a:rPr lang="zh-CN" altLang="en-US">
                <a:solidFill>
                  <a:srgbClr val="003300"/>
                </a:solidFill>
                <a:latin typeface="Tahoma" pitchFamily="34" charset="0"/>
              </a:rPr>
              <a:t>任何用户都可以调用</a:t>
            </a:r>
            <a:r>
              <a:rPr lang="zh-CN" altLang="en-US">
                <a:solidFill>
                  <a:srgbClr val="003300"/>
                </a:solidFill>
                <a:latin typeface="宋体" charset="-122"/>
              </a:rPr>
              <a:t>)</a:t>
            </a:r>
          </a:p>
        </p:txBody>
      </p:sp>
      <p:sp>
        <p:nvSpPr>
          <p:cNvPr id="528388" name="Text Box 4"/>
          <p:cNvSpPr txBox="1">
            <a:spLocks noChangeArrowheads="1"/>
          </p:cNvSpPr>
          <p:nvPr/>
        </p:nvSpPr>
        <p:spPr bwMode="auto">
          <a:xfrm>
            <a:off x="2362200" y="990600"/>
            <a:ext cx="59436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存放系统启动时所读取的文件，包括系统核心文件</a:t>
            </a:r>
            <a:endParaRPr lang="en-US" altLang="zh-CN">
              <a:latin typeface="宋体" charset="-122"/>
            </a:endParaRPr>
          </a:p>
        </p:txBody>
      </p:sp>
      <p:sp>
        <p:nvSpPr>
          <p:cNvPr id="528389" name="Text Box 5"/>
          <p:cNvSpPr txBox="1">
            <a:spLocks noChangeArrowheads="1"/>
          </p:cNvSpPr>
          <p:nvPr/>
        </p:nvSpPr>
        <p:spPr bwMode="auto">
          <a:xfrm>
            <a:off x="2362200" y="1828800"/>
            <a:ext cx="6629400" cy="396875"/>
          </a:xfrm>
          <a:prstGeom prst="rect">
            <a:avLst/>
          </a:prstGeom>
          <a:noFill/>
          <a:ln w="9525">
            <a:noFill/>
            <a:miter lim="800000"/>
            <a:headEnd/>
            <a:tailEnd/>
          </a:ln>
        </p:spPr>
        <p:txBody>
          <a:bodyPr>
            <a:spAutoFit/>
          </a:bodyPr>
          <a:lstStyle/>
          <a:p>
            <a:pPr>
              <a:spcBef>
                <a:spcPct val="50000"/>
              </a:spcBef>
            </a:pPr>
            <a:r>
              <a:rPr lang="zh-CN" altLang="en-US" sz="2000">
                <a:latin typeface="Tahoma" pitchFamily="34" charset="0"/>
              </a:rPr>
              <a:t>存放与系统设置和管理相关的文件，如用户帐号、密码等</a:t>
            </a:r>
            <a:endParaRPr lang="en-US" altLang="zh-CN" sz="2000">
              <a:latin typeface="宋体" charset="-122"/>
            </a:endParaRPr>
          </a:p>
        </p:txBody>
      </p:sp>
      <p:sp>
        <p:nvSpPr>
          <p:cNvPr id="528390" name="Text Box 6"/>
          <p:cNvSpPr txBox="1">
            <a:spLocks noChangeArrowheads="1"/>
          </p:cNvSpPr>
          <p:nvPr/>
        </p:nvSpPr>
        <p:spPr bwMode="auto">
          <a:xfrm>
            <a:off x="2555875" y="1412875"/>
            <a:ext cx="59436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存放设备文件接口，如打印机、硬盘等外围设备</a:t>
            </a:r>
            <a:endParaRPr lang="zh-CN" altLang="en-US">
              <a:solidFill>
                <a:srgbClr val="003300"/>
              </a:solidFill>
              <a:latin typeface="宋体" charset="-122"/>
            </a:endParaRPr>
          </a:p>
        </p:txBody>
      </p:sp>
      <p:sp>
        <p:nvSpPr>
          <p:cNvPr id="528391" name="Text Box 7"/>
          <p:cNvSpPr txBox="1">
            <a:spLocks noChangeArrowheads="1"/>
          </p:cNvSpPr>
          <p:nvPr/>
        </p:nvSpPr>
        <p:spPr bwMode="auto">
          <a:xfrm>
            <a:off x="2438400" y="2743200"/>
            <a:ext cx="59436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存放一些共享的函数库</a:t>
            </a:r>
            <a:endParaRPr lang="zh-CN" altLang="en-US">
              <a:latin typeface="宋体" charset="-122"/>
            </a:endParaRPr>
          </a:p>
        </p:txBody>
      </p:sp>
      <p:sp>
        <p:nvSpPr>
          <p:cNvPr id="528392" name="Text Box 8"/>
          <p:cNvSpPr txBox="1">
            <a:spLocks noChangeArrowheads="1"/>
          </p:cNvSpPr>
          <p:nvPr/>
        </p:nvSpPr>
        <p:spPr bwMode="auto">
          <a:xfrm>
            <a:off x="2438400" y="3124200"/>
            <a:ext cx="59436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一个空目录，供管理员存放公共杂物</a:t>
            </a:r>
            <a:endParaRPr lang="zh-CN" altLang="en-US">
              <a:solidFill>
                <a:srgbClr val="003300"/>
              </a:solidFill>
              <a:latin typeface="宋体" charset="-122"/>
            </a:endParaRPr>
          </a:p>
        </p:txBody>
      </p:sp>
      <p:sp>
        <p:nvSpPr>
          <p:cNvPr id="528393" name="Text Box 9"/>
          <p:cNvSpPr txBox="1">
            <a:spLocks noChangeArrowheads="1"/>
          </p:cNvSpPr>
          <p:nvPr/>
        </p:nvSpPr>
        <p:spPr bwMode="auto">
          <a:xfrm>
            <a:off x="2362200" y="2286000"/>
            <a:ext cx="59436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存放用户专属目录（用户主目录）</a:t>
            </a:r>
            <a:endParaRPr lang="zh-CN" altLang="en-US">
              <a:solidFill>
                <a:srgbClr val="003300"/>
              </a:solidFill>
              <a:latin typeface="宋体" charset="-122"/>
            </a:endParaRPr>
          </a:p>
        </p:txBody>
      </p:sp>
      <p:sp>
        <p:nvSpPr>
          <p:cNvPr id="528394" name="Text Box 10"/>
          <p:cNvSpPr txBox="1">
            <a:spLocks noChangeArrowheads="1"/>
          </p:cNvSpPr>
          <p:nvPr/>
        </p:nvSpPr>
        <p:spPr bwMode="auto">
          <a:xfrm>
            <a:off x="2438400" y="3581400"/>
            <a:ext cx="59436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存放系统核心和执行程序之间的信息</a:t>
            </a:r>
            <a:endParaRPr lang="zh-CN" altLang="en-US">
              <a:latin typeface="宋体" charset="-122"/>
            </a:endParaRPr>
          </a:p>
        </p:txBody>
      </p:sp>
      <p:sp>
        <p:nvSpPr>
          <p:cNvPr id="528395" name="Text Box 11"/>
          <p:cNvSpPr txBox="1">
            <a:spLocks noChangeArrowheads="1"/>
          </p:cNvSpPr>
          <p:nvPr/>
        </p:nvSpPr>
        <p:spPr bwMode="auto">
          <a:xfrm>
            <a:off x="2362200" y="5943600"/>
            <a:ext cx="62484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存放经常变动的文件，如日志文件、临时文件、电子邮件等</a:t>
            </a:r>
          </a:p>
        </p:txBody>
      </p:sp>
      <p:sp>
        <p:nvSpPr>
          <p:cNvPr id="528396" name="Text Box 12"/>
          <p:cNvSpPr txBox="1">
            <a:spLocks noChangeArrowheads="1"/>
          </p:cNvSpPr>
          <p:nvPr/>
        </p:nvSpPr>
        <p:spPr bwMode="auto">
          <a:xfrm>
            <a:off x="2438400" y="3962400"/>
            <a:ext cx="59436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系统管理员（超级用户）专用目录</a:t>
            </a:r>
            <a:endParaRPr lang="zh-CN" altLang="en-US">
              <a:solidFill>
                <a:srgbClr val="003300"/>
              </a:solidFill>
              <a:latin typeface="宋体" charset="-122"/>
            </a:endParaRPr>
          </a:p>
        </p:txBody>
      </p:sp>
      <p:sp>
        <p:nvSpPr>
          <p:cNvPr id="528397" name="Text Box 13"/>
          <p:cNvSpPr txBox="1">
            <a:spLocks noChangeArrowheads="1"/>
          </p:cNvSpPr>
          <p:nvPr/>
        </p:nvSpPr>
        <p:spPr bwMode="auto">
          <a:xfrm>
            <a:off x="2438400" y="5410200"/>
            <a:ext cx="59436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此目录包含许多子目录，用来存放系统命令和程序等信息</a:t>
            </a:r>
            <a:endParaRPr lang="zh-CN" altLang="en-US">
              <a:latin typeface="宋体" charset="-122"/>
            </a:endParaRPr>
          </a:p>
        </p:txBody>
      </p:sp>
      <p:pic>
        <p:nvPicPr>
          <p:cNvPr id="55311" name="Picture 14" descr="untitled"/>
          <p:cNvPicPr>
            <a:picLocks noChangeAspect="1" noChangeArrowheads="1"/>
          </p:cNvPicPr>
          <p:nvPr/>
        </p:nvPicPr>
        <p:blipFill>
          <a:blip r:embed="rId2"/>
          <a:srcRect/>
          <a:stretch>
            <a:fillRect/>
          </a:stretch>
        </p:blipFill>
        <p:spPr bwMode="auto">
          <a:xfrm>
            <a:off x="152400" y="228600"/>
            <a:ext cx="2106613" cy="6629400"/>
          </a:xfrm>
          <a:prstGeom prst="rect">
            <a:avLst/>
          </a:prstGeom>
          <a:noFill/>
          <a:ln w="9525">
            <a:noFill/>
            <a:miter lim="800000"/>
            <a:headEnd/>
            <a:tailEnd/>
          </a:ln>
        </p:spPr>
      </p:pic>
      <p:sp>
        <p:nvSpPr>
          <p:cNvPr id="528399" name="Text Box 15"/>
          <p:cNvSpPr txBox="1">
            <a:spLocks noChangeArrowheads="1"/>
          </p:cNvSpPr>
          <p:nvPr/>
        </p:nvSpPr>
        <p:spPr bwMode="auto">
          <a:xfrm>
            <a:off x="2438400" y="4419600"/>
            <a:ext cx="6705600" cy="366713"/>
          </a:xfrm>
          <a:prstGeom prst="rect">
            <a:avLst/>
          </a:prstGeom>
          <a:noFill/>
          <a:ln w="9525">
            <a:noFill/>
            <a:miter lim="800000"/>
            <a:headEnd/>
            <a:tailEnd/>
          </a:ln>
        </p:spPr>
        <p:txBody>
          <a:bodyPr>
            <a:spAutoFit/>
          </a:bodyPr>
          <a:lstStyle/>
          <a:p>
            <a:pPr>
              <a:spcBef>
                <a:spcPct val="50000"/>
              </a:spcBef>
            </a:pPr>
            <a:r>
              <a:rPr lang="zh-CN" altLang="en-US">
                <a:latin typeface="Tahoma" pitchFamily="34" charset="0"/>
              </a:rPr>
              <a:t>与</a:t>
            </a:r>
            <a:r>
              <a:rPr lang="zh-CN" altLang="en-US">
                <a:latin typeface="宋体" charset="-122"/>
              </a:rPr>
              <a:t>/</a:t>
            </a:r>
            <a:r>
              <a:rPr lang="en-US" altLang="zh-CN">
                <a:latin typeface="宋体" charset="-122"/>
              </a:rPr>
              <a:t>bin</a:t>
            </a:r>
            <a:r>
              <a:rPr lang="zh-CN" altLang="en-US">
                <a:latin typeface="Tahoma" pitchFamily="34" charset="0"/>
              </a:rPr>
              <a:t>类似，存放用于系统引导和管理命令，通常供</a:t>
            </a:r>
            <a:r>
              <a:rPr lang="en-US" altLang="zh-CN">
                <a:latin typeface="宋体" charset="-122"/>
              </a:rPr>
              <a:t>root</a:t>
            </a:r>
            <a:r>
              <a:rPr lang="zh-CN" altLang="en-US">
                <a:latin typeface="Tahoma" pitchFamily="34" charset="0"/>
              </a:rPr>
              <a:t>使用。</a:t>
            </a:r>
            <a:endParaRPr lang="zh-CN" altLang="en-US">
              <a:latin typeface="宋体" charset="-122"/>
            </a:endParaRPr>
          </a:p>
        </p:txBody>
      </p:sp>
      <p:sp>
        <p:nvSpPr>
          <p:cNvPr id="528400" name="Text Box 16"/>
          <p:cNvSpPr txBox="1">
            <a:spLocks noChangeArrowheads="1"/>
          </p:cNvSpPr>
          <p:nvPr/>
        </p:nvSpPr>
        <p:spPr bwMode="auto">
          <a:xfrm>
            <a:off x="2438400" y="4953000"/>
            <a:ext cx="5943600" cy="366713"/>
          </a:xfrm>
          <a:prstGeom prst="rect">
            <a:avLst/>
          </a:prstGeom>
          <a:noFill/>
          <a:ln w="9525">
            <a:noFill/>
            <a:miter lim="800000"/>
            <a:headEnd/>
            <a:tailEnd/>
          </a:ln>
        </p:spPr>
        <p:txBody>
          <a:bodyPr>
            <a:spAutoFit/>
          </a:bodyPr>
          <a:lstStyle/>
          <a:p>
            <a:pPr>
              <a:spcBef>
                <a:spcPct val="50000"/>
              </a:spcBef>
            </a:pPr>
            <a:r>
              <a:rPr lang="zh-CN" altLang="en-US">
                <a:solidFill>
                  <a:srgbClr val="003300"/>
                </a:solidFill>
                <a:latin typeface="Tahoma" pitchFamily="34" charset="0"/>
              </a:rPr>
              <a:t>临时目录，供任何用户存放临时文件。</a:t>
            </a:r>
            <a:endParaRPr lang="zh-CN" altLang="en-US">
              <a:solidFill>
                <a:srgbClr val="003300"/>
              </a:solidFill>
              <a:latin typeface="宋体" charset="-122"/>
            </a:endParaRPr>
          </a:p>
        </p:txBody>
      </p:sp>
      <p:sp>
        <p:nvSpPr>
          <p:cNvPr id="528401" name="Line 17"/>
          <p:cNvSpPr>
            <a:spLocks noChangeShapeType="1"/>
          </p:cNvSpPr>
          <p:nvPr/>
        </p:nvSpPr>
        <p:spPr bwMode="auto">
          <a:xfrm flipV="1">
            <a:off x="1371600" y="6172200"/>
            <a:ext cx="990600" cy="1524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02" name="Line 18"/>
          <p:cNvSpPr>
            <a:spLocks noChangeShapeType="1"/>
          </p:cNvSpPr>
          <p:nvPr/>
        </p:nvSpPr>
        <p:spPr bwMode="auto">
          <a:xfrm flipV="1">
            <a:off x="457200" y="304800"/>
            <a:ext cx="2057400" cy="762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03" name="Line 19"/>
          <p:cNvSpPr>
            <a:spLocks noChangeShapeType="1"/>
          </p:cNvSpPr>
          <p:nvPr/>
        </p:nvSpPr>
        <p:spPr bwMode="auto">
          <a:xfrm flipV="1">
            <a:off x="1371600" y="685800"/>
            <a:ext cx="990600" cy="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04" name="Line 20"/>
          <p:cNvSpPr>
            <a:spLocks noChangeShapeType="1"/>
          </p:cNvSpPr>
          <p:nvPr/>
        </p:nvSpPr>
        <p:spPr bwMode="auto">
          <a:xfrm>
            <a:off x="1524000" y="990600"/>
            <a:ext cx="838200" cy="1524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05" name="Line 21"/>
          <p:cNvSpPr>
            <a:spLocks noChangeShapeType="1"/>
          </p:cNvSpPr>
          <p:nvPr/>
        </p:nvSpPr>
        <p:spPr bwMode="auto">
          <a:xfrm>
            <a:off x="1371600" y="1371600"/>
            <a:ext cx="1066800" cy="2286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06" name="Line 22"/>
          <p:cNvSpPr>
            <a:spLocks noChangeShapeType="1"/>
          </p:cNvSpPr>
          <p:nvPr/>
        </p:nvSpPr>
        <p:spPr bwMode="auto">
          <a:xfrm>
            <a:off x="1371600" y="1752600"/>
            <a:ext cx="1066800" cy="2286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07" name="Line 23"/>
          <p:cNvSpPr>
            <a:spLocks noChangeShapeType="1"/>
          </p:cNvSpPr>
          <p:nvPr/>
        </p:nvSpPr>
        <p:spPr bwMode="auto">
          <a:xfrm>
            <a:off x="1600200" y="2362200"/>
            <a:ext cx="762000" cy="762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08" name="Line 24"/>
          <p:cNvSpPr>
            <a:spLocks noChangeShapeType="1"/>
          </p:cNvSpPr>
          <p:nvPr/>
        </p:nvSpPr>
        <p:spPr bwMode="auto">
          <a:xfrm>
            <a:off x="1447800" y="2743200"/>
            <a:ext cx="1066800" cy="1524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09" name="Line 25"/>
          <p:cNvSpPr>
            <a:spLocks noChangeShapeType="1"/>
          </p:cNvSpPr>
          <p:nvPr/>
        </p:nvSpPr>
        <p:spPr bwMode="auto">
          <a:xfrm>
            <a:off x="1524000" y="3048000"/>
            <a:ext cx="914400" cy="2286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10" name="Line 26"/>
          <p:cNvSpPr>
            <a:spLocks noChangeShapeType="1"/>
          </p:cNvSpPr>
          <p:nvPr/>
        </p:nvSpPr>
        <p:spPr bwMode="auto">
          <a:xfrm>
            <a:off x="1524000" y="3352800"/>
            <a:ext cx="990600" cy="3048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11" name="Line 27"/>
          <p:cNvSpPr>
            <a:spLocks noChangeShapeType="1"/>
          </p:cNvSpPr>
          <p:nvPr/>
        </p:nvSpPr>
        <p:spPr bwMode="auto">
          <a:xfrm>
            <a:off x="1524000" y="3733800"/>
            <a:ext cx="990600" cy="3810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12" name="Line 28"/>
          <p:cNvSpPr>
            <a:spLocks noChangeShapeType="1"/>
          </p:cNvSpPr>
          <p:nvPr/>
        </p:nvSpPr>
        <p:spPr bwMode="auto">
          <a:xfrm>
            <a:off x="1524000" y="4038600"/>
            <a:ext cx="990600" cy="533400"/>
          </a:xfrm>
          <a:prstGeom prst="line">
            <a:avLst/>
          </a:prstGeom>
          <a:noFill/>
          <a:ln w="38100">
            <a:solidFill>
              <a:srgbClr val="FF3300"/>
            </a:solidFill>
            <a:miter lim="800000"/>
            <a:headEnd/>
            <a:tailEnd type="triangle" w="med" len="med"/>
          </a:ln>
        </p:spPr>
        <p:txBody>
          <a:bodyPr wrap="none"/>
          <a:lstStyle/>
          <a:p>
            <a:endParaRPr lang="zh-CN" altLang="en-US"/>
          </a:p>
        </p:txBody>
      </p:sp>
      <p:sp>
        <p:nvSpPr>
          <p:cNvPr id="528413" name="Line 29"/>
          <p:cNvSpPr>
            <a:spLocks noChangeShapeType="1"/>
          </p:cNvSpPr>
          <p:nvPr/>
        </p:nvSpPr>
        <p:spPr bwMode="auto">
          <a:xfrm>
            <a:off x="1371600" y="4419600"/>
            <a:ext cx="1143000" cy="685800"/>
          </a:xfrm>
          <a:prstGeom prst="line">
            <a:avLst/>
          </a:prstGeom>
          <a:noFill/>
          <a:ln w="38100">
            <a:solidFill>
              <a:schemeClr val="tx2"/>
            </a:solidFill>
            <a:miter lim="800000"/>
            <a:headEnd/>
            <a:tailEnd type="triangle" w="med" len="med"/>
          </a:ln>
        </p:spPr>
        <p:txBody>
          <a:bodyPr wrap="none"/>
          <a:lstStyle/>
          <a:p>
            <a:endParaRPr lang="zh-CN" altLang="en-US"/>
          </a:p>
        </p:txBody>
      </p:sp>
      <p:sp>
        <p:nvSpPr>
          <p:cNvPr id="528414" name="Line 30"/>
          <p:cNvSpPr>
            <a:spLocks noChangeShapeType="1"/>
          </p:cNvSpPr>
          <p:nvPr/>
        </p:nvSpPr>
        <p:spPr bwMode="auto">
          <a:xfrm>
            <a:off x="1219200" y="4876800"/>
            <a:ext cx="1219200" cy="685800"/>
          </a:xfrm>
          <a:prstGeom prst="line">
            <a:avLst/>
          </a:prstGeom>
          <a:noFill/>
          <a:ln w="38100">
            <a:solidFill>
              <a:srgbClr val="FF3300"/>
            </a:solidFill>
            <a:miter lim="800000"/>
            <a:headEnd/>
            <a:tailEnd type="triangle" w="med" len="med"/>
          </a:ln>
        </p:spPr>
        <p:txBody>
          <a:bodyPr wrap="none"/>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28402"/>
                                        </p:tgtEl>
                                        <p:attrNameLst>
                                          <p:attrName>style.visibility</p:attrName>
                                        </p:attrNameLst>
                                      </p:cBhvr>
                                      <p:to>
                                        <p:strVal val="visible"/>
                                      </p:to>
                                    </p:set>
                                    <p:animEffect transition="in" filter="wipe(left)">
                                      <p:cBhvr>
                                        <p:cTn id="7" dur="500"/>
                                        <p:tgtEl>
                                          <p:spTgt spid="52840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28386"/>
                                        </p:tgtEl>
                                        <p:attrNameLst>
                                          <p:attrName>style.visibility</p:attrName>
                                        </p:attrNameLst>
                                      </p:cBhvr>
                                      <p:to>
                                        <p:strVal val="visible"/>
                                      </p:to>
                                    </p:set>
                                    <p:animEffect transition="in" filter="wipe(up)">
                                      <p:cBhvr>
                                        <p:cTn id="11" dur="500"/>
                                        <p:tgtEl>
                                          <p:spTgt spid="528386"/>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528403"/>
                                        </p:tgtEl>
                                        <p:attrNameLst>
                                          <p:attrName>style.visibility</p:attrName>
                                        </p:attrNameLst>
                                      </p:cBhvr>
                                      <p:to>
                                        <p:strVal val="visible"/>
                                      </p:to>
                                    </p:set>
                                    <p:animEffect transition="in" filter="wipe(left)">
                                      <p:cBhvr>
                                        <p:cTn id="16" dur="500"/>
                                        <p:tgtEl>
                                          <p:spTgt spid="528403"/>
                                        </p:tgtEl>
                                      </p:cBhvr>
                                    </p:animEffect>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528387"/>
                                        </p:tgtEl>
                                        <p:attrNameLst>
                                          <p:attrName>style.visibility</p:attrName>
                                        </p:attrNameLst>
                                      </p:cBhvr>
                                      <p:to>
                                        <p:strVal val="visible"/>
                                      </p:to>
                                    </p:set>
                                    <p:animEffect transition="in" filter="wipe(up)">
                                      <p:cBhvr>
                                        <p:cTn id="20" dur="500"/>
                                        <p:tgtEl>
                                          <p:spTgt spid="528387"/>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528404"/>
                                        </p:tgtEl>
                                        <p:attrNameLst>
                                          <p:attrName>style.visibility</p:attrName>
                                        </p:attrNameLst>
                                      </p:cBhvr>
                                      <p:to>
                                        <p:strVal val="visible"/>
                                      </p:to>
                                    </p:set>
                                    <p:animEffect transition="in" filter="wipe(left)">
                                      <p:cBhvr>
                                        <p:cTn id="25" dur="500"/>
                                        <p:tgtEl>
                                          <p:spTgt spid="528404"/>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528388"/>
                                        </p:tgtEl>
                                        <p:attrNameLst>
                                          <p:attrName>style.visibility</p:attrName>
                                        </p:attrNameLst>
                                      </p:cBhvr>
                                      <p:to>
                                        <p:strVal val="visible"/>
                                      </p:to>
                                    </p:set>
                                    <p:animEffect transition="in" filter="wipe(up)">
                                      <p:cBhvr>
                                        <p:cTn id="29" dur="500"/>
                                        <p:tgtEl>
                                          <p:spTgt spid="528388"/>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528405"/>
                                        </p:tgtEl>
                                        <p:attrNameLst>
                                          <p:attrName>style.visibility</p:attrName>
                                        </p:attrNameLst>
                                      </p:cBhvr>
                                      <p:to>
                                        <p:strVal val="visible"/>
                                      </p:to>
                                    </p:set>
                                    <p:animEffect transition="in" filter="wipe(left)">
                                      <p:cBhvr>
                                        <p:cTn id="33" dur="500"/>
                                        <p:tgtEl>
                                          <p:spTgt spid="528405"/>
                                        </p:tgtEl>
                                      </p:cBhvr>
                                    </p:animEffect>
                                  </p:childTnLst>
                                </p:cTn>
                              </p:par>
                            </p:childTnLst>
                          </p:cTn>
                        </p:par>
                        <p:par>
                          <p:cTn id="34" fill="hold">
                            <p:stCondLst>
                              <p:cond delay="1500"/>
                            </p:stCondLst>
                            <p:childTnLst>
                              <p:par>
                                <p:cTn id="35" presetID="22" presetClass="entr" presetSubtype="1" fill="hold" grpId="0" nodeType="afterEffect">
                                  <p:stCondLst>
                                    <p:cond delay="0"/>
                                  </p:stCondLst>
                                  <p:childTnLst>
                                    <p:set>
                                      <p:cBhvr>
                                        <p:cTn id="36" dur="1" fill="hold">
                                          <p:stCondLst>
                                            <p:cond delay="0"/>
                                          </p:stCondLst>
                                        </p:cTn>
                                        <p:tgtEl>
                                          <p:spTgt spid="528390"/>
                                        </p:tgtEl>
                                        <p:attrNameLst>
                                          <p:attrName>style.visibility</p:attrName>
                                        </p:attrNameLst>
                                      </p:cBhvr>
                                      <p:to>
                                        <p:strVal val="visible"/>
                                      </p:to>
                                    </p:set>
                                    <p:animEffect transition="in" filter="wipe(up)">
                                      <p:cBhvr>
                                        <p:cTn id="37" dur="500"/>
                                        <p:tgtEl>
                                          <p:spTgt spid="528390"/>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528406"/>
                                        </p:tgtEl>
                                        <p:attrNameLst>
                                          <p:attrName>style.visibility</p:attrName>
                                        </p:attrNameLst>
                                      </p:cBhvr>
                                      <p:to>
                                        <p:strVal val="visible"/>
                                      </p:to>
                                    </p:set>
                                    <p:animEffect transition="in" filter="wipe(left)">
                                      <p:cBhvr>
                                        <p:cTn id="41" dur="500"/>
                                        <p:tgtEl>
                                          <p:spTgt spid="528406"/>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528389"/>
                                        </p:tgtEl>
                                        <p:attrNameLst>
                                          <p:attrName>style.visibility</p:attrName>
                                        </p:attrNameLst>
                                      </p:cBhvr>
                                      <p:to>
                                        <p:strVal val="visible"/>
                                      </p:to>
                                    </p:set>
                                    <p:animEffect transition="in" filter="wipe(up)">
                                      <p:cBhvr>
                                        <p:cTn id="45" dur="500"/>
                                        <p:tgtEl>
                                          <p:spTgt spid="528389"/>
                                        </p:tgtEl>
                                      </p:cBhvr>
                                    </p:animEffect>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528407"/>
                                        </p:tgtEl>
                                        <p:attrNameLst>
                                          <p:attrName>style.visibility</p:attrName>
                                        </p:attrNameLst>
                                      </p:cBhvr>
                                      <p:to>
                                        <p:strVal val="visible"/>
                                      </p:to>
                                    </p:set>
                                    <p:animEffect transition="in" filter="wipe(left)">
                                      <p:cBhvr>
                                        <p:cTn id="49" dur="500"/>
                                        <p:tgtEl>
                                          <p:spTgt spid="528407"/>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528393"/>
                                        </p:tgtEl>
                                        <p:attrNameLst>
                                          <p:attrName>style.visibility</p:attrName>
                                        </p:attrNameLst>
                                      </p:cBhvr>
                                      <p:to>
                                        <p:strVal val="visible"/>
                                      </p:to>
                                    </p:set>
                                    <p:animEffect transition="in" filter="wipe(up)">
                                      <p:cBhvr>
                                        <p:cTn id="53" dur="500"/>
                                        <p:tgtEl>
                                          <p:spTgt spid="528393"/>
                                        </p:tgtEl>
                                      </p:cBhvr>
                                    </p:animEffect>
                                  </p:childTnLst>
                                </p:cTn>
                              </p:par>
                            </p:childTnLst>
                          </p:cTn>
                        </p:par>
                        <p:par>
                          <p:cTn id="54" fill="hold">
                            <p:stCondLst>
                              <p:cond delay="4000"/>
                            </p:stCondLst>
                            <p:childTnLst>
                              <p:par>
                                <p:cTn id="55" presetID="22" presetClass="entr" presetSubtype="8" fill="hold" grpId="0" nodeType="afterEffect">
                                  <p:stCondLst>
                                    <p:cond delay="0"/>
                                  </p:stCondLst>
                                  <p:childTnLst>
                                    <p:set>
                                      <p:cBhvr>
                                        <p:cTn id="56" dur="1" fill="hold">
                                          <p:stCondLst>
                                            <p:cond delay="0"/>
                                          </p:stCondLst>
                                        </p:cTn>
                                        <p:tgtEl>
                                          <p:spTgt spid="528408"/>
                                        </p:tgtEl>
                                        <p:attrNameLst>
                                          <p:attrName>style.visibility</p:attrName>
                                        </p:attrNameLst>
                                      </p:cBhvr>
                                      <p:to>
                                        <p:strVal val="visible"/>
                                      </p:to>
                                    </p:set>
                                    <p:animEffect transition="in" filter="wipe(left)">
                                      <p:cBhvr>
                                        <p:cTn id="57" dur="500"/>
                                        <p:tgtEl>
                                          <p:spTgt spid="528408"/>
                                        </p:tgtEl>
                                      </p:cBhvr>
                                    </p:animEffect>
                                  </p:childTnLst>
                                </p:cTn>
                              </p:par>
                            </p:childTnLst>
                          </p:cTn>
                        </p:par>
                        <p:par>
                          <p:cTn id="58" fill="hold">
                            <p:stCondLst>
                              <p:cond delay="4500"/>
                            </p:stCondLst>
                            <p:childTnLst>
                              <p:par>
                                <p:cTn id="59" presetID="22" presetClass="entr" presetSubtype="1" fill="hold" grpId="0" nodeType="afterEffect">
                                  <p:stCondLst>
                                    <p:cond delay="0"/>
                                  </p:stCondLst>
                                  <p:childTnLst>
                                    <p:set>
                                      <p:cBhvr>
                                        <p:cTn id="60" dur="1" fill="hold">
                                          <p:stCondLst>
                                            <p:cond delay="0"/>
                                          </p:stCondLst>
                                        </p:cTn>
                                        <p:tgtEl>
                                          <p:spTgt spid="528391"/>
                                        </p:tgtEl>
                                        <p:attrNameLst>
                                          <p:attrName>style.visibility</p:attrName>
                                        </p:attrNameLst>
                                      </p:cBhvr>
                                      <p:to>
                                        <p:strVal val="visible"/>
                                      </p:to>
                                    </p:set>
                                    <p:animEffect transition="in" filter="wipe(up)">
                                      <p:cBhvr>
                                        <p:cTn id="61" dur="500"/>
                                        <p:tgtEl>
                                          <p:spTgt spid="528391"/>
                                        </p:tgtEl>
                                      </p:cBhvr>
                                    </p:animEffect>
                                  </p:childTnLst>
                                </p:cTn>
                              </p:par>
                            </p:childTnLst>
                          </p:cTn>
                        </p:par>
                        <p:par>
                          <p:cTn id="62" fill="hold">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528409"/>
                                        </p:tgtEl>
                                        <p:attrNameLst>
                                          <p:attrName>style.visibility</p:attrName>
                                        </p:attrNameLst>
                                      </p:cBhvr>
                                      <p:to>
                                        <p:strVal val="visible"/>
                                      </p:to>
                                    </p:set>
                                    <p:animEffect transition="in" filter="wipe(left)">
                                      <p:cBhvr>
                                        <p:cTn id="65" dur="500"/>
                                        <p:tgtEl>
                                          <p:spTgt spid="528409"/>
                                        </p:tgtEl>
                                      </p:cBhvr>
                                    </p:animEffect>
                                  </p:childTnLst>
                                </p:cTn>
                              </p:par>
                            </p:childTnLst>
                          </p:cTn>
                        </p:par>
                        <p:par>
                          <p:cTn id="66" fill="hold">
                            <p:stCondLst>
                              <p:cond delay="5500"/>
                            </p:stCondLst>
                            <p:childTnLst>
                              <p:par>
                                <p:cTn id="67" presetID="22" presetClass="entr" presetSubtype="1" fill="hold" grpId="0" nodeType="afterEffect">
                                  <p:stCondLst>
                                    <p:cond delay="0"/>
                                  </p:stCondLst>
                                  <p:childTnLst>
                                    <p:set>
                                      <p:cBhvr>
                                        <p:cTn id="68" dur="1" fill="hold">
                                          <p:stCondLst>
                                            <p:cond delay="0"/>
                                          </p:stCondLst>
                                        </p:cTn>
                                        <p:tgtEl>
                                          <p:spTgt spid="528392"/>
                                        </p:tgtEl>
                                        <p:attrNameLst>
                                          <p:attrName>style.visibility</p:attrName>
                                        </p:attrNameLst>
                                      </p:cBhvr>
                                      <p:to>
                                        <p:strVal val="visible"/>
                                      </p:to>
                                    </p:set>
                                    <p:animEffect transition="in" filter="wipe(up)">
                                      <p:cBhvr>
                                        <p:cTn id="69" dur="500"/>
                                        <p:tgtEl>
                                          <p:spTgt spid="528392"/>
                                        </p:tgtEl>
                                      </p:cBhvr>
                                    </p:animEffect>
                                  </p:childTnLst>
                                </p:cTn>
                              </p:par>
                            </p:childTnLst>
                          </p:cTn>
                        </p:par>
                        <p:par>
                          <p:cTn id="70" fill="hold">
                            <p:stCondLst>
                              <p:cond delay="6000"/>
                            </p:stCondLst>
                            <p:childTnLst>
                              <p:par>
                                <p:cTn id="71" presetID="22" presetClass="entr" presetSubtype="8" fill="hold" grpId="0" nodeType="afterEffect">
                                  <p:stCondLst>
                                    <p:cond delay="0"/>
                                  </p:stCondLst>
                                  <p:childTnLst>
                                    <p:set>
                                      <p:cBhvr>
                                        <p:cTn id="72" dur="1" fill="hold">
                                          <p:stCondLst>
                                            <p:cond delay="0"/>
                                          </p:stCondLst>
                                        </p:cTn>
                                        <p:tgtEl>
                                          <p:spTgt spid="528410"/>
                                        </p:tgtEl>
                                        <p:attrNameLst>
                                          <p:attrName>style.visibility</p:attrName>
                                        </p:attrNameLst>
                                      </p:cBhvr>
                                      <p:to>
                                        <p:strVal val="visible"/>
                                      </p:to>
                                    </p:set>
                                    <p:animEffect transition="in" filter="wipe(left)">
                                      <p:cBhvr>
                                        <p:cTn id="73" dur="500"/>
                                        <p:tgtEl>
                                          <p:spTgt spid="528410"/>
                                        </p:tgtEl>
                                      </p:cBhvr>
                                    </p:animEffect>
                                  </p:childTnLst>
                                </p:cTn>
                              </p:par>
                            </p:childTnLst>
                          </p:cTn>
                        </p:par>
                        <p:par>
                          <p:cTn id="74" fill="hold">
                            <p:stCondLst>
                              <p:cond delay="6500"/>
                            </p:stCondLst>
                            <p:childTnLst>
                              <p:par>
                                <p:cTn id="75" presetID="22" presetClass="entr" presetSubtype="1" fill="hold" grpId="0" nodeType="afterEffect">
                                  <p:stCondLst>
                                    <p:cond delay="0"/>
                                  </p:stCondLst>
                                  <p:childTnLst>
                                    <p:set>
                                      <p:cBhvr>
                                        <p:cTn id="76" dur="1" fill="hold">
                                          <p:stCondLst>
                                            <p:cond delay="0"/>
                                          </p:stCondLst>
                                        </p:cTn>
                                        <p:tgtEl>
                                          <p:spTgt spid="528394"/>
                                        </p:tgtEl>
                                        <p:attrNameLst>
                                          <p:attrName>style.visibility</p:attrName>
                                        </p:attrNameLst>
                                      </p:cBhvr>
                                      <p:to>
                                        <p:strVal val="visible"/>
                                      </p:to>
                                    </p:set>
                                    <p:animEffect transition="in" filter="wipe(up)">
                                      <p:cBhvr>
                                        <p:cTn id="77" dur="500"/>
                                        <p:tgtEl>
                                          <p:spTgt spid="528394"/>
                                        </p:tgtEl>
                                      </p:cBhvr>
                                    </p:animEffect>
                                  </p:childTnLst>
                                </p:cTn>
                              </p:par>
                            </p:childTnLst>
                          </p:cTn>
                        </p:par>
                        <p:par>
                          <p:cTn id="78" fill="hold">
                            <p:stCondLst>
                              <p:cond delay="7000"/>
                            </p:stCondLst>
                            <p:childTnLst>
                              <p:par>
                                <p:cTn id="79" presetID="22" presetClass="entr" presetSubtype="8" fill="hold" grpId="0" nodeType="afterEffect">
                                  <p:stCondLst>
                                    <p:cond delay="0"/>
                                  </p:stCondLst>
                                  <p:childTnLst>
                                    <p:set>
                                      <p:cBhvr>
                                        <p:cTn id="80" dur="1" fill="hold">
                                          <p:stCondLst>
                                            <p:cond delay="0"/>
                                          </p:stCondLst>
                                        </p:cTn>
                                        <p:tgtEl>
                                          <p:spTgt spid="528411"/>
                                        </p:tgtEl>
                                        <p:attrNameLst>
                                          <p:attrName>style.visibility</p:attrName>
                                        </p:attrNameLst>
                                      </p:cBhvr>
                                      <p:to>
                                        <p:strVal val="visible"/>
                                      </p:to>
                                    </p:set>
                                    <p:animEffect transition="in" filter="wipe(left)">
                                      <p:cBhvr>
                                        <p:cTn id="81" dur="500"/>
                                        <p:tgtEl>
                                          <p:spTgt spid="528411"/>
                                        </p:tgtEl>
                                      </p:cBhvr>
                                    </p:animEffect>
                                  </p:childTnLst>
                                </p:cTn>
                              </p:par>
                            </p:childTnLst>
                          </p:cTn>
                        </p:par>
                        <p:par>
                          <p:cTn id="82" fill="hold">
                            <p:stCondLst>
                              <p:cond delay="7500"/>
                            </p:stCondLst>
                            <p:childTnLst>
                              <p:par>
                                <p:cTn id="83" presetID="22" presetClass="entr" presetSubtype="1" fill="hold" grpId="0" nodeType="afterEffect">
                                  <p:stCondLst>
                                    <p:cond delay="0"/>
                                  </p:stCondLst>
                                  <p:childTnLst>
                                    <p:set>
                                      <p:cBhvr>
                                        <p:cTn id="84" dur="1" fill="hold">
                                          <p:stCondLst>
                                            <p:cond delay="0"/>
                                          </p:stCondLst>
                                        </p:cTn>
                                        <p:tgtEl>
                                          <p:spTgt spid="528396"/>
                                        </p:tgtEl>
                                        <p:attrNameLst>
                                          <p:attrName>style.visibility</p:attrName>
                                        </p:attrNameLst>
                                      </p:cBhvr>
                                      <p:to>
                                        <p:strVal val="visible"/>
                                      </p:to>
                                    </p:set>
                                    <p:animEffect transition="in" filter="wipe(up)">
                                      <p:cBhvr>
                                        <p:cTn id="85" dur="500"/>
                                        <p:tgtEl>
                                          <p:spTgt spid="528396"/>
                                        </p:tgtEl>
                                      </p:cBhvr>
                                    </p:animEffect>
                                  </p:childTnLst>
                                </p:cTn>
                              </p:par>
                            </p:childTnLst>
                          </p:cTn>
                        </p:par>
                        <p:par>
                          <p:cTn id="86" fill="hold">
                            <p:stCondLst>
                              <p:cond delay="8000"/>
                            </p:stCondLst>
                            <p:childTnLst>
                              <p:par>
                                <p:cTn id="87" presetID="22" presetClass="entr" presetSubtype="8" fill="hold" grpId="0" nodeType="afterEffect">
                                  <p:stCondLst>
                                    <p:cond delay="0"/>
                                  </p:stCondLst>
                                  <p:childTnLst>
                                    <p:set>
                                      <p:cBhvr>
                                        <p:cTn id="88" dur="1" fill="hold">
                                          <p:stCondLst>
                                            <p:cond delay="0"/>
                                          </p:stCondLst>
                                        </p:cTn>
                                        <p:tgtEl>
                                          <p:spTgt spid="528412"/>
                                        </p:tgtEl>
                                        <p:attrNameLst>
                                          <p:attrName>style.visibility</p:attrName>
                                        </p:attrNameLst>
                                      </p:cBhvr>
                                      <p:to>
                                        <p:strVal val="visible"/>
                                      </p:to>
                                    </p:set>
                                    <p:animEffect transition="in" filter="wipe(left)">
                                      <p:cBhvr>
                                        <p:cTn id="89" dur="500"/>
                                        <p:tgtEl>
                                          <p:spTgt spid="528412"/>
                                        </p:tgtEl>
                                      </p:cBhvr>
                                    </p:animEffect>
                                  </p:childTnLst>
                                </p:cTn>
                              </p:par>
                            </p:childTnLst>
                          </p:cTn>
                        </p:par>
                        <p:par>
                          <p:cTn id="90" fill="hold">
                            <p:stCondLst>
                              <p:cond delay="8500"/>
                            </p:stCondLst>
                            <p:childTnLst>
                              <p:par>
                                <p:cTn id="91" presetID="22" presetClass="entr" presetSubtype="1" fill="hold" grpId="0" nodeType="afterEffect">
                                  <p:stCondLst>
                                    <p:cond delay="0"/>
                                  </p:stCondLst>
                                  <p:childTnLst>
                                    <p:set>
                                      <p:cBhvr>
                                        <p:cTn id="92" dur="1" fill="hold">
                                          <p:stCondLst>
                                            <p:cond delay="0"/>
                                          </p:stCondLst>
                                        </p:cTn>
                                        <p:tgtEl>
                                          <p:spTgt spid="528399"/>
                                        </p:tgtEl>
                                        <p:attrNameLst>
                                          <p:attrName>style.visibility</p:attrName>
                                        </p:attrNameLst>
                                      </p:cBhvr>
                                      <p:to>
                                        <p:strVal val="visible"/>
                                      </p:to>
                                    </p:set>
                                    <p:animEffect transition="in" filter="wipe(up)">
                                      <p:cBhvr>
                                        <p:cTn id="93" dur="500"/>
                                        <p:tgtEl>
                                          <p:spTgt spid="528399"/>
                                        </p:tgtEl>
                                      </p:cBhvr>
                                    </p:animEffect>
                                  </p:childTnLst>
                                </p:cTn>
                              </p:par>
                            </p:childTnLst>
                          </p:cTn>
                        </p:par>
                        <p:par>
                          <p:cTn id="94" fill="hold">
                            <p:stCondLst>
                              <p:cond delay="9000"/>
                            </p:stCondLst>
                            <p:childTnLst>
                              <p:par>
                                <p:cTn id="95" presetID="22" presetClass="entr" presetSubtype="8" fill="hold" grpId="0" nodeType="afterEffect">
                                  <p:stCondLst>
                                    <p:cond delay="0"/>
                                  </p:stCondLst>
                                  <p:childTnLst>
                                    <p:set>
                                      <p:cBhvr>
                                        <p:cTn id="96" dur="1" fill="hold">
                                          <p:stCondLst>
                                            <p:cond delay="0"/>
                                          </p:stCondLst>
                                        </p:cTn>
                                        <p:tgtEl>
                                          <p:spTgt spid="528413"/>
                                        </p:tgtEl>
                                        <p:attrNameLst>
                                          <p:attrName>style.visibility</p:attrName>
                                        </p:attrNameLst>
                                      </p:cBhvr>
                                      <p:to>
                                        <p:strVal val="visible"/>
                                      </p:to>
                                    </p:set>
                                    <p:animEffect transition="in" filter="wipe(left)">
                                      <p:cBhvr>
                                        <p:cTn id="97" dur="500"/>
                                        <p:tgtEl>
                                          <p:spTgt spid="528413"/>
                                        </p:tgtEl>
                                      </p:cBhvr>
                                    </p:animEffect>
                                  </p:childTnLst>
                                </p:cTn>
                              </p:par>
                            </p:childTnLst>
                          </p:cTn>
                        </p:par>
                        <p:par>
                          <p:cTn id="98" fill="hold">
                            <p:stCondLst>
                              <p:cond delay="9500"/>
                            </p:stCondLst>
                            <p:childTnLst>
                              <p:par>
                                <p:cTn id="99" presetID="22" presetClass="entr" presetSubtype="1" fill="hold" grpId="0" nodeType="afterEffect">
                                  <p:stCondLst>
                                    <p:cond delay="0"/>
                                  </p:stCondLst>
                                  <p:childTnLst>
                                    <p:set>
                                      <p:cBhvr>
                                        <p:cTn id="100" dur="1" fill="hold">
                                          <p:stCondLst>
                                            <p:cond delay="0"/>
                                          </p:stCondLst>
                                        </p:cTn>
                                        <p:tgtEl>
                                          <p:spTgt spid="528400"/>
                                        </p:tgtEl>
                                        <p:attrNameLst>
                                          <p:attrName>style.visibility</p:attrName>
                                        </p:attrNameLst>
                                      </p:cBhvr>
                                      <p:to>
                                        <p:strVal val="visible"/>
                                      </p:to>
                                    </p:set>
                                    <p:animEffect transition="in" filter="wipe(up)">
                                      <p:cBhvr>
                                        <p:cTn id="101" dur="500"/>
                                        <p:tgtEl>
                                          <p:spTgt spid="528400"/>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528414"/>
                                        </p:tgtEl>
                                        <p:attrNameLst>
                                          <p:attrName>style.visibility</p:attrName>
                                        </p:attrNameLst>
                                      </p:cBhvr>
                                      <p:to>
                                        <p:strVal val="visible"/>
                                      </p:to>
                                    </p:set>
                                    <p:animEffect transition="in" filter="wipe(left)">
                                      <p:cBhvr>
                                        <p:cTn id="105" dur="500"/>
                                        <p:tgtEl>
                                          <p:spTgt spid="528414"/>
                                        </p:tgtEl>
                                      </p:cBhvr>
                                    </p:animEffect>
                                  </p:childTnLst>
                                </p:cTn>
                              </p:par>
                            </p:childTnLst>
                          </p:cTn>
                        </p:par>
                        <p:par>
                          <p:cTn id="106" fill="hold">
                            <p:stCondLst>
                              <p:cond delay="10500"/>
                            </p:stCondLst>
                            <p:childTnLst>
                              <p:par>
                                <p:cTn id="107" presetID="22" presetClass="entr" presetSubtype="1" fill="hold" grpId="0" nodeType="afterEffect">
                                  <p:stCondLst>
                                    <p:cond delay="0"/>
                                  </p:stCondLst>
                                  <p:childTnLst>
                                    <p:set>
                                      <p:cBhvr>
                                        <p:cTn id="108" dur="1" fill="hold">
                                          <p:stCondLst>
                                            <p:cond delay="0"/>
                                          </p:stCondLst>
                                        </p:cTn>
                                        <p:tgtEl>
                                          <p:spTgt spid="528397"/>
                                        </p:tgtEl>
                                        <p:attrNameLst>
                                          <p:attrName>style.visibility</p:attrName>
                                        </p:attrNameLst>
                                      </p:cBhvr>
                                      <p:to>
                                        <p:strVal val="visible"/>
                                      </p:to>
                                    </p:set>
                                    <p:animEffect transition="in" filter="wipe(up)">
                                      <p:cBhvr>
                                        <p:cTn id="109" dur="500"/>
                                        <p:tgtEl>
                                          <p:spTgt spid="528397"/>
                                        </p:tgtEl>
                                      </p:cBhvr>
                                    </p:animEffect>
                                  </p:childTnLst>
                                </p:cTn>
                              </p:par>
                            </p:childTnLst>
                          </p:cTn>
                        </p:par>
                        <p:par>
                          <p:cTn id="110" fill="hold">
                            <p:stCondLst>
                              <p:cond delay="11000"/>
                            </p:stCondLst>
                            <p:childTnLst>
                              <p:par>
                                <p:cTn id="111" presetID="22" presetClass="entr" presetSubtype="8" fill="hold" grpId="0" nodeType="afterEffect">
                                  <p:stCondLst>
                                    <p:cond delay="0"/>
                                  </p:stCondLst>
                                  <p:childTnLst>
                                    <p:set>
                                      <p:cBhvr>
                                        <p:cTn id="112" dur="1" fill="hold">
                                          <p:stCondLst>
                                            <p:cond delay="0"/>
                                          </p:stCondLst>
                                        </p:cTn>
                                        <p:tgtEl>
                                          <p:spTgt spid="528401"/>
                                        </p:tgtEl>
                                        <p:attrNameLst>
                                          <p:attrName>style.visibility</p:attrName>
                                        </p:attrNameLst>
                                      </p:cBhvr>
                                      <p:to>
                                        <p:strVal val="visible"/>
                                      </p:to>
                                    </p:set>
                                    <p:animEffect transition="in" filter="wipe(left)">
                                      <p:cBhvr>
                                        <p:cTn id="113" dur="500"/>
                                        <p:tgtEl>
                                          <p:spTgt spid="528401"/>
                                        </p:tgtEl>
                                      </p:cBhvr>
                                    </p:animEffect>
                                  </p:childTnLst>
                                </p:cTn>
                              </p:par>
                            </p:childTnLst>
                          </p:cTn>
                        </p:par>
                        <p:par>
                          <p:cTn id="114" fill="hold">
                            <p:stCondLst>
                              <p:cond delay="11500"/>
                            </p:stCondLst>
                            <p:childTnLst>
                              <p:par>
                                <p:cTn id="115" presetID="22" presetClass="entr" presetSubtype="1" fill="hold" grpId="0" nodeType="afterEffect">
                                  <p:stCondLst>
                                    <p:cond delay="0"/>
                                  </p:stCondLst>
                                  <p:childTnLst>
                                    <p:set>
                                      <p:cBhvr>
                                        <p:cTn id="116" dur="1" fill="hold">
                                          <p:stCondLst>
                                            <p:cond delay="0"/>
                                          </p:stCondLst>
                                        </p:cTn>
                                        <p:tgtEl>
                                          <p:spTgt spid="528395"/>
                                        </p:tgtEl>
                                        <p:attrNameLst>
                                          <p:attrName>style.visibility</p:attrName>
                                        </p:attrNameLst>
                                      </p:cBhvr>
                                      <p:to>
                                        <p:strVal val="visible"/>
                                      </p:to>
                                    </p:set>
                                    <p:animEffect transition="in" filter="wipe(up)">
                                      <p:cBhvr>
                                        <p:cTn id="117" dur="500"/>
                                        <p:tgtEl>
                                          <p:spTgt spid="5283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8386" grpId="0" autoUpdateAnimBg="0"/>
      <p:bldP spid="528387" grpId="0" autoUpdateAnimBg="0"/>
      <p:bldP spid="528388" grpId="0" autoUpdateAnimBg="0"/>
      <p:bldP spid="528389" grpId="0" autoUpdateAnimBg="0"/>
      <p:bldP spid="528390" grpId="0" autoUpdateAnimBg="0"/>
      <p:bldP spid="528391" grpId="0" autoUpdateAnimBg="0"/>
      <p:bldP spid="528392" grpId="0" autoUpdateAnimBg="0"/>
      <p:bldP spid="528393" grpId="0" autoUpdateAnimBg="0"/>
      <p:bldP spid="528394" grpId="0" autoUpdateAnimBg="0"/>
      <p:bldP spid="528395" grpId="0" autoUpdateAnimBg="0"/>
      <p:bldP spid="528396" grpId="0" autoUpdateAnimBg="0"/>
      <p:bldP spid="528397" grpId="0" autoUpdateAnimBg="0"/>
      <p:bldP spid="528399" grpId="0" autoUpdateAnimBg="0"/>
      <p:bldP spid="528400" grpId="0" autoUpdateAnimBg="0"/>
      <p:bldP spid="528401" grpId="0" animBg="1"/>
      <p:bldP spid="528402" grpId="0" animBg="1"/>
      <p:bldP spid="528403" grpId="0" animBg="1"/>
      <p:bldP spid="528404" grpId="0" animBg="1"/>
      <p:bldP spid="528405" grpId="0" animBg="1"/>
      <p:bldP spid="528406" grpId="0" animBg="1"/>
      <p:bldP spid="528407" grpId="0" animBg="1"/>
      <p:bldP spid="528408" grpId="0" animBg="1"/>
      <p:bldP spid="528409" grpId="0" animBg="1"/>
      <p:bldP spid="528410" grpId="0" animBg="1"/>
      <p:bldP spid="528411" grpId="0" animBg="1"/>
      <p:bldP spid="528412" grpId="0" animBg="1"/>
      <p:bldP spid="528413" grpId="0" animBg="1"/>
      <p:bldP spid="5284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en-US" altLang="zh-CN" dirty="0" smtClean="0"/>
              <a:t>Linux</a:t>
            </a:r>
            <a:r>
              <a:rPr lang="zh-CN" altLang="en-US" dirty="0" smtClean="0"/>
              <a:t>工作界面</a:t>
            </a:r>
            <a:endParaRPr lang="zh-CN" altLang="en-US" dirty="0"/>
          </a:p>
        </p:txBody>
      </p:sp>
      <p:sp>
        <p:nvSpPr>
          <p:cNvPr id="17410" name="文本占位符 2"/>
          <p:cNvSpPr>
            <a:spLocks noGrp="1"/>
          </p:cNvSpPr>
          <p:nvPr>
            <p:ph type="body" idx="1"/>
          </p:nvPr>
        </p:nvSpPr>
        <p:spPr/>
        <p:txBody>
          <a:bodyPr/>
          <a:lstStyle/>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6D6A2DE3-9BF1-49F6-8FDC-75E511A4963F}" type="slidenum">
              <a:rPr lang="en-US" altLang="zh-CN" sz="1200">
                <a:latin typeface="+mj-lt"/>
              </a:rPr>
              <a:pPr algn="r">
                <a:defRPr/>
              </a:pPr>
              <a:t>4</a:t>
            </a:fld>
            <a:endParaRPr lang="en-US" altLang="zh-CN" sz="1200">
              <a:latin typeface="+mj-lt"/>
            </a:endParaRPr>
          </a:p>
        </p:txBody>
      </p:sp>
      <p:sp>
        <p:nvSpPr>
          <p:cNvPr id="1741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t>获得帮助</a:t>
            </a:r>
            <a:endParaRPr lang="zh-CN" altLang="en-US" dirty="0"/>
          </a:p>
        </p:txBody>
      </p:sp>
      <p:sp>
        <p:nvSpPr>
          <p:cNvPr id="56322" name="文本占位符 2"/>
          <p:cNvSpPr>
            <a:spLocks noGrp="1"/>
          </p:cNvSpPr>
          <p:nvPr>
            <p:ph type="body" idx="1"/>
          </p:nvPr>
        </p:nvSpPr>
        <p:spPr/>
        <p:txBody>
          <a:bodyPr/>
          <a:lstStyle/>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054C202-05FC-4E6B-B0B2-2A0257D4D600}" type="slidenum">
              <a:rPr lang="en-US" altLang="zh-CN" sz="1200">
                <a:latin typeface="+mj-lt"/>
              </a:rPr>
              <a:pPr algn="r">
                <a:defRPr/>
              </a:pPr>
              <a:t>40</a:t>
            </a:fld>
            <a:endParaRPr lang="en-US" altLang="zh-CN" sz="1200">
              <a:latin typeface="+mj-lt"/>
            </a:endParaRPr>
          </a:p>
        </p:txBody>
      </p:sp>
      <p:sp>
        <p:nvSpPr>
          <p:cNvPr id="5632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标题 1"/>
          <p:cNvSpPr>
            <a:spLocks noGrp="1"/>
          </p:cNvSpPr>
          <p:nvPr>
            <p:ph type="title"/>
          </p:nvPr>
        </p:nvSpPr>
        <p:spPr>
          <a:xfrm>
            <a:off x="395288" y="260350"/>
            <a:ext cx="8229600" cy="1139825"/>
          </a:xfrm>
        </p:spPr>
        <p:txBody>
          <a:bodyPr/>
          <a:lstStyle/>
          <a:p>
            <a:pPr eaLnBrk="1" hangingPunct="1"/>
            <a:r>
              <a:rPr lang="zh-CN" altLang="en-US" smtClean="0"/>
              <a:t>获得</a:t>
            </a:r>
            <a:r>
              <a:rPr lang="en-US" altLang="zh-CN" smtClean="0"/>
              <a:t>Linux</a:t>
            </a:r>
            <a:r>
              <a:rPr lang="zh-CN" altLang="en-US" smtClean="0"/>
              <a:t>的帮助</a:t>
            </a:r>
          </a:p>
        </p:txBody>
      </p:sp>
      <p:sp>
        <p:nvSpPr>
          <p:cNvPr id="57346" name="内容占位符 2"/>
          <p:cNvSpPr>
            <a:spLocks noGrp="1"/>
          </p:cNvSpPr>
          <p:nvPr>
            <p:ph idx="1"/>
          </p:nvPr>
        </p:nvSpPr>
        <p:spPr/>
        <p:txBody>
          <a:bodyPr/>
          <a:lstStyle/>
          <a:p>
            <a:pPr eaLnBrk="1" hangingPunct="1"/>
            <a:r>
              <a:rPr lang="zh-CN" altLang="en-US" smtClean="0"/>
              <a:t>字符界面</a:t>
            </a:r>
          </a:p>
          <a:p>
            <a:pPr lvl="1" eaLnBrk="1" hangingPunct="1"/>
            <a:r>
              <a:rPr lang="zh-CN" altLang="en-US" smtClean="0"/>
              <a:t>使用</a:t>
            </a:r>
            <a:r>
              <a:rPr lang="en-US" altLang="zh-CN" smtClean="0"/>
              <a:t>help</a:t>
            </a:r>
            <a:r>
              <a:rPr lang="zh-CN" altLang="en-US" smtClean="0"/>
              <a:t>获得</a:t>
            </a:r>
            <a:r>
              <a:rPr lang="en-US" altLang="zh-CN" smtClean="0"/>
              <a:t>bash</a:t>
            </a:r>
            <a:r>
              <a:rPr lang="zh-CN" altLang="en-US" smtClean="0"/>
              <a:t>的内部命令帮助 </a:t>
            </a:r>
          </a:p>
          <a:p>
            <a:pPr lvl="1" eaLnBrk="1" hangingPunct="1"/>
            <a:r>
              <a:rPr lang="zh-CN" altLang="en-US" smtClean="0"/>
              <a:t>使用</a:t>
            </a:r>
            <a:r>
              <a:rPr lang="en-US" altLang="zh-CN" smtClean="0"/>
              <a:t>man</a:t>
            </a:r>
            <a:r>
              <a:rPr lang="zh-CN" altLang="en-US" smtClean="0"/>
              <a:t>命令获得手册页帮助 </a:t>
            </a:r>
          </a:p>
          <a:p>
            <a:pPr lvl="1" eaLnBrk="1" hangingPunct="1"/>
            <a:r>
              <a:rPr lang="zh-CN" altLang="en-US" smtClean="0"/>
              <a:t>使用</a:t>
            </a:r>
            <a:r>
              <a:rPr lang="en-US" altLang="zh-CN" smtClean="0"/>
              <a:t>info</a:t>
            </a:r>
            <a:r>
              <a:rPr lang="zh-CN" altLang="en-US" smtClean="0"/>
              <a:t>命令获得</a:t>
            </a:r>
            <a:r>
              <a:rPr lang="en-US" altLang="zh-CN" smtClean="0"/>
              <a:t>texinfo</a:t>
            </a:r>
            <a:r>
              <a:rPr lang="zh-CN" altLang="en-US" smtClean="0"/>
              <a:t>文档帮助</a:t>
            </a:r>
          </a:p>
          <a:p>
            <a:pPr lvl="1" eaLnBrk="1" hangingPunct="1"/>
            <a:r>
              <a:rPr lang="zh-CN" altLang="en-US" smtClean="0"/>
              <a:t>使用</a:t>
            </a:r>
            <a:r>
              <a:rPr lang="en-US" altLang="zh-CN" smtClean="0"/>
              <a:t>pinfo</a:t>
            </a:r>
            <a:r>
              <a:rPr lang="zh-CN" altLang="en-US" smtClean="0"/>
              <a:t>命令获得</a:t>
            </a:r>
            <a:r>
              <a:rPr lang="en-US" altLang="zh-CN" smtClean="0"/>
              <a:t>texinfo</a:t>
            </a:r>
            <a:r>
              <a:rPr lang="zh-CN" altLang="en-US" smtClean="0"/>
              <a:t>文档帮助</a:t>
            </a:r>
          </a:p>
          <a:p>
            <a:pPr eaLnBrk="1" hangingPunct="1"/>
            <a:r>
              <a:rPr lang="en-US" altLang="zh-CN" smtClean="0"/>
              <a:t>GNOME</a:t>
            </a:r>
            <a:r>
              <a:rPr lang="zh-CN" altLang="en-US" smtClean="0"/>
              <a:t>桌面环境下 </a:t>
            </a:r>
          </a:p>
          <a:p>
            <a:pPr lvl="1" eaLnBrk="1" hangingPunct="1"/>
            <a:r>
              <a:rPr lang="zh-CN" altLang="en-US" smtClean="0"/>
              <a:t>使用</a:t>
            </a:r>
            <a:r>
              <a:rPr lang="en-US" altLang="zh-CN" smtClean="0"/>
              <a:t>yelp</a:t>
            </a:r>
            <a:r>
              <a:rPr lang="zh-CN" altLang="en-US" smtClean="0"/>
              <a:t>浏览帮助文档 </a:t>
            </a:r>
          </a:p>
          <a:p>
            <a:pPr eaLnBrk="1" hangingPunct="1"/>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F2299E2-56CE-4D73-AC60-AEF10513E27B}" type="slidenum">
              <a:rPr lang="en-US" altLang="zh-CN" sz="1200">
                <a:latin typeface="+mj-lt"/>
              </a:rPr>
              <a:pPr algn="r">
                <a:defRPr/>
              </a:pPr>
              <a:t>41</a:t>
            </a:fld>
            <a:endParaRPr lang="en-US" altLang="zh-CN" sz="1200" dirty="0">
              <a:latin typeface="+mj-lt"/>
            </a:endParaRPr>
          </a:p>
        </p:txBody>
      </p:sp>
      <p:sp>
        <p:nvSpPr>
          <p:cNvPr id="57349"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标题 1"/>
          <p:cNvSpPr>
            <a:spLocks noGrp="1"/>
          </p:cNvSpPr>
          <p:nvPr>
            <p:ph type="title"/>
          </p:nvPr>
        </p:nvSpPr>
        <p:spPr>
          <a:xfrm>
            <a:off x="395288" y="260350"/>
            <a:ext cx="8229600" cy="1139825"/>
          </a:xfrm>
        </p:spPr>
        <p:txBody>
          <a:bodyPr/>
          <a:lstStyle/>
          <a:p>
            <a:pPr eaLnBrk="1" hangingPunct="1"/>
            <a:r>
              <a:rPr lang="zh-CN" altLang="en-US" smtClean="0"/>
              <a:t>字符界面下的帮助</a:t>
            </a:r>
          </a:p>
        </p:txBody>
      </p:sp>
      <p:sp>
        <p:nvSpPr>
          <p:cNvPr id="58370" name="内容占位符 2"/>
          <p:cNvSpPr>
            <a:spLocks noGrp="1"/>
          </p:cNvSpPr>
          <p:nvPr>
            <p:ph idx="1"/>
          </p:nvPr>
        </p:nvSpPr>
        <p:spPr/>
        <p:txBody>
          <a:bodyPr/>
          <a:lstStyle/>
          <a:p>
            <a:pPr eaLnBrk="1" hangingPunct="1"/>
            <a:r>
              <a:rPr lang="en-US" altLang="zh-CN" smtClean="0"/>
              <a:t>Wh*</a:t>
            </a:r>
            <a:r>
              <a:rPr lang="zh-CN" altLang="en-US" smtClean="0"/>
              <a:t>命令</a:t>
            </a:r>
            <a:endParaRPr lang="en-US" altLang="zh-CN" smtClean="0"/>
          </a:p>
          <a:p>
            <a:pPr lvl="1" eaLnBrk="1" hangingPunct="1"/>
            <a:r>
              <a:rPr lang="en-US" altLang="zh-CN" smtClean="0"/>
              <a:t>$ whatis  ls</a:t>
            </a:r>
          </a:p>
          <a:p>
            <a:pPr lvl="1" eaLnBrk="1" hangingPunct="1"/>
            <a:r>
              <a:rPr lang="en-US" altLang="zh-CN" smtClean="0"/>
              <a:t>$ whereis  ls</a:t>
            </a:r>
          </a:p>
          <a:p>
            <a:pPr lvl="1" eaLnBrk="1" hangingPunct="1"/>
            <a:r>
              <a:rPr lang="en-US" altLang="zh-CN" smtClean="0"/>
              <a:t>$ which  ls</a:t>
            </a:r>
          </a:p>
          <a:p>
            <a:pPr eaLnBrk="1" hangingPunct="1"/>
            <a:r>
              <a:rPr lang="en-US" altLang="zh-CN" smtClean="0"/>
              <a:t>Man</a:t>
            </a:r>
            <a:r>
              <a:rPr lang="zh-CN" altLang="en-US" smtClean="0"/>
              <a:t>命令</a:t>
            </a:r>
            <a:endParaRPr lang="en-US" altLang="zh-CN" smtClean="0"/>
          </a:p>
          <a:p>
            <a:pPr lvl="1" eaLnBrk="1" hangingPunct="1"/>
            <a:r>
              <a:rPr lang="en-US" altLang="zh-CN" smtClean="0"/>
              <a:t>$ man passwd</a:t>
            </a:r>
          </a:p>
          <a:p>
            <a:pPr lvl="1" eaLnBrk="1" hangingPunct="1"/>
            <a:r>
              <a:rPr lang="en-US" altLang="zh-CN" smtClean="0"/>
              <a:t>$ man 5 passwd</a:t>
            </a:r>
          </a:p>
          <a:p>
            <a:pPr lvl="1" eaLnBrk="1" hangingPunct="1"/>
            <a:r>
              <a:rPr lang="en-US" altLang="zh-CN" smtClean="0"/>
              <a:t>$ man -k  selinux</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40020FB-2E22-4EF9-837B-10B8D395B387}" type="slidenum">
              <a:rPr lang="en-US" altLang="zh-CN" sz="1200">
                <a:latin typeface="+mj-lt"/>
              </a:rPr>
              <a:pPr algn="r">
                <a:defRPr/>
              </a:pPr>
              <a:t>42</a:t>
            </a:fld>
            <a:endParaRPr lang="en-US" altLang="zh-CN" sz="1200" dirty="0">
              <a:latin typeface="+mj-lt"/>
            </a:endParaRPr>
          </a:p>
        </p:txBody>
      </p:sp>
      <p:sp>
        <p:nvSpPr>
          <p:cNvPr id="7" name="AutoShape 10"/>
          <p:cNvSpPr>
            <a:spLocks noChangeArrowheads="1"/>
          </p:cNvSpPr>
          <p:nvPr/>
        </p:nvSpPr>
        <p:spPr bwMode="auto">
          <a:xfrm>
            <a:off x="3203575" y="3357563"/>
            <a:ext cx="5184775" cy="685800"/>
          </a:xfrm>
          <a:prstGeom prst="roundRect">
            <a:avLst>
              <a:gd name="adj" fmla="val 16667"/>
            </a:avLst>
          </a:prstGeom>
          <a:solidFill>
            <a:schemeClr val="bg1"/>
          </a:solidFill>
          <a:ln w="28575">
            <a:solidFill>
              <a:schemeClr val="hlink"/>
            </a:solidFill>
            <a:miter lim="800000"/>
            <a:headEnd/>
            <a:tailEnd/>
          </a:ln>
        </p:spPr>
        <p:txBody>
          <a:bodyPr wrap="none" anchor="ctr"/>
          <a:lstStyle/>
          <a:p>
            <a:pPr algn="ctr"/>
            <a:r>
              <a:rPr lang="zh-CN" altLang="en-US" sz="2800">
                <a:ea typeface="黑体" pitchFamily="2" charset="-122"/>
              </a:rPr>
              <a:t>注：退出 </a:t>
            </a:r>
            <a:r>
              <a:rPr lang="en-US" altLang="zh-CN" sz="2800">
                <a:solidFill>
                  <a:schemeClr val="folHlink"/>
                </a:solidFill>
                <a:ea typeface="黑体" pitchFamily="2" charset="-122"/>
              </a:rPr>
              <a:t>man</a:t>
            </a:r>
            <a:r>
              <a:rPr lang="en-US" altLang="zh-CN" sz="2800">
                <a:ea typeface="黑体" pitchFamily="2" charset="-122"/>
              </a:rPr>
              <a:t> </a:t>
            </a:r>
            <a:r>
              <a:rPr lang="zh-CN" altLang="en-US" sz="2800">
                <a:ea typeface="黑体" pitchFamily="2" charset="-122"/>
              </a:rPr>
              <a:t>或 </a:t>
            </a:r>
            <a:r>
              <a:rPr lang="en-US" altLang="zh-CN" sz="2800">
                <a:solidFill>
                  <a:schemeClr val="folHlink"/>
                </a:solidFill>
                <a:ea typeface="黑体" pitchFamily="2" charset="-122"/>
              </a:rPr>
              <a:t>info</a:t>
            </a:r>
            <a:r>
              <a:rPr lang="en-US" altLang="zh-CN" sz="2800">
                <a:ea typeface="黑体" pitchFamily="2" charset="-122"/>
              </a:rPr>
              <a:t> </a:t>
            </a:r>
            <a:r>
              <a:rPr lang="zh-CN" altLang="en-US" sz="2800">
                <a:ea typeface="黑体" pitchFamily="2" charset="-122"/>
              </a:rPr>
              <a:t>按 </a:t>
            </a:r>
            <a:r>
              <a:rPr lang="en-US" altLang="zh-CN" sz="2800">
                <a:solidFill>
                  <a:schemeClr val="folHlink"/>
                </a:solidFill>
                <a:ea typeface="黑体" pitchFamily="2" charset="-122"/>
              </a:rPr>
              <a:t>q</a:t>
            </a:r>
            <a:r>
              <a:rPr lang="en-US" altLang="zh-CN" sz="2800">
                <a:ea typeface="黑体" pitchFamily="2" charset="-122"/>
              </a:rPr>
              <a:t> </a:t>
            </a:r>
            <a:r>
              <a:rPr lang="zh-CN" altLang="en-US" sz="2800">
                <a:ea typeface="黑体" pitchFamily="2" charset="-122"/>
              </a:rPr>
              <a:t>即可</a:t>
            </a:r>
          </a:p>
        </p:txBody>
      </p:sp>
      <p:sp>
        <p:nvSpPr>
          <p:cNvPr id="58374"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标题 1"/>
          <p:cNvSpPr>
            <a:spLocks noGrp="1"/>
          </p:cNvSpPr>
          <p:nvPr>
            <p:ph type="title"/>
          </p:nvPr>
        </p:nvSpPr>
        <p:spPr>
          <a:xfrm>
            <a:off x="395288" y="260350"/>
            <a:ext cx="8229600" cy="1139825"/>
          </a:xfrm>
        </p:spPr>
        <p:txBody>
          <a:bodyPr/>
          <a:lstStyle/>
          <a:p>
            <a:pPr eaLnBrk="1" hangingPunct="1"/>
            <a:r>
              <a:rPr lang="zh-CN" altLang="zh-CN" smtClean="0"/>
              <a:t>命令的语法格式</a:t>
            </a:r>
            <a:r>
              <a:rPr lang="zh-CN" altLang="en-US" smtClean="0"/>
              <a:t>说明</a:t>
            </a:r>
          </a:p>
        </p:txBody>
      </p:sp>
      <p:sp>
        <p:nvSpPr>
          <p:cNvPr id="59394" name="内容占位符 2"/>
          <p:cNvSpPr>
            <a:spLocks noGrp="1"/>
          </p:cNvSpPr>
          <p:nvPr>
            <p:ph idx="1"/>
          </p:nvPr>
        </p:nvSpPr>
        <p:spPr/>
        <p:txBody>
          <a:bodyPr/>
          <a:lstStyle/>
          <a:p>
            <a:pPr eaLnBrk="1" hangingPunct="1"/>
            <a:r>
              <a:rPr lang="en-US" altLang="zh-CN" smtClean="0"/>
              <a:t>[] </a:t>
            </a:r>
            <a:r>
              <a:rPr lang="zh-CN" altLang="en-US" smtClean="0"/>
              <a:t>内的参数是可选的 </a:t>
            </a:r>
          </a:p>
          <a:p>
            <a:pPr eaLnBrk="1" hangingPunct="1"/>
            <a:r>
              <a:rPr lang="zh-CN" altLang="en-US" smtClean="0"/>
              <a:t>大写的参数或　</a:t>
            </a:r>
            <a:r>
              <a:rPr lang="en-US" altLang="zh-CN" smtClean="0"/>
              <a:t>&lt;&gt;</a:t>
            </a:r>
            <a:r>
              <a:rPr lang="zh-CN" altLang="en-US" smtClean="0"/>
              <a:t>　中的参数是变量 </a:t>
            </a:r>
          </a:p>
          <a:p>
            <a:pPr eaLnBrk="1" hangingPunct="1"/>
            <a:r>
              <a:rPr lang="en-US" altLang="zh-CN" smtClean="0"/>
              <a:t>… </a:t>
            </a:r>
            <a:r>
              <a:rPr lang="zh-CN" altLang="en-US" smtClean="0"/>
              <a:t>表示一个列表 </a:t>
            </a:r>
          </a:p>
          <a:p>
            <a:pPr eaLnBrk="1" hangingPunct="1"/>
            <a:r>
              <a:rPr lang="en-US" altLang="zh-CN" smtClean="0"/>
              <a:t>x|y|z</a:t>
            </a:r>
            <a:r>
              <a:rPr lang="zh-CN" altLang="en-US" smtClean="0"/>
              <a:t>　表示“ </a:t>
            </a:r>
            <a:r>
              <a:rPr lang="en-US" altLang="zh-CN" smtClean="0"/>
              <a:t>x </a:t>
            </a:r>
            <a:r>
              <a:rPr lang="zh-CN" altLang="en-US" smtClean="0"/>
              <a:t>或 </a:t>
            </a:r>
            <a:r>
              <a:rPr lang="en-US" altLang="zh-CN" smtClean="0"/>
              <a:t>y </a:t>
            </a:r>
            <a:r>
              <a:rPr lang="zh-CN" altLang="en-US" smtClean="0"/>
              <a:t>或 </a:t>
            </a:r>
            <a:r>
              <a:rPr lang="en-US" altLang="zh-CN" smtClean="0"/>
              <a:t>z ” </a:t>
            </a:r>
          </a:p>
          <a:p>
            <a:pPr eaLnBrk="1" hangingPunct="1"/>
            <a:r>
              <a:rPr lang="en-US" altLang="zh-CN" smtClean="0"/>
              <a:t>-abc</a:t>
            </a:r>
            <a:r>
              <a:rPr lang="zh-CN" altLang="en-US" smtClean="0"/>
              <a:t>　表示“</a:t>
            </a:r>
            <a:r>
              <a:rPr lang="en-US" altLang="zh-CN" smtClean="0"/>
              <a:t>-a</a:t>
            </a:r>
            <a:r>
              <a:rPr lang="zh-CN" altLang="en-US" smtClean="0"/>
              <a:t>、</a:t>
            </a:r>
            <a:r>
              <a:rPr lang="en-US" altLang="zh-CN" smtClean="0"/>
              <a:t>-b</a:t>
            </a:r>
            <a:r>
              <a:rPr lang="zh-CN" altLang="en-US" smtClean="0"/>
              <a:t>　 </a:t>
            </a:r>
            <a:r>
              <a:rPr lang="en-US" altLang="zh-CN" smtClean="0"/>
              <a:t>-c” </a:t>
            </a:r>
            <a:r>
              <a:rPr lang="zh-CN" altLang="en-US" smtClean="0"/>
              <a:t>或其任意组合</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93F2DF1-2C43-48FB-B518-B7B2845AAF52}" type="slidenum">
              <a:rPr lang="en-US" altLang="zh-CN" sz="1200">
                <a:latin typeface="+mj-lt"/>
              </a:rPr>
              <a:pPr algn="r">
                <a:defRPr/>
              </a:pPr>
              <a:t>43</a:t>
            </a:fld>
            <a:endParaRPr lang="en-US" altLang="zh-CN" sz="1200" dirty="0">
              <a:latin typeface="+mj-lt"/>
            </a:endParaRPr>
          </a:p>
        </p:txBody>
      </p:sp>
      <p:sp>
        <p:nvSpPr>
          <p:cNvPr id="59397"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标题 1"/>
          <p:cNvSpPr>
            <a:spLocks noGrp="1"/>
          </p:cNvSpPr>
          <p:nvPr>
            <p:ph type="title"/>
          </p:nvPr>
        </p:nvSpPr>
        <p:spPr>
          <a:xfrm>
            <a:off x="395288" y="260350"/>
            <a:ext cx="8229600" cy="1139825"/>
          </a:xfrm>
        </p:spPr>
        <p:txBody>
          <a:bodyPr/>
          <a:lstStyle/>
          <a:p>
            <a:pPr eaLnBrk="1" hangingPunct="1"/>
            <a:r>
              <a:rPr lang="zh-CN" altLang="en-US" smtClean="0"/>
              <a:t>获得在线帮助文档</a:t>
            </a:r>
          </a:p>
        </p:txBody>
      </p:sp>
      <p:sp>
        <p:nvSpPr>
          <p:cNvPr id="60418" name="内容占位符 2"/>
          <p:cNvSpPr>
            <a:spLocks noGrp="1"/>
          </p:cNvSpPr>
          <p:nvPr>
            <p:ph idx="1"/>
          </p:nvPr>
        </p:nvSpPr>
        <p:spPr>
          <a:xfrm>
            <a:off x="457200" y="1196975"/>
            <a:ext cx="8229600" cy="4933950"/>
          </a:xfrm>
        </p:spPr>
        <p:txBody>
          <a:bodyPr/>
          <a:lstStyle/>
          <a:p>
            <a:pPr eaLnBrk="1" hangingPunct="1"/>
            <a:r>
              <a:rPr lang="en-US" altLang="zh-CN" smtClean="0"/>
              <a:t>RPM</a:t>
            </a:r>
            <a:r>
              <a:rPr lang="zh-CN" altLang="en-US" smtClean="0"/>
              <a:t>软件包中的项目文档</a:t>
            </a:r>
          </a:p>
          <a:p>
            <a:pPr lvl="1" eaLnBrk="1" hangingPunct="1"/>
            <a:r>
              <a:rPr lang="en-US" altLang="zh-CN" smtClean="0"/>
              <a:t>/usr/share/doc/</a:t>
            </a:r>
            <a:r>
              <a:rPr lang="zh-CN" altLang="en-US" smtClean="0"/>
              <a:t>*</a:t>
            </a:r>
            <a:endParaRPr lang="en-US" altLang="zh-CN" smtClean="0"/>
          </a:p>
          <a:p>
            <a:pPr eaLnBrk="1" hangingPunct="1"/>
            <a:r>
              <a:rPr lang="en-US" altLang="zh-CN" smtClean="0"/>
              <a:t>Red Hat Enterprise Linux </a:t>
            </a:r>
            <a:r>
              <a:rPr lang="zh-CN" altLang="en-US" smtClean="0"/>
              <a:t>手册文档</a:t>
            </a:r>
          </a:p>
          <a:p>
            <a:pPr lvl="1" eaLnBrk="1" hangingPunct="1"/>
            <a:r>
              <a:rPr lang="en-US" altLang="zh-CN" smtClean="0">
                <a:hlinkClick r:id="rId2"/>
              </a:rPr>
              <a:t>http://docs.redhat.com/docs/zh-CN/</a:t>
            </a:r>
            <a:br>
              <a:rPr lang="en-US" altLang="zh-CN" smtClean="0">
                <a:hlinkClick r:id="rId2"/>
              </a:rPr>
            </a:br>
            <a:r>
              <a:rPr lang="en-US" altLang="zh-CN" smtClean="0">
                <a:hlinkClick r:id="rId2"/>
              </a:rPr>
              <a:t>Red_Hat_Enterprise_Linux/index.html</a:t>
            </a:r>
            <a:endParaRPr lang="en-US" altLang="zh-CN" smtClean="0"/>
          </a:p>
          <a:p>
            <a:pPr eaLnBrk="1" hangingPunct="1"/>
            <a:r>
              <a:rPr lang="en-US" altLang="zh-CN" smtClean="0"/>
              <a:t>WIKI</a:t>
            </a:r>
          </a:p>
          <a:p>
            <a:pPr lvl="1" eaLnBrk="1" hangingPunct="1"/>
            <a:r>
              <a:rPr lang="en-US" altLang="zh-CN" smtClean="0">
                <a:hlinkClick r:id="rId3"/>
              </a:rPr>
              <a:t>http://wiki.centos.org/</a:t>
            </a:r>
            <a:endParaRPr lang="en-US" altLang="zh-CN" smtClean="0"/>
          </a:p>
          <a:p>
            <a:pPr lvl="1" eaLnBrk="1" hangingPunct="1"/>
            <a:r>
              <a:rPr lang="en-US" altLang="zh-CN" smtClean="0">
                <a:hlinkClick r:id="rId4"/>
              </a:rPr>
              <a:t>http://fedoraproject.org/wiki/</a:t>
            </a:r>
            <a:endParaRPr lang="en-US" altLang="zh-CN" smtClean="0"/>
          </a:p>
          <a:p>
            <a:pPr eaLnBrk="1" hangingPunct="1"/>
            <a:r>
              <a:rPr lang="en-US" altLang="zh-CN" smtClean="0"/>
              <a:t>The Linux Documentation Project</a:t>
            </a:r>
            <a:endParaRPr lang="zh-CN" altLang="en-US" smtClean="0"/>
          </a:p>
          <a:p>
            <a:pPr lvl="1" eaLnBrk="1" hangingPunct="1"/>
            <a:r>
              <a:rPr lang="en-US" altLang="zh-CN" smtClean="0">
                <a:hlinkClick r:id="rId5"/>
              </a:rPr>
              <a:t>http://www.tldp.org/</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5C2F68E4-8499-497A-B5C9-3FBC5A4EEDCB}" type="slidenum">
              <a:rPr lang="en-US" altLang="zh-CN" sz="1200">
                <a:latin typeface="+mj-lt"/>
              </a:rPr>
              <a:pPr algn="r">
                <a:defRPr/>
              </a:pPr>
              <a:t>44</a:t>
            </a:fld>
            <a:endParaRPr lang="en-US" altLang="zh-CN" sz="1200" dirty="0">
              <a:latin typeface="+mj-lt"/>
            </a:endParaRPr>
          </a:p>
        </p:txBody>
      </p:sp>
      <p:sp>
        <p:nvSpPr>
          <p:cNvPr id="6042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zh-CN" altLang="en-US" sz="4000" b="1" cap="all" dirty="0" smtClean="0"/>
              <a:t>文件和目录操作命令</a:t>
            </a:r>
            <a:endParaRPr lang="zh-CN" altLang="en-US" sz="4000" b="1" cap="all" dirty="0"/>
          </a:p>
        </p:txBody>
      </p:sp>
      <p:sp>
        <p:nvSpPr>
          <p:cNvPr id="61442"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426B2655-CB9C-4FBC-B55C-E9E801219B79}" type="slidenum">
              <a:rPr lang="en-US" altLang="zh-CN" sz="1200">
                <a:latin typeface="+mj-lt"/>
              </a:rPr>
              <a:pPr algn="r">
                <a:defRPr/>
              </a:pPr>
              <a:t>45</a:t>
            </a:fld>
            <a:endParaRPr lang="en-US" altLang="zh-CN" sz="1200">
              <a:latin typeface="+mj-lt"/>
            </a:endParaRPr>
          </a:p>
        </p:txBody>
      </p:sp>
      <p:sp>
        <p:nvSpPr>
          <p:cNvPr id="61445"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标题 1"/>
          <p:cNvSpPr>
            <a:spLocks noGrp="1"/>
          </p:cNvSpPr>
          <p:nvPr>
            <p:ph type="title" idx="4294967295"/>
          </p:nvPr>
        </p:nvSpPr>
        <p:spPr>
          <a:xfrm>
            <a:off x="468313" y="260350"/>
            <a:ext cx="8229600" cy="1139825"/>
          </a:xfrm>
        </p:spPr>
        <p:txBody>
          <a:bodyPr/>
          <a:lstStyle/>
          <a:p>
            <a:pPr eaLnBrk="1" hangingPunct="1"/>
            <a:r>
              <a:rPr lang="zh-CN" altLang="en-US" smtClean="0"/>
              <a:t>常用的目录操作命令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2467"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307CC00-072E-4AD4-8981-3E30B7550030}" type="slidenum">
              <a:rPr lang="en-US" altLang="zh-CN" sz="1200">
                <a:latin typeface="+mj-lt"/>
              </a:rPr>
              <a:pPr algn="r">
                <a:defRPr/>
              </a:pPr>
              <a:t>46</a:t>
            </a:fld>
            <a:endParaRPr lang="en-US" altLang="zh-CN" sz="1200" dirty="0">
              <a:latin typeface="+mj-lt"/>
            </a:endParaRPr>
          </a:p>
        </p:txBody>
      </p:sp>
      <p:graphicFrame>
        <p:nvGraphicFramePr>
          <p:cNvPr id="7" name="Group 3"/>
          <p:cNvGraphicFramePr>
            <a:graphicFrameLocks noGrp="1"/>
          </p:cNvGraphicFramePr>
          <p:nvPr>
            <p:ph idx="4294967295"/>
          </p:nvPr>
        </p:nvGraphicFramePr>
        <p:xfrm>
          <a:off x="457200" y="1600201"/>
          <a:ext cx="8229600" cy="4421087"/>
        </p:xfrm>
        <a:graphic>
          <a:graphicData uri="http://schemas.openxmlformats.org/drawingml/2006/table">
            <a:tbl>
              <a:tblPr>
                <a:tableStyleId>{35758FB7-9AC5-4552-8A53-C91805E547FA}</a:tableStyleId>
              </a:tblPr>
              <a:tblGrid>
                <a:gridCol w="2354263"/>
                <a:gridCol w="5875337"/>
              </a:tblGrid>
              <a:tr h="631141">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命令 </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smtClean="0">
                          <a:ln>
                            <a:noFill/>
                          </a:ln>
                          <a:effectLst/>
                        </a:rPr>
                        <a:t>功能</a:t>
                      </a:r>
                      <a:endParaRPr kumimoji="0" lang="zh-CN" altLang="en-US" sz="3200" b="0" i="0" u="none" strike="noStrike" cap="none" normalizeH="0" baseline="0" smtClean="0">
                        <a:ln>
                          <a:noFill/>
                        </a:ln>
                        <a:solidFill>
                          <a:schemeClr val="tx1"/>
                        </a:solidFill>
                        <a:effectLst/>
                        <a:latin typeface="Arial" charset="0"/>
                        <a:ea typeface="宋体" charset="-122"/>
                      </a:endParaRPr>
                    </a:p>
                  </a:txBody>
                  <a:tcPr anchor="ctr" horzOverflow="overflow"/>
                </a:tc>
              </a:tr>
              <a:tr h="63269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dirty="0" err="1" smtClean="0">
                          <a:ln>
                            <a:noFill/>
                          </a:ln>
                          <a:effectLst/>
                        </a:rPr>
                        <a:t>ls</a:t>
                      </a:r>
                      <a:endParaRPr kumimoji="0" lang="en-US" altLang="zh-CN" sz="3200" b="0" i="0" u="none" strike="noStrike" cap="none" normalizeH="0" baseline="0" dirty="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显示文件和目录列表</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r h="63114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smtClean="0">
                          <a:ln>
                            <a:noFill/>
                          </a:ln>
                          <a:effectLst/>
                        </a:rPr>
                        <a:t>cd</a:t>
                      </a:r>
                      <a:endParaRPr kumimoji="0" lang="en-US" altLang="zh-CN" sz="3200" b="0" i="0" u="none" strike="noStrike" cap="none" normalizeH="0" baseline="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切换目录</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r h="63114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smtClean="0">
                          <a:ln>
                            <a:noFill/>
                          </a:ln>
                          <a:effectLst/>
                        </a:rPr>
                        <a:t>pwd</a:t>
                      </a:r>
                      <a:endParaRPr kumimoji="0" lang="en-US" altLang="zh-CN" sz="3200" b="0" i="0" u="none" strike="noStrike" cap="none" normalizeH="0" baseline="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显示当前工作目录</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r h="63114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smtClean="0">
                          <a:ln>
                            <a:noFill/>
                          </a:ln>
                          <a:effectLst/>
                        </a:rPr>
                        <a:t>mkdir</a:t>
                      </a:r>
                      <a:endParaRPr kumimoji="0" lang="en-US" altLang="zh-CN" sz="3200" b="0" i="0" u="none" strike="noStrike" cap="none" normalizeH="0" baseline="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创建目录</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r h="63269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smtClean="0">
                          <a:ln>
                            <a:noFill/>
                          </a:ln>
                          <a:effectLst/>
                        </a:rPr>
                        <a:t>rmdir</a:t>
                      </a:r>
                      <a:endParaRPr kumimoji="0" lang="en-US" altLang="zh-CN" sz="3200" b="0" i="0" u="none" strike="noStrike" cap="none" normalizeH="0" baseline="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删除空目录</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r h="631141">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3200" u="none" strike="noStrike" cap="none" normalizeH="0" baseline="0" smtClean="0">
                          <a:ln>
                            <a:noFill/>
                          </a:ln>
                          <a:effectLst/>
                        </a:rPr>
                        <a:t>tree</a:t>
                      </a:r>
                      <a:endParaRPr kumimoji="0" lang="en-US" altLang="zh-CN" sz="3200" b="0" i="0" u="none" strike="noStrike" cap="none" normalizeH="0" baseline="0" smtClean="0">
                        <a:ln>
                          <a:noFill/>
                        </a:ln>
                        <a:solidFill>
                          <a:schemeClr val="tx1"/>
                        </a:solidFill>
                        <a:effectLst/>
                        <a:latin typeface="Arial" charset="0"/>
                        <a:ea typeface="宋体" charset="-122"/>
                      </a:endParaRPr>
                    </a:p>
                  </a:txBody>
                  <a:tcPr anchor="ct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3200" u="none" strike="noStrike" cap="none" normalizeH="0" baseline="0" dirty="0" smtClean="0">
                          <a:ln>
                            <a:noFill/>
                          </a:ln>
                          <a:effectLst/>
                        </a:rPr>
                        <a:t>显示目录树</a:t>
                      </a:r>
                      <a:endParaRPr kumimoji="0" lang="zh-CN" altLang="en-US" sz="3200" b="0" i="0" u="none" strike="noStrike" cap="none" normalizeH="0" baseline="0" dirty="0" smtClean="0">
                        <a:ln>
                          <a:noFill/>
                        </a:ln>
                        <a:solidFill>
                          <a:schemeClr val="tx1"/>
                        </a:solidFill>
                        <a:effectLst/>
                        <a:latin typeface="Arial" charset="0"/>
                        <a:ea typeface="宋体" charset="-122"/>
                      </a:endParaRPr>
                    </a:p>
                  </a:txBody>
                  <a:tcPr anchor="ctr" horzOverflow="overflow"/>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标题 1"/>
          <p:cNvSpPr>
            <a:spLocks noGrp="1"/>
          </p:cNvSpPr>
          <p:nvPr>
            <p:ph type="title" idx="4294967295"/>
          </p:nvPr>
        </p:nvSpPr>
        <p:spPr>
          <a:xfrm>
            <a:off x="468313" y="260350"/>
            <a:ext cx="8229600" cy="1139825"/>
          </a:xfrm>
        </p:spPr>
        <p:txBody>
          <a:bodyPr/>
          <a:lstStyle/>
          <a:p>
            <a:pPr eaLnBrk="1" hangingPunct="1"/>
            <a:r>
              <a:rPr lang="zh-CN" altLang="en-US" smtClean="0"/>
              <a:t>当前工作目录</a:t>
            </a:r>
          </a:p>
        </p:txBody>
      </p:sp>
      <p:sp>
        <p:nvSpPr>
          <p:cNvPr id="63490" name="内容占位符 2"/>
          <p:cNvSpPr>
            <a:spLocks noGrp="1"/>
          </p:cNvSpPr>
          <p:nvPr>
            <p:ph idx="4294967295"/>
          </p:nvPr>
        </p:nvSpPr>
        <p:spPr>
          <a:xfrm>
            <a:off x="457200" y="1341438"/>
            <a:ext cx="8229600" cy="4789487"/>
          </a:xfrm>
        </p:spPr>
        <p:txBody>
          <a:bodyPr/>
          <a:lstStyle/>
          <a:p>
            <a:pPr eaLnBrk="1" hangingPunct="1"/>
            <a:r>
              <a:rPr lang="zh-CN" altLang="en-US" smtClean="0"/>
              <a:t>用户目前所处的目录</a:t>
            </a:r>
          </a:p>
          <a:p>
            <a:pPr eaLnBrk="1" hangingPunct="1"/>
            <a:r>
              <a:rPr lang="zh-CN" altLang="en-US" smtClean="0"/>
              <a:t>用户登录后进入的目录通常是自己的主目录</a:t>
            </a:r>
          </a:p>
          <a:p>
            <a:pPr eaLnBrk="1" hangingPunct="1"/>
            <a:r>
              <a:rPr lang="zh-CN" altLang="en-US" smtClean="0"/>
              <a:t>可用  </a:t>
            </a:r>
            <a:r>
              <a:rPr lang="en-US" altLang="zh-CN" smtClean="0"/>
              <a:t>pwd  </a:t>
            </a:r>
            <a:r>
              <a:rPr lang="zh-CN" altLang="en-US" smtClean="0"/>
              <a:t>命令查看用户的当前目录</a:t>
            </a:r>
          </a:p>
          <a:p>
            <a:pPr eaLnBrk="1" hangingPunct="1"/>
            <a:r>
              <a:rPr lang="zh-CN" altLang="en-US" smtClean="0"/>
              <a:t>可用 </a:t>
            </a:r>
            <a:r>
              <a:rPr lang="en-US" altLang="zh-CN" smtClean="0"/>
              <a:t>cd </a:t>
            </a:r>
            <a:r>
              <a:rPr lang="zh-CN" altLang="en-US" smtClean="0"/>
              <a:t>命令来切换目录</a:t>
            </a:r>
          </a:p>
          <a:p>
            <a:pPr eaLnBrk="1" hangingPunct="1"/>
            <a:r>
              <a:rPr lang="zh-CN" altLang="en-US" smtClean="0"/>
              <a:t>一些特殊字符的特殊含义：</a:t>
            </a:r>
            <a:endParaRPr lang="en-US" altLang="zh-CN" smtClean="0"/>
          </a:p>
          <a:p>
            <a:pPr lvl="1" eaLnBrk="1" hangingPunct="1"/>
            <a:r>
              <a:rPr lang="zh-CN" altLang="en-US" smtClean="0"/>
              <a:t>“ </a:t>
            </a:r>
            <a:r>
              <a:rPr lang="en-US" altLang="zh-CN" smtClean="0"/>
              <a:t>.” </a:t>
            </a:r>
            <a:r>
              <a:rPr lang="zh-CN" altLang="en-US" smtClean="0"/>
              <a:t>表示当前目录</a:t>
            </a:r>
          </a:p>
          <a:p>
            <a:pPr lvl="1" eaLnBrk="1" hangingPunct="1"/>
            <a:r>
              <a:rPr lang="zh-CN" altLang="en-US" smtClean="0"/>
              <a:t>“</a:t>
            </a:r>
            <a:r>
              <a:rPr lang="en-US" altLang="zh-CN" smtClean="0"/>
              <a:t>..” </a:t>
            </a:r>
            <a:r>
              <a:rPr lang="zh-CN" altLang="en-US" smtClean="0"/>
              <a:t>表示当前目录的上一级目录（父目录）</a:t>
            </a:r>
          </a:p>
          <a:p>
            <a:pPr lvl="1" eaLnBrk="1" hangingPunct="1"/>
            <a:r>
              <a:rPr lang="zh-CN" altLang="en-US" smtClean="0"/>
              <a:t>“</a:t>
            </a:r>
            <a:r>
              <a:rPr lang="en-US" altLang="zh-CN" smtClean="0"/>
              <a:t>-” </a:t>
            </a:r>
            <a:r>
              <a:rPr lang="zh-CN" altLang="en-US" smtClean="0"/>
              <a:t>表示用 </a:t>
            </a:r>
            <a:r>
              <a:rPr lang="en-US" altLang="zh-CN" smtClean="0"/>
              <a:t>cd </a:t>
            </a:r>
            <a:r>
              <a:rPr lang="zh-CN" altLang="en-US" smtClean="0"/>
              <a:t>命令切换目录前所在的目录</a:t>
            </a:r>
          </a:p>
          <a:p>
            <a:pPr lvl="1" eaLnBrk="1" hangingPunct="1"/>
            <a:r>
              <a:rPr lang="zh-CN" altLang="en-US" smtClean="0"/>
              <a:t>“</a:t>
            </a:r>
            <a:r>
              <a:rPr lang="en-US" altLang="zh-CN" smtClean="0"/>
              <a:t>~” </a:t>
            </a:r>
            <a:r>
              <a:rPr lang="zh-CN" altLang="en-US" smtClean="0"/>
              <a:t>表示用户主目录的绝对路径名</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349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471FAF69-103A-4487-88E3-CE90BAD262EE}" type="slidenum">
              <a:rPr lang="en-US" altLang="zh-CN" sz="1200">
                <a:latin typeface="+mj-lt"/>
              </a:rPr>
              <a:pPr algn="r">
                <a:defRPr/>
              </a:pPr>
              <a:t>47</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标题 1"/>
          <p:cNvSpPr>
            <a:spLocks noGrp="1"/>
          </p:cNvSpPr>
          <p:nvPr>
            <p:ph type="title" idx="4294967295"/>
          </p:nvPr>
        </p:nvSpPr>
        <p:spPr>
          <a:xfrm>
            <a:off x="468313" y="260350"/>
            <a:ext cx="8229600" cy="1139825"/>
          </a:xfrm>
        </p:spPr>
        <p:txBody>
          <a:bodyPr/>
          <a:lstStyle/>
          <a:p>
            <a:pPr eaLnBrk="1" hangingPunct="1"/>
            <a:r>
              <a:rPr lang="zh-CN" altLang="en-US" smtClean="0"/>
              <a:t>路径 </a:t>
            </a:r>
            <a:r>
              <a:rPr lang="en-US" altLang="zh-CN" smtClean="0"/>
              <a:t>(path)</a:t>
            </a:r>
            <a:endParaRPr lang="zh-CN" altLang="en-US" smtClean="0"/>
          </a:p>
        </p:txBody>
      </p:sp>
      <p:sp>
        <p:nvSpPr>
          <p:cNvPr id="64514" name="内容占位符 2"/>
          <p:cNvSpPr>
            <a:spLocks noGrp="1"/>
          </p:cNvSpPr>
          <p:nvPr>
            <p:ph idx="4294967295"/>
          </p:nvPr>
        </p:nvSpPr>
        <p:spPr/>
        <p:txBody>
          <a:bodyPr/>
          <a:lstStyle/>
          <a:p>
            <a:pPr eaLnBrk="1" hangingPunct="1"/>
            <a:r>
              <a:rPr lang="zh-CN" altLang="en-US" smtClean="0"/>
              <a:t>路径是指文件或目录在文件系统中所处的位置</a:t>
            </a:r>
            <a:endParaRPr lang="en-US" altLang="zh-CN" smtClean="0"/>
          </a:p>
          <a:p>
            <a:pPr eaLnBrk="1" hangingPunct="1"/>
            <a:r>
              <a:rPr lang="zh-CN" altLang="en-US" smtClean="0"/>
              <a:t>绝对路径 </a:t>
            </a:r>
          </a:p>
          <a:p>
            <a:pPr lvl="1" eaLnBrk="1" hangingPunct="1"/>
            <a:r>
              <a:rPr lang="zh-CN" altLang="en-US" smtClean="0"/>
              <a:t>以斜线（</a:t>
            </a:r>
            <a:r>
              <a:rPr lang="en-US" altLang="zh-CN" smtClean="0"/>
              <a:t>/</a:t>
            </a:r>
            <a:r>
              <a:rPr lang="zh-CN" altLang="en-US" smtClean="0"/>
              <a:t>）开头 </a:t>
            </a:r>
          </a:p>
          <a:p>
            <a:pPr lvl="1" eaLnBrk="1" hangingPunct="1"/>
            <a:r>
              <a:rPr lang="zh-CN" altLang="en-US" smtClean="0"/>
              <a:t>描述到文件位置的完整说明 </a:t>
            </a:r>
          </a:p>
          <a:p>
            <a:pPr lvl="1" eaLnBrk="1" hangingPunct="1"/>
            <a:r>
              <a:rPr lang="zh-CN" altLang="en-US" smtClean="0"/>
              <a:t>任何时候你想指定文件名的时候都可以使用 </a:t>
            </a:r>
          </a:p>
          <a:p>
            <a:pPr eaLnBrk="1" hangingPunct="1"/>
            <a:r>
              <a:rPr lang="zh-CN" altLang="en-US" smtClean="0"/>
              <a:t>相对路径 </a:t>
            </a:r>
          </a:p>
          <a:p>
            <a:pPr lvl="1" eaLnBrk="1" hangingPunct="1"/>
            <a:r>
              <a:rPr lang="zh-CN" altLang="en-US" smtClean="0"/>
              <a:t>不以斜线（</a:t>
            </a:r>
            <a:r>
              <a:rPr lang="en-US" altLang="zh-CN" smtClean="0"/>
              <a:t>/</a:t>
            </a:r>
            <a:r>
              <a:rPr lang="zh-CN" altLang="en-US" smtClean="0"/>
              <a:t>）开头 </a:t>
            </a:r>
          </a:p>
          <a:p>
            <a:pPr lvl="1" eaLnBrk="1" hangingPunct="1"/>
            <a:r>
              <a:rPr lang="zh-CN" altLang="en-US" smtClean="0"/>
              <a:t>指定相对于你的当前工作目录而言的位置 </a:t>
            </a:r>
          </a:p>
          <a:p>
            <a:pPr lvl="1" eaLnBrk="1" hangingPunct="1"/>
            <a:r>
              <a:rPr lang="zh-CN" altLang="en-US" smtClean="0"/>
              <a:t>可以被用作指定文件名的简捷方式</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451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29FE3864-9E0C-4906-8DBA-B523ED34E063}" type="slidenum">
              <a:rPr lang="en-US" altLang="zh-CN" sz="1200">
                <a:latin typeface="+mj-lt"/>
              </a:rPr>
              <a:pPr algn="r">
                <a:defRPr/>
              </a:pPr>
              <a:t>48</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标题 1"/>
          <p:cNvSpPr>
            <a:spLocks noGrp="1"/>
          </p:cNvSpPr>
          <p:nvPr>
            <p:ph type="title" idx="4294967295"/>
          </p:nvPr>
        </p:nvSpPr>
        <p:spPr>
          <a:xfrm>
            <a:off x="468313" y="260350"/>
            <a:ext cx="8229600" cy="1139825"/>
          </a:xfrm>
        </p:spPr>
        <p:txBody>
          <a:bodyPr/>
          <a:lstStyle/>
          <a:p>
            <a:pPr eaLnBrk="1" hangingPunct="1"/>
            <a:r>
              <a:rPr lang="en-US" altLang="zh-CN" smtClean="0"/>
              <a:t>ls</a:t>
            </a:r>
            <a:r>
              <a:rPr lang="zh-CN" altLang="en-US" smtClean="0"/>
              <a:t>命令</a:t>
            </a:r>
          </a:p>
        </p:txBody>
      </p:sp>
      <p:sp>
        <p:nvSpPr>
          <p:cNvPr id="65538" name="内容占位符 2"/>
          <p:cNvSpPr>
            <a:spLocks noGrp="1"/>
          </p:cNvSpPr>
          <p:nvPr>
            <p:ph idx="4294967295"/>
          </p:nvPr>
        </p:nvSpPr>
        <p:spPr/>
        <p:txBody>
          <a:bodyPr/>
          <a:lstStyle/>
          <a:p>
            <a:pPr eaLnBrk="1" hangingPunct="1"/>
            <a:r>
              <a:rPr lang="zh-CN" altLang="en-US" smtClean="0"/>
              <a:t>功能：</a:t>
            </a:r>
            <a:r>
              <a:rPr lang="zh-CN" altLang="zh-CN" sz="3200" smtClean="0">
                <a:ea typeface="黑体" pitchFamily="2" charset="-122"/>
              </a:rPr>
              <a:t>显示文件或目录信息</a:t>
            </a:r>
            <a:endParaRPr lang="en-US" altLang="zh-CN" sz="3200" smtClean="0">
              <a:ea typeface="黑体" pitchFamily="2" charset="-122"/>
            </a:endParaRPr>
          </a:p>
          <a:p>
            <a:pPr eaLnBrk="1" hangingPunct="1"/>
            <a:r>
              <a:rPr lang="zh-CN" altLang="en-US" smtClean="0"/>
              <a:t>格式：</a:t>
            </a:r>
            <a:r>
              <a:rPr lang="en-US" altLang="zh-CN" smtClean="0">
                <a:solidFill>
                  <a:srgbClr val="006400"/>
                </a:solidFill>
                <a:latin typeface="Courier New" pitchFamily="49" charset="0"/>
              </a:rPr>
              <a:t> ls</a:t>
            </a:r>
            <a:r>
              <a:rPr lang="en-US" altLang="zh-CN" smtClean="0">
                <a:solidFill>
                  <a:srgbClr val="006600"/>
                </a:solidFill>
                <a:latin typeface="Arial Unicode MS"/>
              </a:rPr>
              <a:t>  </a:t>
            </a:r>
            <a:r>
              <a:rPr lang="en-US" altLang="zh-CN" smtClean="0">
                <a:solidFill>
                  <a:srgbClr val="0000CC"/>
                </a:solidFill>
                <a:latin typeface="Arial Unicode MS"/>
              </a:rPr>
              <a:t>[</a:t>
            </a:r>
            <a:r>
              <a:rPr lang="zh-CN" altLang="en-US" smtClean="0">
                <a:solidFill>
                  <a:srgbClr val="0000CC"/>
                </a:solidFill>
                <a:latin typeface="Arial Unicode MS"/>
              </a:rPr>
              <a:t>选项]   [目录或是文件]</a:t>
            </a:r>
            <a:r>
              <a:rPr lang="zh-CN" altLang="en-US" smtClean="0">
                <a:solidFill>
                  <a:srgbClr val="006600"/>
                </a:solidFill>
                <a:latin typeface="Arial Unicode MS"/>
              </a:rPr>
              <a:t> </a:t>
            </a:r>
            <a:endParaRPr lang="en-US" altLang="zh-CN" smtClean="0">
              <a:solidFill>
                <a:srgbClr val="006600"/>
              </a:solidFill>
              <a:latin typeface="Arial Unicode MS"/>
            </a:endParaRPr>
          </a:p>
          <a:p>
            <a:pPr eaLnBrk="1" hangingPunct="1"/>
            <a:r>
              <a:rPr lang="zh-CN" altLang="en-US" smtClean="0"/>
              <a:t>说明：</a:t>
            </a:r>
            <a:endParaRPr lang="en-US" altLang="zh-CN" smtClean="0"/>
          </a:p>
          <a:p>
            <a:pPr lvl="1" eaLnBrk="1" hangingPunct="1"/>
            <a:r>
              <a:rPr lang="zh-CN" altLang="en-US" smtClean="0"/>
              <a:t>对于目录，该命令将列出其中的所有子目录与文件。</a:t>
            </a:r>
          </a:p>
          <a:p>
            <a:pPr lvl="1" eaLnBrk="1" hangingPunct="1"/>
            <a:r>
              <a:rPr lang="zh-CN" altLang="en-US" smtClean="0"/>
              <a:t>对于文件，</a:t>
            </a:r>
            <a:r>
              <a:rPr lang="en-US" altLang="zh-CN" smtClean="0"/>
              <a:t>ls </a:t>
            </a:r>
            <a:r>
              <a:rPr lang="zh-CN" altLang="en-US" smtClean="0"/>
              <a:t>将输出其文件名以及所要求的其他信息。</a:t>
            </a:r>
          </a:p>
          <a:p>
            <a:pPr lvl="1" eaLnBrk="1" hangingPunct="1"/>
            <a:r>
              <a:rPr lang="zh-CN" altLang="en-US" smtClean="0"/>
              <a:t>默认情况下，输出条目按字母顺序排序。</a:t>
            </a:r>
          </a:p>
          <a:p>
            <a:pPr lvl="1" eaLnBrk="1" hangingPunct="1"/>
            <a:r>
              <a:rPr lang="zh-CN" altLang="en-US" smtClean="0"/>
              <a:t>当未给出目录名或文件名时，就显示当前目录的信息。</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554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332FC783-32B1-449B-AC47-CE804C032FB1}" type="slidenum">
              <a:rPr lang="en-US" altLang="zh-CN" sz="1200">
                <a:latin typeface="+mj-lt"/>
              </a:rPr>
              <a:pPr algn="r">
                <a:defRPr/>
              </a:pPr>
              <a:t>49</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395288" y="260350"/>
            <a:ext cx="8229600" cy="1139825"/>
          </a:xfrm>
        </p:spPr>
        <p:txBody>
          <a:bodyPr/>
          <a:lstStyle/>
          <a:p>
            <a:pPr eaLnBrk="1" hangingPunct="1"/>
            <a:r>
              <a:rPr lang="zh-CN" altLang="en-US" smtClean="0"/>
              <a:t>字符界面和图形界面</a:t>
            </a:r>
          </a:p>
        </p:txBody>
      </p:sp>
      <p:sp>
        <p:nvSpPr>
          <p:cNvPr id="18434" name="Rectangle 3"/>
          <p:cNvSpPr>
            <a:spLocks noGrp="1" noChangeArrowheads="1"/>
          </p:cNvSpPr>
          <p:nvPr>
            <p:ph type="body" idx="1"/>
          </p:nvPr>
        </p:nvSpPr>
        <p:spPr/>
        <p:txBody>
          <a:bodyPr/>
          <a:lstStyle/>
          <a:p>
            <a:pPr eaLnBrk="1" hangingPunct="1">
              <a:lnSpc>
                <a:spcPct val="90000"/>
              </a:lnSpc>
            </a:pPr>
            <a:r>
              <a:rPr lang="zh-CN" altLang="en-US" smtClean="0"/>
              <a:t>字符界面</a:t>
            </a:r>
          </a:p>
          <a:p>
            <a:pPr lvl="1" eaLnBrk="1" hangingPunct="1">
              <a:lnSpc>
                <a:spcPct val="90000"/>
              </a:lnSpc>
            </a:pPr>
            <a:r>
              <a:rPr lang="zh-CN" altLang="en-US" smtClean="0"/>
              <a:t>使用字符界面的好处</a:t>
            </a:r>
          </a:p>
          <a:p>
            <a:pPr lvl="1" eaLnBrk="1" hangingPunct="1">
              <a:lnSpc>
                <a:spcPct val="90000"/>
              </a:lnSpc>
            </a:pPr>
            <a:r>
              <a:rPr lang="zh-CN" altLang="en-US" smtClean="0"/>
              <a:t>如何进入字符界面</a:t>
            </a:r>
          </a:p>
          <a:p>
            <a:pPr eaLnBrk="1" hangingPunct="1">
              <a:lnSpc>
                <a:spcPct val="90000"/>
              </a:lnSpc>
            </a:pPr>
            <a:r>
              <a:rPr lang="zh-CN" altLang="en-US" smtClean="0"/>
              <a:t>图形界面</a:t>
            </a:r>
          </a:p>
          <a:p>
            <a:pPr lvl="1" eaLnBrk="1" hangingPunct="1">
              <a:lnSpc>
                <a:spcPct val="90000"/>
              </a:lnSpc>
            </a:pPr>
            <a:r>
              <a:rPr lang="zh-CN" altLang="en-GB" smtClean="0"/>
              <a:t>两种桌面集成环境</a:t>
            </a:r>
            <a:endParaRPr lang="en-GB" altLang="zh-CN" smtClean="0"/>
          </a:p>
          <a:p>
            <a:pPr lvl="2" eaLnBrk="1" hangingPunct="1">
              <a:lnSpc>
                <a:spcPct val="90000"/>
              </a:lnSpc>
            </a:pPr>
            <a:r>
              <a:rPr lang="en-GB" altLang="zh-CN" smtClean="0"/>
              <a:t>Gnome</a:t>
            </a:r>
            <a:r>
              <a:rPr lang="zh-CN" altLang="en-GB" smtClean="0"/>
              <a:t>集成环境</a:t>
            </a:r>
          </a:p>
          <a:p>
            <a:pPr lvl="2" eaLnBrk="1" hangingPunct="1">
              <a:lnSpc>
                <a:spcPct val="90000"/>
              </a:lnSpc>
            </a:pPr>
            <a:r>
              <a:rPr lang="en-GB" altLang="zh-CN" smtClean="0"/>
              <a:t>KDE</a:t>
            </a:r>
            <a:r>
              <a:rPr lang="zh-CN" altLang="en-GB" smtClean="0"/>
              <a:t>集成环境</a:t>
            </a:r>
          </a:p>
          <a:p>
            <a:pPr lvl="1" eaLnBrk="1" hangingPunct="1">
              <a:lnSpc>
                <a:spcPct val="90000"/>
              </a:lnSpc>
            </a:pPr>
            <a:r>
              <a:rPr lang="zh-CN" altLang="en-GB" smtClean="0"/>
              <a:t>如何进入</a:t>
            </a:r>
            <a:r>
              <a:rPr lang="zh-CN" altLang="en-US" smtClean="0"/>
              <a:t>图形界面</a:t>
            </a:r>
          </a:p>
          <a:p>
            <a:pPr eaLnBrk="1" hangingPunct="1"/>
            <a:endParaRPr lang="en-US" altLang="zh-CN" smtClean="0"/>
          </a:p>
        </p:txBody>
      </p:sp>
      <p:sp>
        <p:nvSpPr>
          <p:cNvPr id="6" name="日期占位符 5"/>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5101E63A-5599-47BA-A5CB-A7C63FA781E0}" type="datetime2">
              <a:rPr lang="zh-CN" altLang="en-US" sz="1200">
                <a:latin typeface="+mj-lt"/>
              </a:rPr>
              <a:pPr>
                <a:defRPr/>
              </a:pPr>
              <a:t>2014年5月21日</a:t>
            </a:fld>
            <a:endParaRPr lang="en-US" altLang="zh-CN" sz="1200" dirty="0">
              <a:latin typeface="+mj-lt"/>
            </a:endParaRPr>
          </a:p>
        </p:txBody>
      </p:sp>
      <p:sp>
        <p:nvSpPr>
          <p:cNvPr id="7" name="灯片编号占位符 6"/>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4E5A81B1-61C7-43ED-8CAE-4207B8A33BB5}" type="slidenum">
              <a:rPr lang="en-US" altLang="zh-CN" sz="1200">
                <a:latin typeface="+mj-lt"/>
              </a:rPr>
              <a:pPr algn="r">
                <a:defRPr/>
              </a:pPr>
              <a:t>5</a:t>
            </a:fld>
            <a:endParaRPr lang="en-US" altLang="zh-CN" sz="1200">
              <a:latin typeface="+mj-lt"/>
            </a:endParaRPr>
          </a:p>
        </p:txBody>
      </p:sp>
      <p:sp>
        <p:nvSpPr>
          <p:cNvPr id="18437"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标题 1"/>
          <p:cNvSpPr>
            <a:spLocks noGrp="1"/>
          </p:cNvSpPr>
          <p:nvPr>
            <p:ph type="title" idx="4294967295"/>
          </p:nvPr>
        </p:nvSpPr>
        <p:spPr>
          <a:xfrm>
            <a:off x="468313" y="260350"/>
            <a:ext cx="8229600" cy="1139825"/>
          </a:xfrm>
        </p:spPr>
        <p:txBody>
          <a:bodyPr/>
          <a:lstStyle/>
          <a:p>
            <a:pPr eaLnBrk="1" hangingPunct="1"/>
            <a:r>
              <a:rPr lang="en-US" altLang="zh-CN" smtClean="0"/>
              <a:t>ls</a:t>
            </a:r>
            <a:r>
              <a:rPr lang="zh-CN" altLang="en-US" smtClean="0"/>
              <a:t>命令选项</a:t>
            </a:r>
          </a:p>
        </p:txBody>
      </p:sp>
      <p:graphicFrame>
        <p:nvGraphicFramePr>
          <p:cNvPr id="7" name="内容占位符 6"/>
          <p:cNvGraphicFramePr>
            <a:graphicFrameLocks noGrp="1"/>
          </p:cNvGraphicFramePr>
          <p:nvPr>
            <p:ph idx="4294967295"/>
          </p:nvPr>
        </p:nvGraphicFramePr>
        <p:xfrm>
          <a:off x="457200" y="1600200"/>
          <a:ext cx="8229600" cy="4114800"/>
        </p:xfrm>
        <a:graphic>
          <a:graphicData uri="http://schemas.openxmlformats.org/drawingml/2006/table">
            <a:tbl>
              <a:tblPr firstRow="1" bandRow="1">
                <a:tableStyleId>{21E4AEA4-8DFA-4A89-87EB-49C32662AFE0}</a:tableStyleId>
              </a:tblPr>
              <a:tblGrid>
                <a:gridCol w="946448"/>
                <a:gridCol w="7283153"/>
              </a:tblGrid>
              <a:tr h="434908">
                <a:tc>
                  <a:txBody>
                    <a:bodyPr/>
                    <a:lstStyle/>
                    <a:p>
                      <a:pPr algn="ctr"/>
                      <a:r>
                        <a:rPr lang="zh-CN" altLang="en-US" sz="2400" dirty="0" smtClean="0"/>
                        <a:t>选项</a:t>
                      </a:r>
                      <a:endParaRPr lang="zh-CN" altLang="en-US" sz="2400" dirty="0"/>
                    </a:p>
                  </a:txBody>
                  <a:tcPr/>
                </a:tc>
                <a:tc>
                  <a:txBody>
                    <a:bodyPr/>
                    <a:lstStyle/>
                    <a:p>
                      <a:pPr algn="ctr"/>
                      <a:r>
                        <a:rPr lang="zh-CN" altLang="en-US" sz="2400" dirty="0" smtClean="0"/>
                        <a:t>说明</a:t>
                      </a:r>
                      <a:endParaRPr lang="zh-CN" altLang="en-US" sz="2400" dirty="0"/>
                    </a:p>
                  </a:txBody>
                  <a:tcPr/>
                </a:tc>
              </a:tr>
              <a:tr h="434908">
                <a:tc>
                  <a:txBody>
                    <a:bodyPr/>
                    <a:lstStyle/>
                    <a:p>
                      <a:r>
                        <a:rPr lang="en-US" altLang="zh-CN" sz="2400" dirty="0" smtClean="0"/>
                        <a:t>-a</a:t>
                      </a:r>
                      <a:endParaRPr lang="zh-CN" altLang="en-US" sz="2400" dirty="0"/>
                    </a:p>
                  </a:txBody>
                  <a:tcPr/>
                </a:tc>
                <a:tc>
                  <a:txBody>
                    <a:bodyPr/>
                    <a:lstStyle/>
                    <a:p>
                      <a:r>
                        <a:rPr lang="zh-CN" altLang="en-US" sz="2400" dirty="0" smtClean="0"/>
                        <a:t>列出目录下的所有文件，包括以 </a:t>
                      </a:r>
                      <a:r>
                        <a:rPr lang="en-US" altLang="zh-CN" sz="2400" dirty="0" smtClean="0"/>
                        <a:t>. </a:t>
                      </a:r>
                      <a:r>
                        <a:rPr lang="zh-CN" altLang="en-US" sz="2400" dirty="0" smtClean="0"/>
                        <a:t>开头的隐含文件。</a:t>
                      </a:r>
                      <a:endParaRPr lang="en-US" altLang="zh-CN" sz="2400" dirty="0" smtClean="0"/>
                    </a:p>
                  </a:txBody>
                  <a:tcPr/>
                </a:tc>
              </a:tr>
              <a:tr h="434908">
                <a:tc>
                  <a:txBody>
                    <a:bodyPr/>
                    <a:lstStyle/>
                    <a:p>
                      <a:r>
                        <a:rPr lang="en-US" altLang="zh-CN" sz="2400" dirty="0" smtClean="0"/>
                        <a:t>-l</a:t>
                      </a:r>
                      <a:endParaRPr lang="zh-CN" altLang="en-US" sz="2400" dirty="0"/>
                    </a:p>
                  </a:txBody>
                  <a:tcPr/>
                </a:tc>
                <a:tc>
                  <a:txBody>
                    <a:bodyPr/>
                    <a:lstStyle/>
                    <a:p>
                      <a:r>
                        <a:rPr lang="zh-CN" altLang="en-US" sz="2400" dirty="0" smtClean="0"/>
                        <a:t>列出文件的详细信息，通常称为“长格式”。</a:t>
                      </a:r>
                      <a:endParaRPr lang="zh-CN" altLang="en-US" sz="2400" dirty="0"/>
                    </a:p>
                  </a:txBody>
                  <a:tcPr/>
                </a:tc>
              </a:tr>
              <a:tr h="434908">
                <a:tc>
                  <a:txBody>
                    <a:bodyPr/>
                    <a:lstStyle/>
                    <a:p>
                      <a:r>
                        <a:rPr lang="en-US" altLang="zh-CN" sz="2400" dirty="0" smtClean="0"/>
                        <a:t>-d</a:t>
                      </a:r>
                      <a:endParaRPr lang="zh-CN" altLang="en-US" sz="2400" dirty="0"/>
                    </a:p>
                  </a:txBody>
                  <a:tcPr/>
                </a:tc>
                <a:tc>
                  <a:txBody>
                    <a:bodyPr/>
                    <a:lstStyle/>
                    <a:p>
                      <a:r>
                        <a:rPr lang="zh-CN" altLang="en-US" sz="2400" dirty="0" smtClean="0"/>
                        <a:t>输入参数是目录时，只显示该目录本身。</a:t>
                      </a:r>
                      <a:endParaRPr lang="zh-CN" altLang="en-US" sz="2400" dirty="0"/>
                    </a:p>
                  </a:txBody>
                  <a:tcPr/>
                </a:tc>
              </a:tr>
              <a:tr h="434908">
                <a:tc>
                  <a:txBody>
                    <a:bodyPr/>
                    <a:lstStyle/>
                    <a:p>
                      <a:r>
                        <a:rPr lang="en-US" altLang="zh-CN" sz="2400" dirty="0" smtClean="0"/>
                        <a:t>-A</a:t>
                      </a:r>
                      <a:endParaRPr lang="zh-CN" altLang="en-US" sz="2400" dirty="0"/>
                    </a:p>
                  </a:txBody>
                  <a:tcPr/>
                </a:tc>
                <a:tc>
                  <a:txBody>
                    <a:bodyPr/>
                    <a:lstStyle/>
                    <a:p>
                      <a:r>
                        <a:rPr lang="zh-CN" altLang="en-US" sz="2400" dirty="0" smtClean="0"/>
                        <a:t>显示除  “</a:t>
                      </a:r>
                      <a:r>
                        <a:rPr lang="en-US" altLang="zh-CN" sz="2400" dirty="0" smtClean="0"/>
                        <a:t>.” </a:t>
                      </a:r>
                      <a:r>
                        <a:rPr lang="zh-CN" altLang="en-US" sz="2400" dirty="0" smtClean="0"/>
                        <a:t>和 “</a:t>
                      </a:r>
                      <a:r>
                        <a:rPr lang="en-US" altLang="zh-CN" sz="2400" dirty="0" smtClean="0"/>
                        <a:t>..” </a:t>
                      </a:r>
                      <a:r>
                        <a:rPr lang="zh-CN" altLang="en-US" sz="2400" dirty="0" smtClean="0"/>
                        <a:t>外的所有文件。</a:t>
                      </a:r>
                      <a:endParaRPr lang="zh-CN" altLang="en-US" sz="2400" dirty="0"/>
                    </a:p>
                  </a:txBody>
                  <a:tcPr/>
                </a:tc>
              </a:tr>
              <a:tr h="434908">
                <a:tc>
                  <a:txBody>
                    <a:bodyPr/>
                    <a:lstStyle/>
                    <a:p>
                      <a:r>
                        <a:rPr lang="en-US" altLang="zh-CN" sz="2400" dirty="0" smtClean="0"/>
                        <a:t>-R</a:t>
                      </a:r>
                      <a:endParaRPr lang="zh-CN" altLang="en-US" sz="2400" dirty="0"/>
                    </a:p>
                  </a:txBody>
                  <a:tcPr/>
                </a:tc>
                <a:tc>
                  <a:txBody>
                    <a:bodyPr/>
                    <a:lstStyle/>
                    <a:p>
                      <a:r>
                        <a:rPr lang="zh-CN" altLang="en-US" sz="2400" dirty="0" smtClean="0"/>
                        <a:t>递归地列出所有子目录下的文件。</a:t>
                      </a:r>
                      <a:endParaRPr lang="zh-CN" altLang="en-US" sz="2400" dirty="0"/>
                    </a:p>
                  </a:txBody>
                  <a:tcPr/>
                </a:tc>
              </a:tr>
              <a:tr h="434908">
                <a:tc>
                  <a:txBody>
                    <a:bodyPr/>
                    <a:lstStyle/>
                    <a:p>
                      <a:r>
                        <a:rPr lang="en-US" altLang="zh-CN" sz="2400" dirty="0" smtClean="0"/>
                        <a:t>-h</a:t>
                      </a:r>
                      <a:endParaRPr lang="zh-CN" altLang="en-US" sz="2400" dirty="0"/>
                    </a:p>
                  </a:txBody>
                  <a:tcPr/>
                </a:tc>
                <a:tc>
                  <a:txBody>
                    <a:bodyPr/>
                    <a:lstStyle/>
                    <a:p>
                      <a:r>
                        <a:rPr lang="zh-CN" altLang="en-US" sz="2400" dirty="0" smtClean="0"/>
                        <a:t>以人类易读的单位显示文件大小。</a:t>
                      </a:r>
                      <a:endParaRPr lang="zh-CN" altLang="en-US" sz="2400" dirty="0"/>
                    </a:p>
                  </a:txBody>
                  <a:tcPr/>
                </a:tc>
              </a:tr>
              <a:tr h="434908">
                <a:tc>
                  <a:txBody>
                    <a:bodyPr/>
                    <a:lstStyle/>
                    <a:p>
                      <a:r>
                        <a:rPr lang="en-US" altLang="zh-CN" sz="2400" dirty="0" smtClean="0"/>
                        <a:t>-S</a:t>
                      </a:r>
                      <a:endParaRPr lang="zh-CN" altLang="en-US" sz="2400" dirty="0"/>
                    </a:p>
                  </a:txBody>
                  <a:tcPr/>
                </a:tc>
                <a:tc>
                  <a:txBody>
                    <a:bodyPr/>
                    <a:lstStyle/>
                    <a:p>
                      <a:r>
                        <a:rPr lang="zh-CN" altLang="en-US" sz="2400" dirty="0" smtClean="0"/>
                        <a:t>以文件大小排序输出。</a:t>
                      </a:r>
                      <a:endParaRPr lang="zh-CN" altLang="en-US" sz="2400" dirty="0"/>
                    </a:p>
                  </a:txBody>
                  <a:tcPr/>
                </a:tc>
              </a:tr>
              <a:tr h="434908">
                <a:tc>
                  <a:txBody>
                    <a:bodyPr/>
                    <a:lstStyle/>
                    <a:p>
                      <a:r>
                        <a:rPr lang="en-US" altLang="zh-CN" sz="2400" dirty="0" smtClean="0"/>
                        <a:t>-t</a:t>
                      </a:r>
                      <a:endParaRPr lang="zh-CN" altLang="en-US" sz="2400" dirty="0"/>
                    </a:p>
                  </a:txBody>
                  <a:tcPr/>
                </a:tc>
                <a:tc>
                  <a:txBody>
                    <a:bodyPr/>
                    <a:lstStyle/>
                    <a:p>
                      <a:r>
                        <a:rPr lang="zh-CN" altLang="en-US" sz="2400" dirty="0" smtClean="0"/>
                        <a:t>以时间排序输出。</a:t>
                      </a:r>
                      <a:endParaRPr lang="zh-CN" altLang="en-US" sz="2400"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6595"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26C26528-77D3-40C0-97B9-E966BB0D5228}" type="slidenum">
              <a:rPr lang="en-US" altLang="zh-CN" sz="1200">
                <a:latin typeface="+mj-lt"/>
              </a:rPr>
              <a:pPr algn="r">
                <a:defRPr/>
              </a:pPr>
              <a:t>50</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标题 1"/>
          <p:cNvSpPr>
            <a:spLocks noGrp="1"/>
          </p:cNvSpPr>
          <p:nvPr>
            <p:ph type="title" idx="4294967295"/>
          </p:nvPr>
        </p:nvSpPr>
        <p:spPr>
          <a:xfrm>
            <a:off x="468313" y="260350"/>
            <a:ext cx="8229600" cy="1139825"/>
          </a:xfrm>
        </p:spPr>
        <p:txBody>
          <a:bodyPr/>
          <a:lstStyle/>
          <a:p>
            <a:pPr eaLnBrk="1" hangingPunct="1"/>
            <a:r>
              <a:rPr lang="en-US" altLang="zh-CN" smtClean="0"/>
              <a:t>ls</a:t>
            </a:r>
            <a:r>
              <a:rPr lang="zh-CN" altLang="en-US" smtClean="0"/>
              <a:t>命令举例</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7587"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1D0EAC7D-4835-43DF-9E26-0FDE9FED707D}" type="slidenum">
              <a:rPr lang="en-US" altLang="zh-CN" sz="1200">
                <a:latin typeface="+mj-lt"/>
              </a:rPr>
              <a:pPr algn="r">
                <a:defRPr/>
              </a:pPr>
              <a:t>51</a:t>
            </a:fld>
            <a:endParaRPr lang="en-US" altLang="zh-CN" sz="1200" dirty="0">
              <a:latin typeface="+mj-lt"/>
            </a:endParaRPr>
          </a:p>
        </p:txBody>
      </p:sp>
      <p:graphicFrame>
        <p:nvGraphicFramePr>
          <p:cNvPr id="9" name="内容占位符 8"/>
          <p:cNvGraphicFramePr>
            <a:graphicFrameLocks noGrp="1"/>
          </p:cNvGraphicFramePr>
          <p:nvPr>
            <p:ph idx="4294967295"/>
          </p:nvPr>
        </p:nvGraphicFramePr>
        <p:xfrm>
          <a:off x="457200" y="1600200"/>
          <a:ext cx="8229600" cy="4206875"/>
        </p:xfrm>
        <a:graphic>
          <a:graphicData uri="http://schemas.openxmlformats.org/drawingml/2006/table">
            <a:tbl>
              <a:tblPr firstRow="1" bandRow="1">
                <a:tableStyleId>{B301B821-A1FF-4177-AEE7-76D212191A09}</a:tableStyleId>
              </a:tblPr>
              <a:tblGrid>
                <a:gridCol w="2458616"/>
                <a:gridCol w="5770985"/>
              </a:tblGrid>
              <a:tr h="370840">
                <a:tc>
                  <a:txBody>
                    <a:bodyPr/>
                    <a:lstStyle/>
                    <a:p>
                      <a:r>
                        <a:rPr lang="en-US" altLang="zh-CN" sz="2400" dirty="0" err="1" smtClean="0"/>
                        <a:t>ls</a:t>
                      </a:r>
                      <a:r>
                        <a:rPr lang="en-US" altLang="zh-CN" sz="2400" dirty="0" smtClean="0"/>
                        <a:t>	</a:t>
                      </a:r>
                      <a:endParaRPr lang="zh-CN" altLang="en-US" sz="2400" dirty="0"/>
                    </a:p>
                  </a:txBody>
                  <a:tcPr/>
                </a:tc>
                <a:tc>
                  <a:txBody>
                    <a:bodyPr/>
                    <a:lstStyle/>
                    <a:p>
                      <a:r>
                        <a:rPr lang="zh-CN" altLang="en-US" sz="2400" dirty="0" smtClean="0"/>
                        <a:t>列表显示当前目录下的文件和目录</a:t>
                      </a:r>
                      <a:endParaRPr lang="zh-CN" altLang="en-US" sz="2400" dirty="0"/>
                    </a:p>
                  </a:txBody>
                  <a:tcPr/>
                </a:tc>
              </a:tr>
              <a:tr h="370840">
                <a:tc>
                  <a:txBody>
                    <a:bodyPr/>
                    <a:lstStyle/>
                    <a:p>
                      <a:r>
                        <a:rPr lang="en-US" altLang="zh-CN" sz="2400" dirty="0" err="1" smtClean="0"/>
                        <a:t>ls</a:t>
                      </a:r>
                      <a:r>
                        <a:rPr lang="en-US" altLang="zh-CN" sz="2400" dirty="0" smtClean="0"/>
                        <a:t> -a	</a:t>
                      </a:r>
                      <a:endParaRPr lang="zh-CN" altLang="en-US" sz="2400" dirty="0"/>
                    </a:p>
                  </a:txBody>
                  <a:tcPr/>
                </a:tc>
                <a:tc>
                  <a:txBody>
                    <a:bodyPr/>
                    <a:lstStyle/>
                    <a:p>
                      <a:r>
                        <a:rPr lang="zh-CN" altLang="en-US" sz="2400" dirty="0" smtClean="0"/>
                        <a:t>列表显示当前目录下的文件和目录（包括隐含文件和目录）</a:t>
                      </a:r>
                      <a:endParaRPr lang="zh-CN" altLang="en-US" sz="2400" dirty="0"/>
                    </a:p>
                  </a:txBody>
                  <a:tcPr/>
                </a:tc>
              </a:tr>
              <a:tr h="370840">
                <a:tc>
                  <a:txBody>
                    <a:bodyPr/>
                    <a:lstStyle/>
                    <a:p>
                      <a:r>
                        <a:rPr lang="en-US" altLang="zh-CN" sz="2400" dirty="0" err="1" smtClean="0"/>
                        <a:t>ls</a:t>
                      </a:r>
                      <a:r>
                        <a:rPr lang="en-US" altLang="zh-CN" sz="2400" dirty="0" smtClean="0"/>
                        <a:t> -l	</a:t>
                      </a:r>
                      <a:endParaRPr lang="zh-CN" altLang="en-US" sz="2400" dirty="0"/>
                    </a:p>
                  </a:txBody>
                  <a:tcPr/>
                </a:tc>
                <a:tc>
                  <a:txBody>
                    <a:bodyPr/>
                    <a:lstStyle/>
                    <a:p>
                      <a:r>
                        <a:rPr lang="zh-CN" altLang="en-US" sz="2400" dirty="0" smtClean="0"/>
                        <a:t>以长格式列表显示结果</a:t>
                      </a:r>
                      <a:endParaRPr lang="zh-CN" altLang="en-US" sz="2400" dirty="0"/>
                    </a:p>
                  </a:txBody>
                  <a:tcPr/>
                </a:tc>
              </a:tr>
              <a:tr h="370840">
                <a:tc>
                  <a:txBody>
                    <a:bodyPr/>
                    <a:lstStyle/>
                    <a:p>
                      <a:r>
                        <a:rPr lang="en-US" altLang="zh-CN" sz="2400" dirty="0" err="1" smtClean="0"/>
                        <a:t>ls</a:t>
                      </a:r>
                      <a:r>
                        <a:rPr lang="en-US" altLang="zh-CN" sz="2400" dirty="0" smtClean="0"/>
                        <a:t> -R	</a:t>
                      </a:r>
                      <a:endParaRPr lang="zh-CN" altLang="en-US" sz="2400" dirty="0"/>
                    </a:p>
                  </a:txBody>
                  <a:tcPr/>
                </a:tc>
                <a:tc>
                  <a:txBody>
                    <a:bodyPr/>
                    <a:lstStyle/>
                    <a:p>
                      <a:r>
                        <a:rPr lang="zh-CN" altLang="en-US" sz="2400" dirty="0" smtClean="0"/>
                        <a:t>递归地显示当前目录及其子目录下的文件和目录</a:t>
                      </a:r>
                      <a:endParaRPr lang="zh-CN" altLang="en-US" sz="2400" dirty="0"/>
                    </a:p>
                  </a:txBody>
                  <a:tcPr/>
                </a:tc>
              </a:tr>
              <a:tr h="780648">
                <a:tc>
                  <a:txBody>
                    <a:bodyPr/>
                    <a:lstStyle/>
                    <a:p>
                      <a:r>
                        <a:rPr lang="en-US" altLang="zh-CN" sz="2400" dirty="0" err="1" smtClean="0"/>
                        <a:t>ls</a:t>
                      </a:r>
                      <a:r>
                        <a:rPr lang="en-US" altLang="zh-CN" sz="2400" dirty="0" smtClean="0"/>
                        <a:t> -dl /</a:t>
                      </a:r>
                      <a:r>
                        <a:rPr lang="en-US" altLang="zh-CN" sz="2400" dirty="0" err="1" smtClean="0"/>
                        <a:t>usr</a:t>
                      </a:r>
                      <a:r>
                        <a:rPr lang="en-US" altLang="zh-CN" sz="2400" dirty="0" smtClean="0"/>
                        <a:t>/share/</a:t>
                      </a:r>
                      <a:endParaRPr lang="zh-CN" altLang="en-US" sz="2400" dirty="0"/>
                    </a:p>
                  </a:txBody>
                  <a:tcPr/>
                </a:tc>
                <a:tc>
                  <a:txBody>
                    <a:bodyPr/>
                    <a:lstStyle/>
                    <a:p>
                      <a:r>
                        <a:rPr lang="zh-CN" altLang="en-US" sz="2400" dirty="0" smtClean="0"/>
                        <a:t>仅显示</a:t>
                      </a:r>
                      <a:r>
                        <a:rPr lang="en-US" altLang="zh-CN" sz="2400" dirty="0" smtClean="0"/>
                        <a:t>/</a:t>
                      </a:r>
                      <a:r>
                        <a:rPr lang="en-US" altLang="zh-CN" sz="2400" dirty="0" err="1" smtClean="0"/>
                        <a:t>usr</a:t>
                      </a:r>
                      <a:r>
                        <a:rPr lang="en-US" altLang="zh-CN" sz="2400" dirty="0" smtClean="0"/>
                        <a:t>/share/</a:t>
                      </a:r>
                      <a:r>
                        <a:rPr lang="zh-CN" altLang="en-US" sz="2400" dirty="0" smtClean="0"/>
                        <a:t>目录本身，而非</a:t>
                      </a:r>
                      <a:r>
                        <a:rPr lang="en-US" altLang="zh-CN" sz="2400" dirty="0" smtClean="0"/>
                        <a:t>/</a:t>
                      </a:r>
                      <a:r>
                        <a:rPr lang="en-US" altLang="zh-CN" sz="2400" dirty="0" err="1" smtClean="0"/>
                        <a:t>usr</a:t>
                      </a:r>
                      <a:r>
                        <a:rPr lang="en-US" altLang="zh-CN" sz="2400" dirty="0" smtClean="0"/>
                        <a:t>/share/ </a:t>
                      </a:r>
                      <a:r>
                        <a:rPr lang="zh-CN" altLang="en-US" sz="2400" dirty="0" smtClean="0"/>
                        <a:t>目录中的内容</a:t>
                      </a:r>
                      <a:endParaRPr lang="zh-CN" altLang="en-US" sz="2400" dirty="0"/>
                    </a:p>
                  </a:txBody>
                  <a:tcPr/>
                </a:tc>
              </a:tr>
              <a:tr h="370840">
                <a:tc>
                  <a:txBody>
                    <a:bodyPr/>
                    <a:lstStyle/>
                    <a:p>
                      <a:r>
                        <a:rPr lang="en-US" altLang="zh-CN" sz="2400" dirty="0" err="1" smtClean="0"/>
                        <a:t>ls</a:t>
                      </a:r>
                      <a:r>
                        <a:rPr lang="en-US" altLang="zh-CN" sz="2400" dirty="0" smtClean="0"/>
                        <a:t> -</a:t>
                      </a:r>
                      <a:r>
                        <a:rPr lang="en-US" altLang="zh-CN" sz="2400" dirty="0" err="1" smtClean="0"/>
                        <a:t>lt</a:t>
                      </a:r>
                      <a:endParaRPr lang="zh-CN" altLang="en-US" sz="2400" dirty="0"/>
                    </a:p>
                  </a:txBody>
                  <a:tcPr/>
                </a:tc>
                <a:tc>
                  <a:txBody>
                    <a:bodyPr/>
                    <a:lstStyle/>
                    <a:p>
                      <a:r>
                        <a:rPr lang="zh-CN" altLang="en-US" sz="2400" dirty="0" smtClean="0"/>
                        <a:t>按最后修改时间顺序，以长格式列出当前目录下的文件</a:t>
                      </a:r>
                      <a:endParaRPr lang="zh-CN" altLang="en-US" sz="2400" dirty="0"/>
                    </a:p>
                  </a:txBody>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标题 1"/>
          <p:cNvSpPr>
            <a:spLocks noGrp="1"/>
          </p:cNvSpPr>
          <p:nvPr>
            <p:ph type="title" idx="4294967295"/>
          </p:nvPr>
        </p:nvSpPr>
        <p:spPr>
          <a:xfrm>
            <a:off x="468313" y="260350"/>
            <a:ext cx="8229600" cy="1139825"/>
          </a:xfrm>
        </p:spPr>
        <p:txBody>
          <a:bodyPr/>
          <a:lstStyle/>
          <a:p>
            <a:pPr eaLnBrk="1" hangingPunct="1"/>
            <a:r>
              <a:rPr lang="en-US" altLang="zh-CN" smtClean="0"/>
              <a:t>mkdir</a:t>
            </a:r>
            <a:r>
              <a:rPr lang="zh-CN" altLang="en-US" smtClean="0"/>
              <a:t>和</a:t>
            </a:r>
            <a:r>
              <a:rPr lang="en-US" altLang="zh-CN" smtClean="0"/>
              <a:t>tree</a:t>
            </a:r>
            <a:r>
              <a:rPr lang="zh-CN" altLang="en-US" smtClean="0"/>
              <a:t>命令举例</a:t>
            </a:r>
          </a:p>
        </p:txBody>
      </p:sp>
      <p:sp>
        <p:nvSpPr>
          <p:cNvPr id="68610" name="内容占位符 2"/>
          <p:cNvSpPr>
            <a:spLocks noGrp="1"/>
          </p:cNvSpPr>
          <p:nvPr>
            <p:ph idx="4294967295"/>
          </p:nvPr>
        </p:nvSpPr>
        <p:spPr/>
        <p:txBody>
          <a:bodyPr/>
          <a:lstStyle/>
          <a:p>
            <a:pPr eaLnBrk="1" hangingPunct="1"/>
            <a:r>
              <a:rPr lang="en-US" altLang="zh-CN" smtClean="0"/>
              <a:t>mkdir</a:t>
            </a:r>
          </a:p>
          <a:p>
            <a:pPr lvl="1" eaLnBrk="1" hangingPunct="1"/>
            <a:r>
              <a:rPr lang="en-US" altLang="zh-CN" smtClean="0"/>
              <a:t>mkdir /home/lrj/mybin	#</a:t>
            </a:r>
            <a:r>
              <a:rPr lang="zh-CN" altLang="en-US" smtClean="0"/>
              <a:t>创建一个空目录</a:t>
            </a:r>
          </a:p>
          <a:p>
            <a:pPr lvl="1" eaLnBrk="1" hangingPunct="1"/>
            <a:r>
              <a:rPr lang="en-US" altLang="zh-CN" smtClean="0"/>
              <a:t>mkdir -p mydoc/FAQ	#</a:t>
            </a:r>
            <a:r>
              <a:rPr lang="zh-CN" altLang="en-US" smtClean="0"/>
              <a:t>创建一个空目录树</a:t>
            </a:r>
          </a:p>
          <a:p>
            <a:pPr lvl="1" eaLnBrk="1" hangingPunct="1"/>
            <a:r>
              <a:rPr lang="en-US" altLang="zh-CN" smtClean="0"/>
              <a:t>mkdir -p /srv/www/</a:t>
            </a:r>
            <a:r>
              <a:rPr lang="en-US" altLang="zh-CN" smtClean="0">
                <a:solidFill>
                  <a:srgbClr val="FF0000"/>
                </a:solidFill>
              </a:rPr>
              <a:t>{</a:t>
            </a:r>
            <a:r>
              <a:rPr lang="en-US" altLang="zh-CN" smtClean="0"/>
              <a:t>abc</a:t>
            </a:r>
            <a:r>
              <a:rPr lang="en-US" altLang="zh-CN" smtClean="0">
                <a:solidFill>
                  <a:srgbClr val="FF0000"/>
                </a:solidFill>
              </a:rPr>
              <a:t>,</a:t>
            </a:r>
            <a:r>
              <a:rPr lang="en-US" altLang="zh-CN" smtClean="0"/>
              <a:t>bcd</a:t>
            </a:r>
            <a:r>
              <a:rPr lang="en-US" altLang="zh-CN" smtClean="0">
                <a:solidFill>
                  <a:srgbClr val="FF0000"/>
                </a:solidFill>
              </a:rPr>
              <a:t>}</a:t>
            </a:r>
            <a:r>
              <a:rPr lang="en-US" altLang="zh-CN" smtClean="0"/>
              <a:t>/htdocs	#</a:t>
            </a:r>
            <a:r>
              <a:rPr lang="zh-CN" altLang="en-US" smtClean="0"/>
              <a:t>创建</a:t>
            </a:r>
            <a:r>
              <a:rPr lang="en-US" altLang="zh-CN" smtClean="0"/>
              <a:t>/srv/www/abc/htdocs</a:t>
            </a:r>
            <a:r>
              <a:rPr lang="zh-CN" altLang="en-US" smtClean="0"/>
              <a:t>和</a:t>
            </a:r>
            <a:r>
              <a:rPr lang="en-US" altLang="zh-CN" smtClean="0"/>
              <a:t>/srv/www/bcd/htdocs</a:t>
            </a:r>
            <a:r>
              <a:rPr lang="zh-CN" altLang="en-US" smtClean="0"/>
              <a:t>目录</a:t>
            </a:r>
            <a:endParaRPr lang="en-US" altLang="zh-CN" smtClean="0"/>
          </a:p>
          <a:p>
            <a:pPr eaLnBrk="1" hangingPunct="1"/>
            <a:r>
              <a:rPr lang="en-US" altLang="zh-CN" smtClean="0"/>
              <a:t>tree</a:t>
            </a:r>
          </a:p>
          <a:p>
            <a:pPr lvl="1" eaLnBrk="1" hangingPunct="1"/>
            <a:r>
              <a:rPr lang="en-US" altLang="zh-CN" smtClean="0"/>
              <a:t>tree </a:t>
            </a:r>
            <a:r>
              <a:rPr lang="zh-CN" altLang="en-US" smtClean="0"/>
              <a:t> </a:t>
            </a:r>
            <a:r>
              <a:rPr lang="en-US" altLang="zh-CN" smtClean="0"/>
              <a:t>/srv/www                    # </a:t>
            </a:r>
            <a:r>
              <a:rPr lang="zh-CN" altLang="en-US" smtClean="0"/>
              <a:t>显示</a:t>
            </a:r>
            <a:r>
              <a:rPr lang="en-US" altLang="zh-CN" smtClean="0"/>
              <a:t>/srv/www </a:t>
            </a:r>
            <a:r>
              <a:rPr lang="zh-CN" altLang="en-US" smtClean="0"/>
              <a:t>目录树</a:t>
            </a:r>
            <a:endParaRPr lang="en-US" altLang="zh-CN" smtClean="0"/>
          </a:p>
          <a:p>
            <a:pPr lvl="1" eaLnBrk="1" hangingPunct="1"/>
            <a:r>
              <a:rPr lang="en-US" altLang="zh-CN" smtClean="0"/>
              <a:t>tree -L 3 /srv     #</a:t>
            </a:r>
            <a:r>
              <a:rPr lang="zh-CN" altLang="en-US" smtClean="0"/>
              <a:t>显示 </a:t>
            </a:r>
            <a:r>
              <a:rPr lang="en-US" altLang="zh-CN" smtClean="0"/>
              <a:t>/srv/ </a:t>
            </a:r>
            <a:r>
              <a:rPr lang="zh-CN" altLang="en-US" smtClean="0"/>
              <a:t>的</a:t>
            </a:r>
            <a:r>
              <a:rPr lang="en-US" altLang="zh-CN" smtClean="0"/>
              <a:t> 3</a:t>
            </a:r>
            <a:r>
              <a:rPr lang="zh-CN" altLang="en-US" smtClean="0"/>
              <a:t>级目录树</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861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624B51D2-8AE5-4D44-9A49-2DFAB90A3CD5}" type="slidenum">
              <a:rPr lang="en-US" altLang="zh-CN" sz="1200">
                <a:latin typeface="+mj-lt"/>
              </a:rPr>
              <a:pPr algn="r">
                <a:defRPr/>
              </a:pPr>
              <a:t>52</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标题 1"/>
          <p:cNvSpPr>
            <a:spLocks noGrp="1"/>
          </p:cNvSpPr>
          <p:nvPr>
            <p:ph type="title" idx="4294967295"/>
          </p:nvPr>
        </p:nvSpPr>
        <p:spPr>
          <a:xfrm>
            <a:off x="468313" y="260350"/>
            <a:ext cx="8229600" cy="1139825"/>
          </a:xfrm>
        </p:spPr>
        <p:txBody>
          <a:bodyPr/>
          <a:lstStyle/>
          <a:p>
            <a:pPr eaLnBrk="1" hangingPunct="1"/>
            <a:r>
              <a:rPr lang="en-US" altLang="zh-CN" smtClean="0"/>
              <a:t>pwd</a:t>
            </a:r>
            <a:r>
              <a:rPr lang="zh-CN" altLang="en-US" smtClean="0"/>
              <a:t>和</a:t>
            </a:r>
            <a:r>
              <a:rPr lang="en-US" altLang="zh-CN" smtClean="0"/>
              <a:t>cd</a:t>
            </a:r>
            <a:r>
              <a:rPr lang="zh-CN" altLang="en-US" smtClean="0"/>
              <a:t>命令举例</a:t>
            </a:r>
          </a:p>
        </p:txBody>
      </p:sp>
      <p:sp>
        <p:nvSpPr>
          <p:cNvPr id="69634" name="内容占位符 2"/>
          <p:cNvSpPr>
            <a:spLocks noGrp="1"/>
          </p:cNvSpPr>
          <p:nvPr>
            <p:ph idx="4294967295"/>
          </p:nvPr>
        </p:nvSpPr>
        <p:spPr/>
        <p:txBody>
          <a:bodyPr/>
          <a:lstStyle/>
          <a:p>
            <a:pPr eaLnBrk="1" hangingPunct="1">
              <a:buFont typeface="Wingdings" pitchFamily="2" charset="2"/>
              <a:buNone/>
            </a:pPr>
            <a:r>
              <a:rPr lang="en-US" altLang="zh-CN" smtClean="0"/>
              <a:t>$ pwd</a:t>
            </a:r>
          </a:p>
          <a:p>
            <a:pPr eaLnBrk="1" hangingPunct="1">
              <a:buFont typeface="Wingdings" pitchFamily="2" charset="2"/>
              <a:buNone/>
            </a:pPr>
            <a:r>
              <a:rPr lang="en-US" altLang="zh-CN" smtClean="0"/>
              <a:t>$ cd</a:t>
            </a:r>
          </a:p>
          <a:p>
            <a:pPr eaLnBrk="1" hangingPunct="1">
              <a:buFont typeface="Wingdings" pitchFamily="2" charset="2"/>
              <a:buNone/>
            </a:pPr>
            <a:r>
              <a:rPr lang="en-US" altLang="zh-CN" smtClean="0"/>
              <a:t>$ cd /some/dir/</a:t>
            </a:r>
          </a:p>
          <a:p>
            <a:pPr eaLnBrk="1" hangingPunct="1">
              <a:buFont typeface="Wingdings" pitchFamily="2" charset="2"/>
              <a:buNone/>
            </a:pPr>
            <a:r>
              <a:rPr lang="en-US" altLang="zh-CN" smtClean="0"/>
              <a:t>$ cd ~</a:t>
            </a:r>
          </a:p>
          <a:p>
            <a:pPr eaLnBrk="1" hangingPunct="1">
              <a:buFont typeface="Wingdings" pitchFamily="2" charset="2"/>
              <a:buNone/>
            </a:pPr>
            <a:r>
              <a:rPr lang="en-US" altLang="zh-CN" smtClean="0"/>
              <a:t>$ cd ..</a:t>
            </a:r>
          </a:p>
          <a:p>
            <a:pPr eaLnBrk="1" hangingPunct="1">
              <a:buFont typeface="Wingdings" pitchFamily="2" charset="2"/>
              <a:buNone/>
            </a:pPr>
            <a:r>
              <a:rPr lang="en-US" altLang="zh-CN" smtClean="0"/>
              <a:t>$ cd ../..</a:t>
            </a:r>
          </a:p>
          <a:p>
            <a:pPr eaLnBrk="1" hangingPunct="1">
              <a:buFont typeface="Wingdings" pitchFamily="2" charset="2"/>
              <a:buNone/>
            </a:pPr>
            <a:r>
              <a:rPr lang="en-US" altLang="zh-CN" smtClean="0"/>
              <a:t>$ cd -</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963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B98C5F6A-16EB-4DD9-9F8E-D784DE833684}" type="slidenum">
              <a:rPr lang="en-US" altLang="zh-CN" sz="1200">
                <a:latin typeface="+mj-lt"/>
              </a:rPr>
              <a:pPr algn="r">
                <a:defRPr/>
              </a:pPr>
              <a:t>53</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标题 1"/>
          <p:cNvSpPr>
            <a:spLocks noGrp="1"/>
          </p:cNvSpPr>
          <p:nvPr>
            <p:ph type="title" idx="4294967295"/>
          </p:nvPr>
        </p:nvSpPr>
        <p:spPr>
          <a:xfrm>
            <a:off x="468313" y="260350"/>
            <a:ext cx="8229600" cy="1139825"/>
          </a:xfrm>
        </p:spPr>
        <p:txBody>
          <a:bodyPr/>
          <a:lstStyle/>
          <a:p>
            <a:pPr eaLnBrk="1" hangingPunct="1"/>
            <a:r>
              <a:rPr lang="zh-CN" altLang="en-US" smtClean="0"/>
              <a:t>常用的文件操作命令</a:t>
            </a:r>
          </a:p>
        </p:txBody>
      </p:sp>
      <p:graphicFrame>
        <p:nvGraphicFramePr>
          <p:cNvPr id="7" name="内容占位符 6"/>
          <p:cNvGraphicFramePr>
            <a:graphicFrameLocks noGrp="1"/>
          </p:cNvGraphicFramePr>
          <p:nvPr>
            <p:ph idx="4294967295"/>
          </p:nvPr>
        </p:nvGraphicFramePr>
        <p:xfrm>
          <a:off x="457200" y="1600201"/>
          <a:ext cx="8229601" cy="4369032"/>
        </p:xfrm>
        <a:graphic>
          <a:graphicData uri="http://schemas.openxmlformats.org/drawingml/2006/table">
            <a:tbl>
              <a:tblPr>
                <a:tableStyleId>{35758FB7-9AC5-4552-8A53-C91805E547FA}</a:tableStyleId>
              </a:tblPr>
              <a:tblGrid>
                <a:gridCol w="1954560"/>
                <a:gridCol w="6275041"/>
              </a:tblGrid>
              <a:tr h="50787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命令 </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功能</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193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u="none" strike="noStrike" cap="none" normalizeH="0" baseline="0" dirty="0" smtClean="0">
                          <a:ln>
                            <a:noFill/>
                          </a:ln>
                          <a:effectLst/>
                        </a:rPr>
                        <a:t>touch</a:t>
                      </a:r>
                      <a:endParaRPr kumimoji="0" lang="en-US" altLang="zh-CN"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生成一个空文件或更改文件的时间</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u="none" strike="noStrike" cap="none" normalizeH="0" baseline="0" dirty="0" smtClean="0">
                          <a:ln>
                            <a:noFill/>
                          </a:ln>
                          <a:effectLst/>
                        </a:rPr>
                        <a:t>cp</a:t>
                      </a:r>
                      <a:endParaRPr kumimoji="0" lang="en-US" altLang="zh-CN"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复制文件或目录</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u="none" strike="noStrike" cap="none" normalizeH="0" baseline="0" dirty="0" err="1" smtClean="0">
                          <a:ln>
                            <a:noFill/>
                          </a:ln>
                          <a:effectLst/>
                        </a:rPr>
                        <a:t>mv</a:t>
                      </a:r>
                      <a:endParaRPr kumimoji="0" lang="en-US" altLang="zh-CN"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移动文件或目录、文件或目录改名</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u="none" strike="noStrike" cap="none" normalizeH="0" baseline="0" smtClean="0">
                          <a:ln>
                            <a:noFill/>
                          </a:ln>
                          <a:effectLst/>
                        </a:rPr>
                        <a:t>rm</a:t>
                      </a:r>
                      <a:endParaRPr kumimoji="0" lang="en-US" altLang="zh-CN" sz="2800" b="0" i="0" u="none" strike="noStrike" cap="none" normalizeH="0" baseline="0" smtClean="0">
                        <a:ln>
                          <a:noFill/>
                        </a:ln>
                        <a:solidFill>
                          <a:schemeClr val="tx1"/>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删除文件或目录</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2259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u="none" strike="noStrike" cap="none" normalizeH="0" baseline="0" dirty="0" err="1" smtClean="0">
                          <a:ln>
                            <a:noFill/>
                          </a:ln>
                          <a:effectLst/>
                        </a:rPr>
                        <a:t>ln</a:t>
                      </a:r>
                      <a:endParaRPr kumimoji="0" lang="en-US" altLang="zh-CN"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建立链接文件</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261298">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charset="-122"/>
                        </a:rPr>
                        <a:t>find</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查找文件</a:t>
                      </a:r>
                    </a:p>
                  </a:txBody>
                  <a:tcPr horzOverflow="overflow"/>
                </a:tc>
              </a:tr>
              <a:tr h="261298">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charset="-122"/>
                        </a:rPr>
                        <a:t>file/stat</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查看文件类型或文件属性信息</a:t>
                      </a:r>
                    </a:p>
                  </a:txBody>
                  <a:tcPr horzOverflow="overflow"/>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066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C36B2B8-69D6-4D9A-916C-EACDDBA9F84F}" type="slidenum">
              <a:rPr lang="en-US" altLang="zh-CN" sz="1200">
                <a:latin typeface="+mj-lt"/>
              </a:rPr>
              <a:pPr algn="r">
                <a:defRPr/>
              </a:pPr>
              <a:t>54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标题 1"/>
          <p:cNvSpPr>
            <a:spLocks noGrp="1"/>
          </p:cNvSpPr>
          <p:nvPr>
            <p:ph type="title" idx="4294967295"/>
          </p:nvPr>
        </p:nvSpPr>
        <p:spPr>
          <a:xfrm>
            <a:off x="468313" y="260350"/>
            <a:ext cx="8229600" cy="1139825"/>
          </a:xfrm>
        </p:spPr>
        <p:txBody>
          <a:bodyPr/>
          <a:lstStyle/>
          <a:p>
            <a:pPr eaLnBrk="1" hangingPunct="1"/>
            <a:r>
              <a:rPr lang="en-US" altLang="zh-CN" smtClean="0"/>
              <a:t>touch</a:t>
            </a:r>
            <a:r>
              <a:rPr lang="zh-CN" altLang="en-US" smtClean="0"/>
              <a:t>命令</a:t>
            </a:r>
          </a:p>
        </p:txBody>
      </p:sp>
      <p:sp>
        <p:nvSpPr>
          <p:cNvPr id="3" name="内容占位符 2"/>
          <p:cNvSpPr>
            <a:spLocks noGrp="1"/>
          </p:cNvSpPr>
          <p:nvPr>
            <p:ph idx="4294967295"/>
          </p:nvPr>
        </p:nvSpPr>
        <p:spPr>
          <a:xfrm>
            <a:off x="457200" y="1125538"/>
            <a:ext cx="8229600" cy="5005387"/>
          </a:xfrm>
        </p:spPr>
        <p:txBody>
          <a:bodyPr/>
          <a:lstStyle/>
          <a:p>
            <a:pPr eaLnBrk="1" hangingPunct="1">
              <a:defRPr/>
            </a:pPr>
            <a:r>
              <a:rPr lang="zh-CN" altLang="en-US" sz="2800" dirty="0" smtClean="0"/>
              <a:t>功能：生成新的空文件或更改现有文件的时间</a:t>
            </a:r>
          </a:p>
          <a:p>
            <a:pPr lvl="1" eaLnBrk="1" hangingPunct="1">
              <a:defRPr/>
            </a:pPr>
            <a:r>
              <a:rPr lang="zh-CN" altLang="en-US" dirty="0" smtClean="0"/>
              <a:t>若文件不存在，系统会建立一个文件</a:t>
            </a:r>
          </a:p>
          <a:p>
            <a:pPr lvl="1" eaLnBrk="1" hangingPunct="1">
              <a:defRPr/>
            </a:pPr>
            <a:r>
              <a:rPr lang="zh-CN" altLang="en-US" dirty="0" smtClean="0"/>
              <a:t>默认情况下将文件的时间记录改为当前时间</a:t>
            </a:r>
            <a:endParaRPr lang="en-US" altLang="zh-CN" dirty="0" smtClean="0"/>
          </a:p>
          <a:p>
            <a:pPr eaLnBrk="1" hangingPunct="1">
              <a:defRPr/>
            </a:pPr>
            <a:r>
              <a:rPr lang="zh-CN" altLang="zh-CN" sz="2800" dirty="0" smtClean="0"/>
              <a:t>格式：</a:t>
            </a:r>
            <a:r>
              <a:rPr lang="en-US" altLang="zh-CN" dirty="0" smtClean="0">
                <a:solidFill>
                  <a:schemeClr val="accent6">
                    <a:lumMod val="75000"/>
                  </a:schemeClr>
                </a:solidFill>
              </a:rPr>
              <a:t>touch [</a:t>
            </a:r>
            <a:r>
              <a:rPr lang="zh-CN" altLang="zh-CN" dirty="0" smtClean="0">
                <a:solidFill>
                  <a:schemeClr val="accent6">
                    <a:lumMod val="75000"/>
                  </a:schemeClr>
                </a:solidFill>
              </a:rPr>
              <a:t>参数</a:t>
            </a:r>
            <a:r>
              <a:rPr lang="en-US" altLang="zh-CN" dirty="0" smtClean="0">
                <a:solidFill>
                  <a:schemeClr val="accent6">
                    <a:lumMod val="75000"/>
                  </a:schemeClr>
                </a:solidFill>
              </a:rPr>
              <a:t>] &lt;</a:t>
            </a:r>
            <a:r>
              <a:rPr lang="zh-CN" altLang="zh-CN" dirty="0" smtClean="0">
                <a:solidFill>
                  <a:schemeClr val="accent6">
                    <a:lumMod val="75000"/>
                  </a:schemeClr>
                </a:solidFill>
              </a:rPr>
              <a:t>文件</a:t>
            </a:r>
            <a:r>
              <a:rPr lang="en-US" altLang="zh-CN" dirty="0" smtClean="0">
                <a:solidFill>
                  <a:schemeClr val="accent6">
                    <a:lumMod val="75000"/>
                  </a:schemeClr>
                </a:solidFill>
              </a:rPr>
              <a:t>&gt; </a:t>
            </a:r>
            <a:r>
              <a:rPr lang="zh-CN" altLang="zh-CN" dirty="0" smtClean="0">
                <a:solidFill>
                  <a:schemeClr val="accent6">
                    <a:lumMod val="75000"/>
                  </a:schemeClr>
                </a:solidFill>
              </a:rPr>
              <a:t>…</a:t>
            </a:r>
            <a:endParaRPr lang="en-US" altLang="zh-CN" dirty="0" smtClean="0">
              <a:solidFill>
                <a:schemeClr val="accent6">
                  <a:lumMod val="75000"/>
                </a:schemeClr>
              </a:solidFill>
            </a:endParaRPr>
          </a:p>
          <a:p>
            <a:pPr eaLnBrk="1" hangingPunct="1">
              <a:defRPr/>
            </a:pPr>
            <a:r>
              <a:rPr lang="zh-CN" altLang="en-US" sz="2800" dirty="0" smtClean="0"/>
              <a:t>参数</a:t>
            </a:r>
            <a:endParaRPr lang="en-US" altLang="zh-CN" sz="2800" dirty="0" smtClean="0"/>
          </a:p>
          <a:p>
            <a:pPr lvl="1" eaLnBrk="1" hangingPunct="1">
              <a:defRPr/>
            </a:pPr>
            <a:r>
              <a:rPr lang="en-US" altLang="zh-CN" sz="2400" dirty="0" smtClean="0"/>
              <a:t>-a : </a:t>
            </a:r>
            <a:r>
              <a:rPr lang="zh-CN" altLang="en-US" sz="2400" dirty="0" smtClean="0"/>
              <a:t>只更改访问时间。</a:t>
            </a:r>
          </a:p>
          <a:p>
            <a:pPr lvl="1" eaLnBrk="1" hangingPunct="1">
              <a:defRPr/>
            </a:pPr>
            <a:r>
              <a:rPr lang="en-US" altLang="zh-CN" sz="2400" dirty="0" smtClean="0"/>
              <a:t>-m : </a:t>
            </a:r>
            <a:r>
              <a:rPr lang="zh-CN" altLang="en-US" sz="2400" dirty="0" smtClean="0"/>
              <a:t>只更改修改时间。</a:t>
            </a:r>
          </a:p>
          <a:p>
            <a:pPr lvl="1" eaLnBrk="1" hangingPunct="1">
              <a:defRPr/>
            </a:pPr>
            <a:r>
              <a:rPr lang="en-US" altLang="zh-CN" sz="2400" dirty="0" smtClean="0"/>
              <a:t>-t &lt;STAMP&gt; : </a:t>
            </a:r>
            <a:r>
              <a:rPr lang="zh-CN" altLang="en-US" sz="2400" dirty="0" smtClean="0"/>
              <a:t>使用</a:t>
            </a:r>
            <a:r>
              <a:rPr lang="en-US" altLang="zh-CN" sz="2400" dirty="0" smtClean="0"/>
              <a:t>[[CC]YY]</a:t>
            </a:r>
            <a:r>
              <a:rPr lang="en-US" altLang="zh-CN" sz="2400" dirty="0" err="1" smtClean="0"/>
              <a:t>MMDDhhmm</a:t>
            </a:r>
            <a:r>
              <a:rPr lang="en-US" altLang="zh-CN" sz="2400" dirty="0" smtClean="0"/>
              <a:t>[.</a:t>
            </a:r>
            <a:r>
              <a:rPr lang="en-US" altLang="zh-CN" sz="2400" dirty="0" err="1" smtClean="0"/>
              <a:t>ss</a:t>
            </a:r>
            <a:r>
              <a:rPr lang="en-US" altLang="zh-CN" sz="2400" dirty="0" smtClean="0"/>
              <a:t>]</a:t>
            </a:r>
            <a:r>
              <a:rPr lang="zh-CN" altLang="en-US" sz="2400" dirty="0" smtClean="0"/>
              <a:t>格式的时间而非当前时间。</a:t>
            </a:r>
          </a:p>
          <a:p>
            <a:pPr lvl="1" eaLnBrk="1" hangingPunct="1">
              <a:defRPr/>
            </a:pPr>
            <a:r>
              <a:rPr lang="en-US" altLang="zh-CN" sz="2400" dirty="0" smtClean="0"/>
              <a:t>-r &lt;</a:t>
            </a:r>
            <a:r>
              <a:rPr lang="zh-CN" altLang="en-US" sz="2400" dirty="0" smtClean="0"/>
              <a:t>参考文件或目录</a:t>
            </a:r>
            <a:r>
              <a:rPr lang="en-US" altLang="zh-CN" sz="2400" dirty="0" smtClean="0"/>
              <a:t>&gt; : </a:t>
            </a:r>
            <a:r>
              <a:rPr lang="zh-CN" altLang="en-US" sz="2400" dirty="0" smtClean="0"/>
              <a:t>使用指定文件的时间属性而非当前时间。</a:t>
            </a:r>
            <a:endParaRPr lang="zh-CN" altLang="zh-CN" sz="2400"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168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21331C76-1815-4D19-82F1-D7B0A0C6C980}" type="slidenum">
              <a:rPr lang="en-US" altLang="zh-CN" sz="1200">
                <a:latin typeface="+mj-lt"/>
              </a:rPr>
              <a:pPr algn="r">
                <a:defRPr/>
              </a:pPr>
              <a:t>55</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标题 1"/>
          <p:cNvSpPr>
            <a:spLocks noGrp="1"/>
          </p:cNvSpPr>
          <p:nvPr>
            <p:ph type="title" idx="4294967295"/>
          </p:nvPr>
        </p:nvSpPr>
        <p:spPr>
          <a:xfrm>
            <a:off x="468313" y="260350"/>
            <a:ext cx="8229600" cy="1139825"/>
          </a:xfrm>
        </p:spPr>
        <p:txBody>
          <a:bodyPr/>
          <a:lstStyle/>
          <a:p>
            <a:pPr eaLnBrk="1" hangingPunct="1"/>
            <a:r>
              <a:rPr lang="en-US" altLang="zh-CN" smtClean="0"/>
              <a:t>touch</a:t>
            </a:r>
            <a:r>
              <a:rPr lang="zh-CN" altLang="en-US" smtClean="0"/>
              <a:t>命令举例</a:t>
            </a:r>
          </a:p>
        </p:txBody>
      </p:sp>
      <p:sp>
        <p:nvSpPr>
          <p:cNvPr id="72706" name="内容占位符 2"/>
          <p:cNvSpPr>
            <a:spLocks noGrp="1"/>
          </p:cNvSpPr>
          <p:nvPr>
            <p:ph idx="4294967295"/>
          </p:nvPr>
        </p:nvSpPr>
        <p:spPr/>
        <p:txBody>
          <a:bodyPr/>
          <a:lstStyle/>
          <a:p>
            <a:pPr eaLnBrk="1" hangingPunct="1">
              <a:buFont typeface="Wingdings" pitchFamily="2" charset="2"/>
              <a:buNone/>
            </a:pPr>
            <a:r>
              <a:rPr lang="en-US" altLang="zh-CN" smtClean="0"/>
              <a:t> $ touch newfile</a:t>
            </a:r>
          </a:p>
          <a:p>
            <a:pPr eaLnBrk="1" hangingPunct="1">
              <a:buFont typeface="Wingdings" pitchFamily="2" charset="2"/>
              <a:buNone/>
            </a:pPr>
            <a:r>
              <a:rPr lang="en-US" altLang="zh-CN" smtClean="0"/>
              <a:t> $ touch  file</a:t>
            </a:r>
          </a:p>
          <a:p>
            <a:pPr eaLnBrk="1" hangingPunct="1">
              <a:buFont typeface="Wingdings" pitchFamily="2" charset="2"/>
              <a:buNone/>
            </a:pPr>
            <a:r>
              <a:rPr lang="en-US" altLang="zh-CN" smtClean="0"/>
              <a:t> $ touch  -a file</a:t>
            </a:r>
          </a:p>
          <a:p>
            <a:pPr eaLnBrk="1" hangingPunct="1">
              <a:buFont typeface="Wingdings" pitchFamily="2" charset="2"/>
              <a:buNone/>
            </a:pPr>
            <a:r>
              <a:rPr lang="en-US" altLang="zh-CN" smtClean="0"/>
              <a:t> $ touch  -m file</a:t>
            </a:r>
          </a:p>
          <a:p>
            <a:pPr eaLnBrk="1" hangingPunct="1">
              <a:buFont typeface="Wingdings" pitchFamily="2" charset="2"/>
              <a:buNone/>
            </a:pPr>
            <a:r>
              <a:rPr lang="en-US" altLang="zh-CN" smtClean="0"/>
              <a:t> $ touch  -t 200701311200  file </a:t>
            </a:r>
          </a:p>
          <a:p>
            <a:pPr eaLnBrk="1" hangingPunct="1">
              <a:buFont typeface="Wingdings" pitchFamily="2" charset="2"/>
              <a:buNone/>
            </a:pPr>
            <a:r>
              <a:rPr lang="en-US" altLang="zh-CN" smtClean="0"/>
              <a:t> $ touch  -r oldfile  newfile</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270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1590EBC3-036F-4366-ABF6-DD6856E563A9}" type="slidenum">
              <a:rPr lang="en-US" altLang="zh-CN" sz="1200">
                <a:latin typeface="+mj-lt"/>
              </a:rPr>
              <a:pPr algn="r">
                <a:defRPr/>
              </a:pPr>
              <a:t>56</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标题 1"/>
          <p:cNvSpPr>
            <a:spLocks noGrp="1"/>
          </p:cNvSpPr>
          <p:nvPr>
            <p:ph type="title" idx="4294967295"/>
          </p:nvPr>
        </p:nvSpPr>
        <p:spPr>
          <a:xfrm>
            <a:off x="468313" y="260350"/>
            <a:ext cx="8229600" cy="1139825"/>
          </a:xfrm>
        </p:spPr>
        <p:txBody>
          <a:bodyPr/>
          <a:lstStyle/>
          <a:p>
            <a:pPr eaLnBrk="1" hangingPunct="1"/>
            <a:r>
              <a:rPr lang="en-US" altLang="zh-CN" smtClean="0"/>
              <a:t>cp</a:t>
            </a:r>
            <a:r>
              <a:rPr lang="zh-CN" altLang="en-US" smtClean="0"/>
              <a:t>命令</a:t>
            </a:r>
          </a:p>
        </p:txBody>
      </p:sp>
      <p:sp>
        <p:nvSpPr>
          <p:cNvPr id="3" name="内容占位符 2"/>
          <p:cNvSpPr>
            <a:spLocks noGrp="1"/>
          </p:cNvSpPr>
          <p:nvPr>
            <p:ph idx="4294967295"/>
          </p:nvPr>
        </p:nvSpPr>
        <p:spPr/>
        <p:txBody>
          <a:bodyPr/>
          <a:lstStyle/>
          <a:p>
            <a:pPr eaLnBrk="1" hangingPunct="1">
              <a:defRPr/>
            </a:pPr>
            <a:r>
              <a:rPr lang="zh-CN" altLang="en-US" dirty="0" smtClean="0"/>
              <a:t>功能：复制文件或目录。</a:t>
            </a:r>
          </a:p>
          <a:p>
            <a:pPr eaLnBrk="1" hangingPunct="1">
              <a:defRPr/>
            </a:pPr>
            <a:r>
              <a:rPr lang="zh-CN" altLang="en-US" dirty="0" smtClean="0"/>
              <a:t>格式：</a:t>
            </a:r>
            <a:r>
              <a:rPr lang="en-US" altLang="zh-CN" dirty="0" smtClean="0">
                <a:solidFill>
                  <a:schemeClr val="accent6">
                    <a:lumMod val="75000"/>
                  </a:schemeClr>
                </a:solidFill>
              </a:rPr>
              <a:t>cp [</a:t>
            </a:r>
            <a:r>
              <a:rPr lang="zh-CN" altLang="en-US" dirty="0" smtClean="0">
                <a:solidFill>
                  <a:schemeClr val="accent6">
                    <a:lumMod val="75000"/>
                  </a:schemeClr>
                </a:solidFill>
              </a:rPr>
              <a:t>参数</a:t>
            </a:r>
            <a:r>
              <a:rPr lang="en-US" altLang="zh-CN" dirty="0" smtClean="0">
                <a:solidFill>
                  <a:schemeClr val="accent6">
                    <a:lumMod val="75000"/>
                  </a:schemeClr>
                </a:solidFill>
              </a:rPr>
              <a:t>] &lt;</a:t>
            </a:r>
            <a:r>
              <a:rPr lang="zh-CN" altLang="en-US" dirty="0" smtClean="0">
                <a:solidFill>
                  <a:schemeClr val="accent6">
                    <a:lumMod val="75000"/>
                  </a:schemeClr>
                </a:solidFill>
              </a:rPr>
              <a:t>源</a:t>
            </a:r>
            <a:r>
              <a:rPr lang="en-US" altLang="zh-CN" dirty="0" smtClean="0">
                <a:solidFill>
                  <a:schemeClr val="accent6">
                    <a:lumMod val="75000"/>
                  </a:schemeClr>
                </a:solidFill>
              </a:rPr>
              <a:t>&gt; &lt;</a:t>
            </a:r>
            <a:r>
              <a:rPr lang="zh-CN" altLang="en-US" dirty="0" smtClean="0">
                <a:solidFill>
                  <a:schemeClr val="accent6">
                    <a:lumMod val="75000"/>
                  </a:schemeClr>
                </a:solidFill>
              </a:rPr>
              <a:t>目标</a:t>
            </a:r>
            <a:r>
              <a:rPr lang="en-US" altLang="zh-CN" dirty="0" smtClean="0">
                <a:solidFill>
                  <a:schemeClr val="accent6">
                    <a:lumMod val="75000"/>
                  </a:schemeClr>
                </a:solidFill>
              </a:rPr>
              <a:t>&gt;</a:t>
            </a:r>
          </a:p>
          <a:p>
            <a:pPr eaLnBrk="1" hangingPunct="1">
              <a:defRPr/>
            </a:pPr>
            <a:r>
              <a:rPr lang="zh-CN" altLang="en-US" dirty="0" smtClean="0"/>
              <a:t>说明</a:t>
            </a:r>
            <a:endParaRPr lang="en-US" altLang="zh-CN" dirty="0" smtClean="0"/>
          </a:p>
          <a:p>
            <a:pPr lvl="1" eaLnBrk="1" hangingPunct="1">
              <a:defRPr/>
            </a:pPr>
            <a:r>
              <a:rPr lang="zh-CN" altLang="en-US" dirty="0" smtClean="0"/>
              <a:t>若复制的目标文件已存在，则被覆盖。</a:t>
            </a:r>
          </a:p>
          <a:p>
            <a:pPr lvl="1" eaLnBrk="1" hangingPunct="1">
              <a:defRPr/>
            </a:pPr>
            <a:r>
              <a:rPr lang="zh-CN" altLang="en-US" dirty="0" smtClean="0"/>
              <a:t>可以将多个源文件复制到目标目录中。</a:t>
            </a:r>
          </a:p>
          <a:p>
            <a:pPr lvl="1" eaLnBrk="1" hangingPunct="1">
              <a:defRPr/>
            </a:pPr>
            <a:r>
              <a:rPr lang="zh-CN" altLang="en-US" dirty="0" smtClean="0"/>
              <a:t>可以将源目录复制为指定的目标目录（目标目录不存在）。</a:t>
            </a:r>
          </a:p>
          <a:p>
            <a:pPr lvl="1" eaLnBrk="1" hangingPunct="1">
              <a:defRPr/>
            </a:pPr>
            <a:r>
              <a:rPr lang="zh-CN" altLang="en-US" dirty="0" smtClean="0"/>
              <a:t>可以将源目录复制到指定的目标目录中。</a:t>
            </a: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373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2847446-FAA4-41E0-8510-7B368D2661D0}" type="slidenum">
              <a:rPr lang="en-US" altLang="zh-CN" sz="1200">
                <a:latin typeface="+mj-lt"/>
              </a:rPr>
              <a:pPr algn="r">
                <a:defRPr/>
              </a:pPr>
              <a:t>57</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标题 1"/>
          <p:cNvSpPr>
            <a:spLocks noGrp="1"/>
          </p:cNvSpPr>
          <p:nvPr>
            <p:ph type="title" idx="4294967295"/>
          </p:nvPr>
        </p:nvSpPr>
        <p:spPr>
          <a:xfrm>
            <a:off x="468313" y="260350"/>
            <a:ext cx="8229600" cy="1139825"/>
          </a:xfrm>
        </p:spPr>
        <p:txBody>
          <a:bodyPr/>
          <a:lstStyle/>
          <a:p>
            <a:pPr eaLnBrk="1" hangingPunct="1"/>
            <a:r>
              <a:rPr lang="en-US" altLang="zh-CN" smtClean="0"/>
              <a:t>cp</a:t>
            </a:r>
            <a:r>
              <a:rPr lang="zh-CN" altLang="en-US" smtClean="0"/>
              <a:t>命令的常用选项</a:t>
            </a:r>
          </a:p>
        </p:txBody>
      </p:sp>
      <p:graphicFrame>
        <p:nvGraphicFramePr>
          <p:cNvPr id="7" name="内容占位符 6"/>
          <p:cNvGraphicFramePr>
            <a:graphicFrameLocks noGrp="1"/>
          </p:cNvGraphicFramePr>
          <p:nvPr>
            <p:ph idx="4294967295"/>
          </p:nvPr>
        </p:nvGraphicFramePr>
        <p:xfrm>
          <a:off x="468313" y="1268413"/>
          <a:ext cx="8229600" cy="4754562"/>
        </p:xfrm>
        <a:graphic>
          <a:graphicData uri="http://schemas.openxmlformats.org/drawingml/2006/table">
            <a:tbl>
              <a:tblPr firstRow="1" bandRow="1">
                <a:tableStyleId>{21E4AEA4-8DFA-4A89-87EB-49C32662AFE0}</a:tableStyleId>
              </a:tblPr>
              <a:tblGrid>
                <a:gridCol w="1594520"/>
                <a:gridCol w="6635080"/>
              </a:tblGrid>
              <a:tr h="370840">
                <a:tc>
                  <a:txBody>
                    <a:bodyPr/>
                    <a:lstStyle/>
                    <a:p>
                      <a:pPr algn="ctr"/>
                      <a:r>
                        <a:rPr lang="zh-CN" altLang="en-US" sz="2400" dirty="0" smtClean="0"/>
                        <a:t>参数</a:t>
                      </a:r>
                      <a:endParaRPr lang="zh-CN" altLang="en-US" sz="2400" dirty="0"/>
                    </a:p>
                  </a:txBody>
                  <a:tcPr/>
                </a:tc>
                <a:tc>
                  <a:txBody>
                    <a:bodyPr/>
                    <a:lstStyle/>
                    <a:p>
                      <a:pPr algn="ctr"/>
                      <a:r>
                        <a:rPr lang="zh-CN" altLang="en-US" sz="2400" dirty="0" smtClean="0"/>
                        <a:t>说明</a:t>
                      </a:r>
                      <a:endParaRPr lang="zh-CN" altLang="en-US" sz="2400" dirty="0"/>
                    </a:p>
                  </a:txBody>
                  <a:tcPr/>
                </a:tc>
              </a:tr>
              <a:tr h="370840">
                <a:tc>
                  <a:txBody>
                    <a:bodyPr/>
                    <a:lstStyle/>
                    <a:p>
                      <a:r>
                        <a:rPr lang="en-US" altLang="zh-CN" sz="2400" dirty="0" smtClean="0"/>
                        <a:t>-a</a:t>
                      </a:r>
                      <a:endParaRPr lang="zh-CN" altLang="en-US" sz="2400" dirty="0"/>
                    </a:p>
                  </a:txBody>
                  <a:tcPr/>
                </a:tc>
                <a:tc>
                  <a:txBody>
                    <a:bodyPr/>
                    <a:lstStyle/>
                    <a:p>
                      <a:r>
                        <a:rPr lang="zh-CN" altLang="en-US" sz="2400" dirty="0" smtClean="0"/>
                        <a:t>等价于 </a:t>
                      </a:r>
                      <a:r>
                        <a:rPr lang="en-US" altLang="zh-CN" sz="2400" dirty="0" smtClean="0"/>
                        <a:t>–</a:t>
                      </a:r>
                      <a:r>
                        <a:rPr lang="en-US" altLang="zh-CN" sz="2400" dirty="0" err="1" smtClean="0"/>
                        <a:t>dpR</a:t>
                      </a:r>
                      <a:endParaRPr lang="zh-CN" altLang="en-US" sz="2400" dirty="0"/>
                    </a:p>
                  </a:txBody>
                  <a:tcPr/>
                </a:tc>
              </a:tr>
              <a:tr h="370840">
                <a:tc>
                  <a:txBody>
                    <a:bodyPr/>
                    <a:lstStyle/>
                    <a:p>
                      <a:r>
                        <a:rPr lang="en-US" altLang="zh-CN" sz="2400" dirty="0" smtClean="0"/>
                        <a:t>-R</a:t>
                      </a:r>
                      <a:r>
                        <a:rPr lang="zh-CN" altLang="en-US" sz="2400" dirty="0" smtClean="0"/>
                        <a:t>，</a:t>
                      </a:r>
                      <a:r>
                        <a:rPr lang="en-US" altLang="zh-CN" sz="2400" dirty="0" smtClean="0"/>
                        <a:t>-r </a:t>
                      </a:r>
                      <a:endParaRPr lang="zh-CN" altLang="en-US" sz="2400" dirty="0"/>
                    </a:p>
                  </a:txBody>
                  <a:tcPr/>
                </a:tc>
                <a:tc>
                  <a:txBody>
                    <a:bodyPr/>
                    <a:lstStyle/>
                    <a:p>
                      <a:r>
                        <a:rPr lang="zh-CN" altLang="en-US" sz="2400" dirty="0" smtClean="0"/>
                        <a:t>递归地复制目录及目录内的所有项目</a:t>
                      </a:r>
                      <a:endParaRPr lang="zh-CN" altLang="en-US" sz="2400" dirty="0"/>
                    </a:p>
                  </a:txBody>
                  <a:tcPr/>
                </a:tc>
              </a:tr>
              <a:tr h="370840">
                <a:tc>
                  <a:txBody>
                    <a:bodyPr/>
                    <a:lstStyle/>
                    <a:p>
                      <a:r>
                        <a:rPr lang="en-US" altLang="zh-CN" sz="2400" dirty="0" smtClean="0"/>
                        <a:t>-p</a:t>
                      </a:r>
                      <a:endParaRPr lang="zh-CN" altLang="en-US" sz="2400" dirty="0"/>
                    </a:p>
                  </a:txBody>
                  <a:tcPr/>
                </a:tc>
                <a:tc>
                  <a:txBody>
                    <a:bodyPr/>
                    <a:lstStyle/>
                    <a:p>
                      <a:r>
                        <a:rPr lang="zh-CN" altLang="en-US" sz="2400" dirty="0" smtClean="0"/>
                        <a:t>在复制文件过程中保留文件属性，包括属主、组、权限与时间戳</a:t>
                      </a:r>
                      <a:endParaRPr lang="zh-CN" altLang="en-US" sz="2400" dirty="0"/>
                    </a:p>
                  </a:txBody>
                  <a:tcPr/>
                </a:tc>
              </a:tr>
              <a:tr h="370840">
                <a:tc>
                  <a:txBody>
                    <a:bodyPr/>
                    <a:lstStyle/>
                    <a:p>
                      <a:r>
                        <a:rPr lang="en-US" altLang="zh-CN" sz="2400" dirty="0" smtClean="0"/>
                        <a:t>-d</a:t>
                      </a:r>
                      <a:endParaRPr lang="zh-CN" altLang="en-US" sz="2400" dirty="0"/>
                    </a:p>
                  </a:txBody>
                  <a:tcPr/>
                </a:tc>
                <a:tc>
                  <a:txBody>
                    <a:bodyPr/>
                    <a:lstStyle/>
                    <a:p>
                      <a:r>
                        <a:rPr lang="zh-CN" altLang="en-US" sz="2400" dirty="0" smtClean="0"/>
                        <a:t>当复制符号链接的源文件时，目标文件也将创建符号链接且指向源文件所链接的原始文件</a:t>
                      </a:r>
                      <a:endParaRPr lang="zh-CN" altLang="en-US" sz="2400" dirty="0"/>
                    </a:p>
                  </a:txBody>
                  <a:tcPr/>
                </a:tc>
              </a:tr>
              <a:tr h="370840">
                <a:tc>
                  <a:txBody>
                    <a:bodyPr/>
                    <a:lstStyle/>
                    <a:p>
                      <a:r>
                        <a:rPr lang="en-US" altLang="zh-CN" sz="2400" dirty="0" smtClean="0"/>
                        <a:t>-f</a:t>
                      </a:r>
                      <a:endParaRPr lang="zh-CN" altLang="en-US" sz="2400" dirty="0"/>
                    </a:p>
                  </a:txBody>
                  <a:tcPr/>
                </a:tc>
                <a:tc>
                  <a:txBody>
                    <a:bodyPr/>
                    <a:lstStyle/>
                    <a:p>
                      <a:r>
                        <a:rPr lang="zh-CN" altLang="en-US" sz="2400" dirty="0" smtClean="0"/>
                        <a:t>强制复制，不管目标是否存在</a:t>
                      </a:r>
                      <a:endParaRPr lang="zh-CN" altLang="en-US" sz="2400" dirty="0"/>
                    </a:p>
                  </a:txBody>
                  <a:tcPr/>
                </a:tc>
              </a:tr>
              <a:tr h="0">
                <a:tc>
                  <a:txBody>
                    <a:bodyPr/>
                    <a:lstStyle/>
                    <a:p>
                      <a:r>
                        <a:rPr lang="en-US" altLang="zh-CN" sz="2400" dirty="0" smtClean="0"/>
                        <a:t>-</a:t>
                      </a:r>
                      <a:r>
                        <a:rPr lang="en-US" altLang="zh-CN" sz="2400" dirty="0" err="1" smtClean="0"/>
                        <a:t>i</a:t>
                      </a:r>
                      <a:endParaRPr lang="zh-CN" altLang="en-US" sz="2400" dirty="0"/>
                    </a:p>
                  </a:txBody>
                  <a:tcPr/>
                </a:tc>
                <a:tc>
                  <a:txBody>
                    <a:bodyPr/>
                    <a:lstStyle/>
                    <a:p>
                      <a:r>
                        <a:rPr lang="zh-CN" altLang="en-US" sz="2400" dirty="0" smtClean="0"/>
                        <a:t>交互式复制，覆盖文件前需要确认</a:t>
                      </a:r>
                      <a:endParaRPr lang="zh-CN" altLang="en-US" sz="2400" dirty="0"/>
                    </a:p>
                  </a:txBody>
                  <a:tcPr/>
                </a:tc>
              </a:tr>
              <a:tr h="273050">
                <a:tc>
                  <a:txBody>
                    <a:bodyPr/>
                    <a:lstStyle/>
                    <a:p>
                      <a:r>
                        <a:rPr lang="en-US" altLang="zh-CN" sz="2400" dirty="0" smtClean="0"/>
                        <a:t>-u</a:t>
                      </a:r>
                      <a:endParaRPr lang="zh-CN" altLang="en-US" sz="2400" dirty="0"/>
                    </a:p>
                  </a:txBody>
                  <a:tcPr/>
                </a:tc>
                <a:tc>
                  <a:txBody>
                    <a:bodyPr/>
                    <a:lstStyle/>
                    <a:p>
                      <a:r>
                        <a:rPr lang="zh-CN" altLang="en-US" sz="2400" dirty="0" smtClean="0"/>
                        <a:t>只有当</a:t>
                      </a:r>
                      <a:r>
                        <a:rPr lang="zh-CN" altLang="en-US" sz="2400" smtClean="0"/>
                        <a:t>源文件的状态改变时间</a:t>
                      </a:r>
                      <a:r>
                        <a:rPr lang="zh-CN" altLang="en-US" sz="2400" dirty="0" smtClean="0"/>
                        <a:t>（</a:t>
                      </a:r>
                      <a:r>
                        <a:rPr lang="en-US" altLang="zh-CN" sz="2400" dirty="0" err="1" smtClean="0"/>
                        <a:t>ctime</a:t>
                      </a:r>
                      <a:r>
                        <a:rPr lang="zh-CN" altLang="en-US" sz="2400" dirty="0" smtClean="0"/>
                        <a:t>）比目标文件更新时或目标尚不存在时才进行复制</a:t>
                      </a:r>
                      <a:endParaRPr lang="zh-CN" altLang="en-US" sz="2400"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478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DFCD9E1D-A118-4F1D-BA3A-8789E6C48AD5}" type="slidenum">
              <a:rPr lang="en-US" altLang="zh-CN" sz="1200">
                <a:latin typeface="+mj-lt"/>
              </a:rPr>
              <a:pPr algn="r">
                <a:defRPr/>
              </a:pPr>
              <a:t>58</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标题 1"/>
          <p:cNvSpPr>
            <a:spLocks noGrp="1"/>
          </p:cNvSpPr>
          <p:nvPr>
            <p:ph type="title" idx="4294967295"/>
          </p:nvPr>
        </p:nvSpPr>
        <p:spPr>
          <a:xfrm>
            <a:off x="468313" y="260350"/>
            <a:ext cx="8229600" cy="1139825"/>
          </a:xfrm>
        </p:spPr>
        <p:txBody>
          <a:bodyPr/>
          <a:lstStyle/>
          <a:p>
            <a:pPr eaLnBrk="1" hangingPunct="1"/>
            <a:r>
              <a:rPr lang="en-US" altLang="zh-CN" smtClean="0"/>
              <a:t>cp</a:t>
            </a:r>
            <a:r>
              <a:rPr lang="zh-CN" altLang="en-US" smtClean="0"/>
              <a:t>命令举例</a:t>
            </a:r>
          </a:p>
        </p:txBody>
      </p:sp>
      <p:graphicFrame>
        <p:nvGraphicFramePr>
          <p:cNvPr id="7" name="内容占位符 6"/>
          <p:cNvGraphicFramePr>
            <a:graphicFrameLocks noGrp="1"/>
          </p:cNvGraphicFramePr>
          <p:nvPr>
            <p:ph idx="4294967295"/>
          </p:nvPr>
        </p:nvGraphicFramePr>
        <p:xfrm>
          <a:off x="468313" y="1341438"/>
          <a:ext cx="8229600" cy="4745037"/>
        </p:xfrm>
        <a:graphic>
          <a:graphicData uri="http://schemas.openxmlformats.org/drawingml/2006/table">
            <a:tbl>
              <a:tblPr firstRow="1" bandRow="1">
                <a:tableStyleId>{21E4AEA4-8DFA-4A89-87EB-49C32662AFE0}</a:tableStyleId>
              </a:tblPr>
              <a:tblGrid>
                <a:gridCol w="3898776"/>
                <a:gridCol w="4330825"/>
              </a:tblGrid>
              <a:tr h="432048">
                <a:tc>
                  <a:txBody>
                    <a:bodyPr/>
                    <a:lstStyle/>
                    <a:p>
                      <a:r>
                        <a:rPr lang="en-US" altLang="zh-CN" dirty="0" smtClean="0"/>
                        <a:t>cp file1  file2</a:t>
                      </a:r>
                      <a:endParaRPr lang="zh-CN" altLang="en-US" dirty="0"/>
                    </a:p>
                  </a:txBody>
                  <a:tcPr/>
                </a:tc>
                <a:tc>
                  <a:txBody>
                    <a:bodyPr/>
                    <a:lstStyle/>
                    <a:p>
                      <a:r>
                        <a:rPr lang="zh-CN" altLang="en-US" dirty="0" smtClean="0"/>
                        <a:t>将当前目录下的</a:t>
                      </a:r>
                      <a:r>
                        <a:rPr lang="en-US" altLang="zh-CN" dirty="0" smtClean="0"/>
                        <a:t>file1</a:t>
                      </a:r>
                      <a:r>
                        <a:rPr lang="zh-CN" altLang="en-US" dirty="0" smtClean="0"/>
                        <a:t>复制为</a:t>
                      </a:r>
                      <a:r>
                        <a:rPr lang="en-US" altLang="zh-CN" dirty="0" smtClean="0"/>
                        <a:t>file2</a:t>
                      </a:r>
                      <a:endParaRPr lang="zh-CN" altLang="en-US" dirty="0"/>
                    </a:p>
                  </a:txBody>
                  <a:tcPr/>
                </a:tc>
              </a:tr>
              <a:tr h="370840">
                <a:tc>
                  <a:txBody>
                    <a:bodyPr/>
                    <a:lstStyle/>
                    <a:p>
                      <a:r>
                        <a:rPr lang="en-US" altLang="zh-CN" dirty="0" smtClean="0"/>
                        <a:t>cp some/dir/file1 </a:t>
                      </a:r>
                      <a:r>
                        <a:rPr lang="en-US" altLang="zh-CN" dirty="0" err="1" smtClean="0"/>
                        <a:t>someother</a:t>
                      </a:r>
                      <a:r>
                        <a:rPr lang="en-US" altLang="zh-CN" dirty="0" smtClean="0"/>
                        <a:t>/dir/</a:t>
                      </a:r>
                      <a:endParaRPr lang="zh-CN" altLang="en-US" dirty="0"/>
                    </a:p>
                  </a:txBody>
                  <a:tcPr/>
                </a:tc>
                <a:tc>
                  <a:txBody>
                    <a:bodyPr/>
                    <a:lstStyle/>
                    <a:p>
                      <a:r>
                        <a:rPr lang="zh-CN" altLang="en-US" dirty="0" smtClean="0"/>
                        <a:t>将某目录下的文件复制到另一个目录</a:t>
                      </a:r>
                      <a:endParaRPr lang="zh-CN" altLang="en-US" dirty="0"/>
                    </a:p>
                  </a:txBody>
                  <a:tcPr/>
                </a:tc>
              </a:tr>
              <a:tr h="370840">
                <a:tc>
                  <a:txBody>
                    <a:bodyPr/>
                    <a:lstStyle/>
                    <a:p>
                      <a:r>
                        <a:rPr lang="en-US" altLang="zh-CN" dirty="0" smtClean="0"/>
                        <a:t>cp /bin/</a:t>
                      </a:r>
                      <a:r>
                        <a:rPr lang="en-US" altLang="zh-CN" dirty="0" err="1" smtClean="0"/>
                        <a:t>cpio</a:t>
                      </a:r>
                      <a:r>
                        <a:rPr lang="en-US" altLang="zh-CN" dirty="0" smtClean="0"/>
                        <a:t> ~/bin</a:t>
                      </a:r>
                      <a:endParaRPr lang="zh-CN" altLang="en-US" dirty="0"/>
                    </a:p>
                  </a:txBody>
                  <a:tcPr/>
                </a:tc>
                <a:tc>
                  <a:txBody>
                    <a:bodyPr/>
                    <a:lstStyle/>
                    <a:p>
                      <a:r>
                        <a:rPr lang="zh-CN" altLang="en-US" dirty="0" smtClean="0"/>
                        <a:t>复制文件 </a:t>
                      </a:r>
                      <a:r>
                        <a:rPr lang="en-US" altLang="zh-CN" dirty="0" smtClean="0"/>
                        <a:t>/bin/</a:t>
                      </a:r>
                      <a:r>
                        <a:rPr lang="en-US" altLang="zh-CN" dirty="0" err="1" smtClean="0"/>
                        <a:t>cpio</a:t>
                      </a:r>
                      <a:r>
                        <a:rPr lang="en-US" altLang="zh-CN" dirty="0" smtClean="0"/>
                        <a:t> </a:t>
                      </a:r>
                      <a:r>
                        <a:rPr lang="zh-CN" altLang="en-US" dirty="0" smtClean="0"/>
                        <a:t>到 </a:t>
                      </a:r>
                      <a:r>
                        <a:rPr lang="en-US" altLang="zh-CN" dirty="0" smtClean="0"/>
                        <a:t>~/bin </a:t>
                      </a:r>
                      <a:r>
                        <a:rPr lang="zh-CN" altLang="en-US" dirty="0" smtClean="0"/>
                        <a:t>目录</a:t>
                      </a:r>
                      <a:endParaRPr lang="zh-CN" altLang="en-US" dirty="0"/>
                    </a:p>
                  </a:txBody>
                  <a:tcPr/>
                </a:tc>
              </a:tr>
              <a:tr h="370840">
                <a:tc>
                  <a:txBody>
                    <a:bodyPr/>
                    <a:lstStyle/>
                    <a:p>
                      <a:r>
                        <a:rPr lang="en-US" altLang="zh-CN" dirty="0" smtClean="0"/>
                        <a:t>cp </a:t>
                      </a:r>
                      <a:r>
                        <a:rPr lang="en-US" altLang="zh-CN" dirty="0" err="1" smtClean="0"/>
                        <a:t>abc</a:t>
                      </a:r>
                      <a:r>
                        <a:rPr lang="en-US" altLang="zh-CN" dirty="0" smtClean="0"/>
                        <a:t> </a:t>
                      </a:r>
                      <a:r>
                        <a:rPr lang="en-US" altLang="zh-CN" dirty="0" err="1" smtClean="0"/>
                        <a:t>bcd</a:t>
                      </a:r>
                      <a:r>
                        <a:rPr lang="en-US" altLang="zh-CN" dirty="0" smtClean="0"/>
                        <a:t> </a:t>
                      </a:r>
                      <a:r>
                        <a:rPr lang="en-US" altLang="zh-CN" dirty="0" err="1" smtClean="0"/>
                        <a:t>mydoc</a:t>
                      </a:r>
                      <a:endParaRPr lang="zh-CN" altLang="en-US" dirty="0"/>
                    </a:p>
                  </a:txBody>
                  <a:tcPr/>
                </a:tc>
                <a:tc>
                  <a:txBody>
                    <a:bodyPr/>
                    <a:lstStyle/>
                    <a:p>
                      <a:r>
                        <a:rPr lang="zh-CN" altLang="en-US" dirty="0" smtClean="0"/>
                        <a:t>将两个指定的文件复制到</a:t>
                      </a:r>
                      <a:r>
                        <a:rPr lang="en-US" altLang="zh-CN" dirty="0" err="1" smtClean="0"/>
                        <a:t>mydoc</a:t>
                      </a:r>
                      <a:r>
                        <a:rPr lang="zh-CN" altLang="en-US" dirty="0" smtClean="0"/>
                        <a:t>目录下</a:t>
                      </a:r>
                      <a:endParaRPr lang="zh-CN" altLang="en-US" dirty="0"/>
                    </a:p>
                  </a:txBody>
                  <a:tcPr/>
                </a:tc>
              </a:tr>
              <a:tr h="370840">
                <a:tc>
                  <a:txBody>
                    <a:bodyPr/>
                    <a:lstStyle/>
                    <a:p>
                      <a:r>
                        <a:rPr lang="en-US" altLang="zh-CN" dirty="0" smtClean="0"/>
                        <a:t>cp some/dir/f*  </a:t>
                      </a:r>
                      <a:r>
                        <a:rPr lang="en-US" altLang="zh-CN" dirty="0" err="1" smtClean="0"/>
                        <a:t>someother</a:t>
                      </a:r>
                      <a:r>
                        <a:rPr lang="en-US" altLang="zh-CN" dirty="0" smtClean="0"/>
                        <a:t>/dir/</a:t>
                      </a:r>
                      <a:endParaRPr lang="zh-CN" altLang="en-US" dirty="0"/>
                    </a:p>
                  </a:txBody>
                  <a:tcPr/>
                </a:tc>
                <a:tc>
                  <a:txBody>
                    <a:bodyPr/>
                    <a:lstStyle/>
                    <a:p>
                      <a:r>
                        <a:rPr lang="zh-CN" altLang="en-US" dirty="0" smtClean="0"/>
                        <a:t>将某目录下的以</a:t>
                      </a:r>
                      <a:r>
                        <a:rPr lang="en-US" altLang="zh-CN" dirty="0" smtClean="0"/>
                        <a:t>f</a:t>
                      </a:r>
                      <a:r>
                        <a:rPr lang="zh-CN" altLang="en-US" dirty="0" smtClean="0"/>
                        <a:t>开头的文件复制到另一个目录</a:t>
                      </a:r>
                      <a:endParaRPr lang="zh-CN" altLang="en-US" dirty="0"/>
                    </a:p>
                  </a:txBody>
                  <a:tcPr/>
                </a:tc>
              </a:tr>
              <a:tr h="370840">
                <a:tc>
                  <a:txBody>
                    <a:bodyPr/>
                    <a:lstStyle/>
                    <a:p>
                      <a:r>
                        <a:rPr lang="en-US" altLang="zh-CN" dirty="0" smtClean="0"/>
                        <a:t>cp /bin/?</a:t>
                      </a:r>
                      <a:r>
                        <a:rPr lang="en-US" altLang="zh-CN" dirty="0" err="1" smtClean="0"/>
                        <a:t>sh</a:t>
                      </a:r>
                      <a:r>
                        <a:rPr lang="en-US" altLang="zh-CN" dirty="0" smtClean="0"/>
                        <a:t> .</a:t>
                      </a:r>
                      <a:endParaRPr lang="zh-CN" altLang="en-US" dirty="0"/>
                    </a:p>
                  </a:txBody>
                  <a:tcPr/>
                </a:tc>
                <a:tc>
                  <a:txBody>
                    <a:bodyPr/>
                    <a:lstStyle/>
                    <a:p>
                      <a:r>
                        <a:rPr lang="zh-CN" altLang="en-US" dirty="0" smtClean="0"/>
                        <a:t>使用“</a:t>
                      </a:r>
                      <a:r>
                        <a:rPr lang="en-US" altLang="zh-CN" dirty="0" smtClean="0"/>
                        <a:t>?”</a:t>
                      </a:r>
                      <a:r>
                        <a:rPr lang="zh-CN" altLang="en-US" dirty="0" smtClean="0"/>
                        <a:t>通配符复制多个文件到当前目录下</a:t>
                      </a:r>
                      <a:endParaRPr lang="zh-CN" altLang="en-US" dirty="0"/>
                    </a:p>
                  </a:txBody>
                  <a:tcPr/>
                </a:tc>
              </a:tr>
              <a:tr h="370840">
                <a:tc>
                  <a:txBody>
                    <a:bodyPr/>
                    <a:lstStyle/>
                    <a:p>
                      <a:r>
                        <a:rPr lang="en-US" altLang="zh-CN" dirty="0" smtClean="0"/>
                        <a:t>cp file{1,2,3}  </a:t>
                      </a:r>
                      <a:r>
                        <a:rPr lang="en-US" altLang="zh-CN" dirty="0" err="1" smtClean="0"/>
                        <a:t>someother</a:t>
                      </a:r>
                      <a:r>
                        <a:rPr lang="en-US" altLang="zh-CN" dirty="0" smtClean="0"/>
                        <a:t>/dir/</a:t>
                      </a:r>
                      <a:endParaRPr lang="zh-CN" altLang="en-US" dirty="0"/>
                    </a:p>
                  </a:txBody>
                  <a:tcPr/>
                </a:tc>
                <a:tc>
                  <a:txBody>
                    <a:bodyPr/>
                    <a:lstStyle/>
                    <a:p>
                      <a:r>
                        <a:rPr lang="zh-CN" altLang="en-US" dirty="0" smtClean="0"/>
                        <a:t>将当前目录下的</a:t>
                      </a:r>
                      <a:r>
                        <a:rPr lang="en-US" altLang="zh-CN" dirty="0" smtClean="0"/>
                        <a:t>file1</a:t>
                      </a:r>
                      <a:r>
                        <a:rPr lang="zh-CN" altLang="en-US" dirty="0" smtClean="0"/>
                        <a:t>、</a:t>
                      </a:r>
                      <a:r>
                        <a:rPr lang="en-US" altLang="zh-CN" dirty="0" smtClean="0"/>
                        <a:t>file2</a:t>
                      </a:r>
                      <a:r>
                        <a:rPr lang="zh-CN" altLang="en-US" dirty="0" smtClean="0"/>
                        <a:t>、</a:t>
                      </a:r>
                      <a:r>
                        <a:rPr lang="en-US" altLang="zh-CN" dirty="0" smtClean="0"/>
                        <a:t>file3</a:t>
                      </a:r>
                      <a:r>
                        <a:rPr lang="zh-CN" altLang="en-US" dirty="0" smtClean="0"/>
                        <a:t>复制到另外一个目录</a:t>
                      </a:r>
                      <a:endParaRPr lang="zh-CN" altLang="en-US" dirty="0"/>
                    </a:p>
                  </a:txBody>
                  <a:tcPr/>
                </a:tc>
              </a:tr>
              <a:tr h="370840">
                <a:tc>
                  <a:txBody>
                    <a:bodyPr/>
                    <a:lstStyle/>
                    <a:p>
                      <a:r>
                        <a:rPr lang="en-US" altLang="zh-CN" dirty="0" smtClean="0"/>
                        <a:t>cp /etc/</a:t>
                      </a:r>
                      <a:r>
                        <a:rPr lang="en-US" altLang="zh-CN" dirty="0" err="1" smtClean="0"/>
                        <a:t>httpd</a:t>
                      </a:r>
                      <a:r>
                        <a:rPr lang="en-US" altLang="zh-CN" dirty="0" smtClean="0"/>
                        <a:t>/conf/</a:t>
                      </a:r>
                      <a:r>
                        <a:rPr lang="en-US" altLang="zh-CN" dirty="0" err="1" smtClean="0"/>
                        <a:t>httpd.conf</a:t>
                      </a:r>
                      <a:r>
                        <a:rPr lang="en-US" altLang="zh-CN" dirty="0" smtClean="0"/>
                        <a:t>{,.</a:t>
                      </a:r>
                      <a:r>
                        <a:rPr lang="en-US" altLang="zh-CN" dirty="0" err="1" smtClean="0"/>
                        <a:t>orig</a:t>
                      </a:r>
                      <a:r>
                        <a:rPr lang="en-US" altLang="zh-CN" dirty="0" smtClean="0"/>
                        <a:t>}</a:t>
                      </a:r>
                      <a:endParaRPr lang="zh-CN" altLang="en-US" dirty="0"/>
                    </a:p>
                  </a:txBody>
                  <a:tcPr/>
                </a:tc>
                <a:tc>
                  <a:txBody>
                    <a:bodyPr/>
                    <a:lstStyle/>
                    <a:p>
                      <a:r>
                        <a:rPr lang="zh-CN" altLang="en-US" dirty="0" smtClean="0"/>
                        <a:t>将</a:t>
                      </a:r>
                      <a:r>
                        <a:rPr lang="en-US" altLang="zh-CN" dirty="0" smtClean="0"/>
                        <a:t>/etc/</a:t>
                      </a:r>
                      <a:r>
                        <a:rPr lang="en-US" altLang="zh-CN" dirty="0" err="1" smtClean="0"/>
                        <a:t>httpd</a:t>
                      </a:r>
                      <a:r>
                        <a:rPr lang="en-US" altLang="zh-CN" dirty="0" smtClean="0"/>
                        <a:t>/conf/</a:t>
                      </a:r>
                      <a:r>
                        <a:rPr lang="zh-CN" altLang="en-US" dirty="0" smtClean="0"/>
                        <a:t>目录下的</a:t>
                      </a:r>
                      <a:r>
                        <a:rPr lang="en-US" altLang="zh-CN" dirty="0" err="1" smtClean="0"/>
                        <a:t>httpd.conf</a:t>
                      </a:r>
                      <a:r>
                        <a:rPr lang="zh-CN" altLang="en-US" dirty="0" smtClean="0"/>
                        <a:t>拷贝成</a:t>
                      </a:r>
                      <a:r>
                        <a:rPr lang="en-US" altLang="zh-CN" dirty="0" err="1" smtClean="0"/>
                        <a:t>httpd.conf.orig</a:t>
                      </a:r>
                      <a:endParaRPr lang="zh-CN" altLang="en-US" dirty="0"/>
                    </a:p>
                  </a:txBody>
                  <a:tcPr/>
                </a:tc>
              </a:tr>
              <a:tr h="370840">
                <a:tc>
                  <a:txBody>
                    <a:bodyPr/>
                    <a:lstStyle/>
                    <a:p>
                      <a:r>
                        <a:rPr lang="en-US" altLang="zh-CN" dirty="0" smtClean="0"/>
                        <a:t>cp -r  some/dir/ </a:t>
                      </a:r>
                      <a:r>
                        <a:rPr lang="en-US" altLang="zh-CN" dirty="0" err="1" smtClean="0"/>
                        <a:t>someother</a:t>
                      </a:r>
                      <a:r>
                        <a:rPr lang="en-US" altLang="zh-CN" dirty="0" smtClean="0"/>
                        <a:t>/dir/</a:t>
                      </a:r>
                      <a:endParaRPr lang="zh-CN" altLang="en-US" dirty="0"/>
                    </a:p>
                  </a:txBody>
                  <a:tcPr/>
                </a:tc>
                <a:tc>
                  <a:txBody>
                    <a:bodyPr/>
                    <a:lstStyle/>
                    <a:p>
                      <a:r>
                        <a:rPr lang="zh-CN" altLang="en-US" dirty="0" smtClean="0"/>
                        <a:t>将某目录下的所有文件（包括子目录）复制到另一个目录</a:t>
                      </a:r>
                      <a:endParaRPr lang="zh-CN" altLang="en-US"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5811"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9A49104-838E-49C1-B88C-D2BBB0E0B638}" type="slidenum">
              <a:rPr lang="en-US" altLang="zh-CN" sz="1200">
                <a:latin typeface="+mj-lt"/>
              </a:rPr>
              <a:pPr algn="r">
                <a:defRPr/>
              </a:pPr>
              <a:t>59</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标题 1"/>
          <p:cNvSpPr>
            <a:spLocks noGrp="1"/>
          </p:cNvSpPr>
          <p:nvPr>
            <p:ph type="title"/>
          </p:nvPr>
        </p:nvSpPr>
        <p:spPr>
          <a:xfrm>
            <a:off x="395288" y="260350"/>
            <a:ext cx="8229600" cy="1139825"/>
          </a:xfrm>
        </p:spPr>
        <p:txBody>
          <a:bodyPr/>
          <a:lstStyle/>
          <a:p>
            <a:pPr eaLnBrk="1" hangingPunct="1"/>
            <a:r>
              <a:rPr lang="zh-CN" altLang="en-US" b="1" smtClean="0"/>
              <a:t>为什么使用字符工作方式</a:t>
            </a:r>
            <a:endParaRPr lang="zh-CN" altLang="en-US" smtClean="0"/>
          </a:p>
        </p:txBody>
      </p:sp>
      <p:sp>
        <p:nvSpPr>
          <p:cNvPr id="19458" name="内容占位符 2"/>
          <p:cNvSpPr>
            <a:spLocks noGrp="1"/>
          </p:cNvSpPr>
          <p:nvPr>
            <p:ph idx="1"/>
          </p:nvPr>
        </p:nvSpPr>
        <p:spPr/>
        <p:txBody>
          <a:bodyPr/>
          <a:lstStyle/>
          <a:p>
            <a:pPr eaLnBrk="1" hangingPunct="1"/>
            <a:r>
              <a:rPr lang="zh-CN" altLang="en-US" smtClean="0"/>
              <a:t>在字符操作方式下可以高效地完成所有的任务，尤其是系统管理任务。</a:t>
            </a:r>
          </a:p>
          <a:p>
            <a:pPr eaLnBrk="1" hangingPunct="1"/>
            <a:r>
              <a:rPr lang="zh-CN" altLang="en-US" smtClean="0"/>
              <a:t>系统管理任务通常在远程进行，而远程登录后进入的是字符工作方式。</a:t>
            </a:r>
          </a:p>
          <a:p>
            <a:pPr eaLnBrk="1" hangingPunct="1"/>
            <a:r>
              <a:rPr lang="zh-CN" altLang="en-US" smtClean="0"/>
              <a:t>由于使用字符界面不用启动图形工作环境，大大地节省了系统资源开销。</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EC381411-0B5E-446D-A487-68931D693DF9}" type="slidenum">
              <a:rPr lang="en-US" altLang="zh-CN" sz="1200">
                <a:latin typeface="+mj-lt"/>
              </a:rPr>
              <a:pPr algn="r">
                <a:defRPr/>
              </a:pPr>
              <a:t>6</a:t>
            </a:fld>
            <a:endParaRPr lang="en-US" altLang="zh-CN" sz="1200" dirty="0">
              <a:latin typeface="+mj-lt"/>
            </a:endParaRPr>
          </a:p>
        </p:txBody>
      </p:sp>
      <p:sp>
        <p:nvSpPr>
          <p:cNvPr id="19461"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标题 1"/>
          <p:cNvSpPr>
            <a:spLocks noGrp="1"/>
          </p:cNvSpPr>
          <p:nvPr>
            <p:ph type="title" idx="4294967295"/>
          </p:nvPr>
        </p:nvSpPr>
        <p:spPr>
          <a:xfrm>
            <a:off x="468313" y="260350"/>
            <a:ext cx="8229600" cy="1139825"/>
          </a:xfrm>
        </p:spPr>
        <p:txBody>
          <a:bodyPr/>
          <a:lstStyle/>
          <a:p>
            <a:pPr eaLnBrk="1" hangingPunct="1"/>
            <a:r>
              <a:rPr lang="en-US" altLang="zh-CN" smtClean="0"/>
              <a:t>mv</a:t>
            </a:r>
            <a:r>
              <a:rPr lang="zh-CN" altLang="en-US" smtClean="0"/>
              <a:t>和</a:t>
            </a:r>
            <a:r>
              <a:rPr lang="en-US" altLang="zh-CN" smtClean="0"/>
              <a:t>rm</a:t>
            </a:r>
            <a:r>
              <a:rPr lang="zh-CN" altLang="en-US" smtClean="0"/>
              <a:t>命令举例</a:t>
            </a:r>
          </a:p>
        </p:txBody>
      </p:sp>
      <p:sp>
        <p:nvSpPr>
          <p:cNvPr id="76802" name="内容占位符 2"/>
          <p:cNvSpPr>
            <a:spLocks noGrp="1"/>
          </p:cNvSpPr>
          <p:nvPr>
            <p:ph idx="4294967295"/>
          </p:nvPr>
        </p:nvSpPr>
        <p:spPr>
          <a:xfrm>
            <a:off x="457200" y="1125538"/>
            <a:ext cx="8229600" cy="5005387"/>
          </a:xfrm>
        </p:spPr>
        <p:txBody>
          <a:bodyPr/>
          <a:lstStyle/>
          <a:p>
            <a:pPr eaLnBrk="1" hangingPunct="1"/>
            <a:r>
              <a:rPr lang="en-US" altLang="zh-CN" smtClean="0"/>
              <a:t>mv</a:t>
            </a:r>
          </a:p>
          <a:p>
            <a:pPr lvl="1" eaLnBrk="1" hangingPunct="1"/>
            <a:r>
              <a:rPr lang="nn-NO" altLang="zh-CN" sz="2400" smtClean="0"/>
              <a:t>mv file file.bak </a:t>
            </a:r>
          </a:p>
          <a:p>
            <a:pPr lvl="1" eaLnBrk="1" hangingPunct="1"/>
            <a:r>
              <a:rPr lang="nn-NO" altLang="zh-CN" sz="2400" smtClean="0"/>
              <a:t>mv file1  mydata/</a:t>
            </a:r>
          </a:p>
          <a:p>
            <a:pPr lvl="1" eaLnBrk="1" hangingPunct="1"/>
            <a:r>
              <a:rPr lang="nn-NO" altLang="zh-CN" sz="2400" smtClean="0"/>
              <a:t>mv -i file1  mydata/file2</a:t>
            </a:r>
          </a:p>
          <a:p>
            <a:pPr lvl="1" eaLnBrk="1" hangingPunct="1"/>
            <a:r>
              <a:rPr lang="nn-NO" altLang="zh-CN" sz="2400" smtClean="0"/>
              <a:t>mv datadir1  /home/zhang/data</a:t>
            </a:r>
            <a:endParaRPr lang="en-US" altLang="zh-CN" sz="2400" smtClean="0"/>
          </a:p>
          <a:p>
            <a:pPr eaLnBrk="1" hangingPunct="1"/>
            <a:r>
              <a:rPr lang="en-US" altLang="zh-CN" smtClean="0"/>
              <a:t>rm</a:t>
            </a:r>
          </a:p>
          <a:p>
            <a:pPr lvl="1" eaLnBrk="1" hangingPunct="1"/>
            <a:r>
              <a:rPr lang="en-US" altLang="zh-CN" sz="2400" smtClean="0"/>
              <a:t>rm ash</a:t>
            </a:r>
          </a:p>
          <a:p>
            <a:pPr lvl="1" eaLnBrk="1" hangingPunct="1"/>
            <a:r>
              <a:rPr lang="en-US" altLang="zh-CN" sz="2400" smtClean="0"/>
              <a:t>rm .*</a:t>
            </a:r>
          </a:p>
          <a:p>
            <a:pPr lvl="1" eaLnBrk="1" hangingPunct="1"/>
            <a:r>
              <a:rPr lang="en-US" altLang="zh-CN" sz="2400" smtClean="0"/>
              <a:t>rm -f file{1,3,5}</a:t>
            </a:r>
          </a:p>
          <a:p>
            <a:pPr lvl="1" eaLnBrk="1" hangingPunct="1"/>
            <a:r>
              <a:rPr lang="en-US" altLang="zh-CN" sz="2400" smtClean="0"/>
              <a:t>rm -r myusr/</a:t>
            </a:r>
          </a:p>
          <a:p>
            <a:pPr lvl="1" eaLnBrk="1" hangingPunct="1"/>
            <a:r>
              <a:rPr lang="en-US" altLang="zh-CN" sz="2400" smtClean="0"/>
              <a:t>rm -rf myusr/</a:t>
            </a:r>
            <a:endParaRPr lang="zh-CN" altLang="en-US" sz="24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680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E3829B18-B450-4485-B9FD-1AD37F4A5387}" type="slidenum">
              <a:rPr lang="en-US" altLang="zh-CN" sz="1200">
                <a:latin typeface="+mj-lt"/>
              </a:rPr>
              <a:pPr algn="r">
                <a:defRPr/>
              </a:pPr>
              <a:t>60</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zh-CN" altLang="zh-CN" sz="4000" b="1" cap="all" dirty="0" smtClean="0"/>
              <a:t>文件打包</a:t>
            </a:r>
            <a:r>
              <a:rPr lang="zh-CN" altLang="en-US" sz="4000" b="1" cap="all" dirty="0" smtClean="0"/>
              <a:t>和</a:t>
            </a:r>
            <a:r>
              <a:rPr lang="zh-CN" altLang="zh-CN" sz="4000" b="1" cap="all" dirty="0" smtClean="0"/>
              <a:t>压缩命令</a:t>
            </a:r>
            <a:endParaRPr lang="zh-CN" altLang="en-US" sz="4000" b="1" cap="all" dirty="0"/>
          </a:p>
        </p:txBody>
      </p:sp>
      <p:sp>
        <p:nvSpPr>
          <p:cNvPr id="77826"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1F7EDA37-1E45-4C86-9E76-7DF61A89964B}" type="slidenum">
              <a:rPr lang="en-US" altLang="zh-CN" sz="1200">
                <a:latin typeface="+mj-lt"/>
              </a:rPr>
              <a:pPr algn="r">
                <a:defRPr/>
              </a:pPr>
              <a:t>61</a:t>
            </a:fld>
            <a:endParaRPr lang="en-US" altLang="zh-CN" sz="1200">
              <a:latin typeface="+mj-lt"/>
            </a:endParaRPr>
          </a:p>
        </p:txBody>
      </p:sp>
      <p:sp>
        <p:nvSpPr>
          <p:cNvPr id="77829"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标题 1"/>
          <p:cNvSpPr>
            <a:spLocks noGrp="1"/>
          </p:cNvSpPr>
          <p:nvPr>
            <p:ph type="title" idx="4294967295"/>
          </p:nvPr>
        </p:nvSpPr>
        <p:spPr>
          <a:xfrm>
            <a:off x="468313" y="260350"/>
            <a:ext cx="8229600" cy="1139825"/>
          </a:xfrm>
        </p:spPr>
        <p:txBody>
          <a:bodyPr/>
          <a:lstStyle/>
          <a:p>
            <a:pPr eaLnBrk="1" hangingPunct="1"/>
            <a:r>
              <a:rPr lang="zh-CN" altLang="en-US" smtClean="0"/>
              <a:t>常用的文件打包和压缩命令</a:t>
            </a:r>
          </a:p>
        </p:txBody>
      </p:sp>
      <p:graphicFrame>
        <p:nvGraphicFramePr>
          <p:cNvPr id="7" name="内容占位符 6"/>
          <p:cNvGraphicFramePr>
            <a:graphicFrameLocks noGrp="1"/>
          </p:cNvGraphicFramePr>
          <p:nvPr>
            <p:ph idx="4294967295"/>
          </p:nvPr>
        </p:nvGraphicFramePr>
        <p:xfrm>
          <a:off x="457200" y="1600201"/>
          <a:ext cx="8435280" cy="4373468"/>
        </p:xfrm>
        <a:graphic>
          <a:graphicData uri="http://schemas.openxmlformats.org/drawingml/2006/table">
            <a:tbl>
              <a:tblPr>
                <a:tableStyleId>{35758FB7-9AC5-4552-8A53-C91805E547FA}</a:tableStyleId>
              </a:tblPr>
              <a:tblGrid>
                <a:gridCol w="1781986"/>
                <a:gridCol w="6653294"/>
              </a:tblGrid>
              <a:tr h="50787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命令 </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功能</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193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compress</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tx1"/>
                          </a:solidFill>
                          <a:effectLst/>
                          <a:latin typeface="Arial" charset="0"/>
                          <a:ea typeface="宋体" charset="-122"/>
                        </a:rPr>
                        <a:t>UNIX</a:t>
                      </a:r>
                      <a:r>
                        <a:rPr kumimoji="0" lang="zh-CN" altLang="en-US" sz="2800" b="0" i="0" u="none" strike="noStrike" cap="none" normalizeH="0" baseline="0" dirty="0" smtClean="0">
                          <a:ln>
                            <a:noFill/>
                          </a:ln>
                          <a:solidFill>
                            <a:schemeClr val="tx1"/>
                          </a:solidFill>
                          <a:effectLst/>
                          <a:latin typeface="Arial" charset="0"/>
                          <a:ea typeface="宋体" charset="-122"/>
                        </a:rPr>
                        <a:t>早期使用的压缩程序</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800" b="0" i="0" u="none" strike="noStrike" cap="none" normalizeH="0" baseline="0" dirty="0" err="1" smtClean="0">
                          <a:ln>
                            <a:noFill/>
                          </a:ln>
                          <a:solidFill>
                            <a:schemeClr val="accent6">
                              <a:lumMod val="75000"/>
                            </a:schemeClr>
                          </a:solidFill>
                          <a:effectLst/>
                          <a:latin typeface="Arial" charset="0"/>
                          <a:ea typeface="宋体" charset="-122"/>
                        </a:rPr>
                        <a:t>gzip</a:t>
                      </a:r>
                      <a:endParaRPr kumimoji="0" lang="en-US" altLang="zh-CN" sz="28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流行的 </a:t>
                      </a:r>
                      <a:r>
                        <a:rPr kumimoji="0" lang="en-US" altLang="zh-CN" sz="2800" b="0" i="0" u="none" strike="noStrike" cap="none" normalizeH="0" baseline="0" dirty="0" smtClean="0">
                          <a:ln>
                            <a:noFill/>
                          </a:ln>
                          <a:solidFill>
                            <a:schemeClr val="tx1"/>
                          </a:solidFill>
                          <a:effectLst/>
                          <a:latin typeface="Arial" charset="0"/>
                          <a:ea typeface="宋体" charset="-122"/>
                        </a:rPr>
                        <a:t>GNU </a:t>
                      </a:r>
                      <a:r>
                        <a:rPr kumimoji="0" lang="en-US" altLang="zh-CN" sz="2800" b="0" i="0" u="none" strike="noStrike" cap="none" normalizeH="0" baseline="0" dirty="0" err="1" smtClean="0">
                          <a:ln>
                            <a:noFill/>
                          </a:ln>
                          <a:solidFill>
                            <a:schemeClr val="tx1"/>
                          </a:solidFill>
                          <a:effectLst/>
                          <a:latin typeface="Arial" charset="0"/>
                          <a:ea typeface="宋体" charset="-122"/>
                        </a:rPr>
                        <a:t>gzip</a:t>
                      </a:r>
                      <a:r>
                        <a:rPr kumimoji="0" lang="en-US" altLang="zh-CN" sz="2800" b="0" i="0" u="none" strike="noStrike" cap="none" normalizeH="0" baseline="0" dirty="0" smtClean="0">
                          <a:ln>
                            <a:noFill/>
                          </a:ln>
                          <a:solidFill>
                            <a:schemeClr val="tx1"/>
                          </a:solidFill>
                          <a:effectLst/>
                          <a:latin typeface="Arial" charset="0"/>
                          <a:ea typeface="宋体" charset="-122"/>
                        </a:rPr>
                        <a:t> </a:t>
                      </a:r>
                      <a:r>
                        <a:rPr kumimoji="0" lang="zh-CN" altLang="en-US" sz="2800" b="0" i="0" u="none" strike="noStrike" cap="none" normalizeH="0" baseline="0" dirty="0" smtClean="0">
                          <a:ln>
                            <a:noFill/>
                          </a:ln>
                          <a:solidFill>
                            <a:schemeClr val="tx1"/>
                          </a:solidFill>
                          <a:effectLst/>
                          <a:latin typeface="Arial" charset="0"/>
                          <a:ea typeface="宋体" charset="-122"/>
                        </a:rPr>
                        <a:t>数据压缩</a:t>
                      </a:r>
                      <a:r>
                        <a:rPr kumimoji="0" lang="en-US" altLang="zh-CN" sz="2800" b="0" i="0" u="none" strike="noStrike" cap="none" normalizeH="0" baseline="0" dirty="0" smtClean="0">
                          <a:ln>
                            <a:noFill/>
                          </a:ln>
                          <a:solidFill>
                            <a:schemeClr val="tx1"/>
                          </a:solidFill>
                          <a:effectLst/>
                          <a:latin typeface="Arial" charset="0"/>
                          <a:ea typeface="宋体" charset="-122"/>
                        </a:rPr>
                        <a:t>/</a:t>
                      </a:r>
                      <a:r>
                        <a:rPr kumimoji="0" lang="zh-CN" altLang="en-US" sz="2800" b="0" i="0" u="none" strike="noStrike" cap="none" normalizeH="0" baseline="0" dirty="0" smtClean="0">
                          <a:ln>
                            <a:noFill/>
                          </a:ln>
                          <a:solidFill>
                            <a:schemeClr val="tx1"/>
                          </a:solidFill>
                          <a:effectLst/>
                          <a:latin typeface="Arial" charset="0"/>
                          <a:ea typeface="宋体" charset="-122"/>
                        </a:rPr>
                        <a:t>解压程序</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bzip2</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免费的，无专利的高性能数据压缩工具</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zip/unzip</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与</a:t>
                      </a:r>
                      <a:r>
                        <a:rPr kumimoji="0" lang="en-US" altLang="zh-CN" sz="2800" b="0" i="0" u="none" strike="noStrike" cap="none" normalizeH="0" baseline="0" dirty="0" err="1" smtClean="0">
                          <a:ln>
                            <a:noFill/>
                          </a:ln>
                          <a:solidFill>
                            <a:schemeClr val="tx1"/>
                          </a:solidFill>
                          <a:effectLst/>
                          <a:latin typeface="Arial" charset="0"/>
                          <a:ea typeface="宋体" charset="-122"/>
                        </a:rPr>
                        <a:t>WinZIP</a:t>
                      </a:r>
                      <a:r>
                        <a:rPr kumimoji="0" lang="zh-CN" altLang="en-US" sz="2800" b="0" i="0" u="none" strike="noStrike" cap="none" normalizeH="0" baseline="0" dirty="0" smtClean="0">
                          <a:ln>
                            <a:noFill/>
                          </a:ln>
                          <a:solidFill>
                            <a:schemeClr val="tx1"/>
                          </a:solidFill>
                          <a:effectLst/>
                          <a:latin typeface="Arial" charset="0"/>
                          <a:ea typeface="宋体" charset="-122"/>
                        </a:rPr>
                        <a:t>兼容的压缩</a:t>
                      </a:r>
                      <a:r>
                        <a:rPr kumimoji="0" lang="en-US" altLang="zh-CN" sz="2800" b="0" i="0" u="none" strike="noStrike" cap="none" normalizeH="0" baseline="0" dirty="0" smtClean="0">
                          <a:ln>
                            <a:noFill/>
                          </a:ln>
                          <a:solidFill>
                            <a:schemeClr val="tx1"/>
                          </a:solidFill>
                          <a:effectLst/>
                          <a:latin typeface="Arial" charset="0"/>
                          <a:ea typeface="宋体" charset="-122"/>
                        </a:rPr>
                        <a:t>/</a:t>
                      </a:r>
                      <a:r>
                        <a:rPr kumimoji="0" lang="zh-CN" altLang="en-US" sz="2800" b="0" i="0" u="none" strike="noStrike" cap="none" normalizeH="0" baseline="0" dirty="0" smtClean="0">
                          <a:ln>
                            <a:noFill/>
                          </a:ln>
                          <a:solidFill>
                            <a:schemeClr val="tx1"/>
                          </a:solidFill>
                          <a:effectLst/>
                          <a:latin typeface="Arial" charset="0"/>
                          <a:ea typeface="宋体" charset="-122"/>
                        </a:rPr>
                        <a:t>解压工具</a:t>
                      </a:r>
                    </a:p>
                  </a:txBody>
                  <a:tcPr horzOverflow="overflow"/>
                </a:tc>
              </a:tr>
              <a:tr h="52259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err="1" smtClean="0">
                          <a:ln>
                            <a:noFill/>
                          </a:ln>
                          <a:solidFill>
                            <a:schemeClr val="accent6">
                              <a:lumMod val="75000"/>
                            </a:schemeClr>
                          </a:solidFill>
                          <a:effectLst/>
                          <a:latin typeface="Arial" charset="0"/>
                          <a:ea typeface="宋体" charset="-122"/>
                        </a:rPr>
                        <a:t>rar</a:t>
                      </a:r>
                      <a:endParaRPr kumimoji="0" lang="en-US" altLang="zh-CN" sz="28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800" b="0" i="0" u="none" strike="noStrike" cap="none" normalizeH="0" baseline="0" dirty="0" smtClean="0">
                          <a:ln>
                            <a:noFill/>
                          </a:ln>
                          <a:solidFill>
                            <a:schemeClr val="tx1"/>
                          </a:solidFill>
                          <a:effectLst/>
                          <a:latin typeface="Arial" charset="0"/>
                          <a:ea typeface="宋体" charset="-122"/>
                        </a:rPr>
                        <a:t>与</a:t>
                      </a:r>
                      <a:r>
                        <a:rPr kumimoji="0" lang="en-US" altLang="zh-CN" sz="2800" b="0" i="0" u="none" strike="noStrike" cap="none" normalizeH="0" baseline="0" dirty="0" err="1" smtClean="0">
                          <a:ln>
                            <a:noFill/>
                          </a:ln>
                          <a:solidFill>
                            <a:schemeClr val="tx1"/>
                          </a:solidFill>
                          <a:effectLst/>
                          <a:latin typeface="Arial" charset="0"/>
                          <a:ea typeface="宋体" charset="-122"/>
                        </a:rPr>
                        <a:t>WinRAR</a:t>
                      </a:r>
                      <a:r>
                        <a:rPr kumimoji="0" lang="zh-CN" altLang="en-US" sz="2800" b="0" i="0" u="none" strike="noStrike" cap="none" normalizeH="0" baseline="0" dirty="0" smtClean="0">
                          <a:ln>
                            <a:noFill/>
                          </a:ln>
                          <a:solidFill>
                            <a:schemeClr val="tx1"/>
                          </a:solidFill>
                          <a:effectLst/>
                          <a:latin typeface="Arial" charset="0"/>
                          <a:ea typeface="宋体" charset="-122"/>
                        </a:rPr>
                        <a:t>兼容的压缩</a:t>
                      </a:r>
                      <a:r>
                        <a:rPr kumimoji="0" lang="en-US" altLang="zh-CN" sz="2800" b="0" i="0" u="none" strike="noStrike" cap="none" normalizeH="0" baseline="0" dirty="0" smtClean="0">
                          <a:ln>
                            <a:noFill/>
                          </a:ln>
                          <a:solidFill>
                            <a:schemeClr val="tx1"/>
                          </a:solidFill>
                          <a:effectLst/>
                          <a:latin typeface="Arial" charset="0"/>
                          <a:ea typeface="宋体" charset="-122"/>
                        </a:rPr>
                        <a:t>/</a:t>
                      </a:r>
                      <a:r>
                        <a:rPr kumimoji="0" lang="zh-CN" altLang="en-US" sz="2800" b="0" i="0" u="none" strike="noStrike" cap="none" normalizeH="0" baseline="0" dirty="0" smtClean="0">
                          <a:ln>
                            <a:noFill/>
                          </a:ln>
                          <a:solidFill>
                            <a:schemeClr val="tx1"/>
                          </a:solidFill>
                          <a:effectLst/>
                          <a:latin typeface="Arial" charset="0"/>
                          <a:ea typeface="宋体" charset="-122"/>
                        </a:rPr>
                        <a:t>解压工具</a:t>
                      </a:r>
                    </a:p>
                  </a:txBody>
                  <a:tcPr horzOverflow="overflow"/>
                </a:tc>
              </a:tr>
              <a:tr h="52259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7za</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使用</a:t>
                      </a:r>
                      <a:r>
                        <a:rPr kumimoji="0" lang="en-US" altLang="zh-CN" sz="2800" b="0" i="0" u="none" strike="noStrike" cap="none" normalizeH="0" baseline="0" dirty="0" smtClean="0">
                          <a:ln>
                            <a:noFill/>
                          </a:ln>
                          <a:solidFill>
                            <a:schemeClr val="tx1"/>
                          </a:solidFill>
                          <a:effectLst/>
                          <a:latin typeface="Arial" charset="0"/>
                          <a:ea typeface="宋体" charset="-122"/>
                        </a:rPr>
                        <a:t>LZMA </a:t>
                      </a:r>
                      <a:r>
                        <a:rPr kumimoji="0" lang="zh-CN" altLang="en-US" sz="2800" b="0" i="0" u="none" strike="noStrike" cap="none" normalizeH="0" baseline="0" dirty="0" smtClean="0">
                          <a:ln>
                            <a:noFill/>
                          </a:ln>
                          <a:solidFill>
                            <a:schemeClr val="tx1"/>
                          </a:solidFill>
                          <a:effectLst/>
                          <a:latin typeface="Arial" charset="0"/>
                          <a:ea typeface="宋体" charset="-122"/>
                        </a:rPr>
                        <a:t>算法的高性能压缩</a:t>
                      </a:r>
                      <a:r>
                        <a:rPr kumimoji="0" lang="en-US" altLang="zh-CN" sz="2800" b="0" i="0" u="none" strike="noStrike" cap="none" normalizeH="0" baseline="0" dirty="0" smtClean="0">
                          <a:ln>
                            <a:noFill/>
                          </a:ln>
                          <a:solidFill>
                            <a:schemeClr val="tx1"/>
                          </a:solidFill>
                          <a:effectLst/>
                          <a:latin typeface="Arial" charset="0"/>
                          <a:ea typeface="宋体" charset="-122"/>
                        </a:rPr>
                        <a:t>/</a:t>
                      </a:r>
                      <a:r>
                        <a:rPr kumimoji="0" lang="zh-CN" altLang="en-US" sz="2800" b="0" i="0" u="none" strike="noStrike" cap="none" normalizeH="0" baseline="0" dirty="0" smtClean="0">
                          <a:ln>
                            <a:noFill/>
                          </a:ln>
                          <a:solidFill>
                            <a:schemeClr val="tx1"/>
                          </a:solidFill>
                          <a:effectLst/>
                          <a:latin typeface="Arial" charset="0"/>
                          <a:ea typeface="宋体" charset="-122"/>
                        </a:rPr>
                        <a:t>解压工具</a:t>
                      </a:r>
                    </a:p>
                  </a:txBody>
                  <a:tcPr horzOverflow="overflow"/>
                </a:tc>
              </a:tr>
              <a:tr h="261298">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tar</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文件打包、归档工具</a:t>
                      </a:r>
                    </a:p>
                  </a:txBody>
                  <a:tcPr horzOverflow="overflow"/>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885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F40D03C-32E7-4E8A-83F2-09D8A40F88FF}" type="slidenum">
              <a:rPr lang="en-US" altLang="zh-CN" sz="1200">
                <a:latin typeface="+mj-lt"/>
              </a:rPr>
              <a:pPr algn="r">
                <a:defRPr/>
              </a:pPr>
              <a:t>62</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标题 1"/>
          <p:cNvSpPr>
            <a:spLocks noGrp="1"/>
          </p:cNvSpPr>
          <p:nvPr>
            <p:ph type="title" idx="4294967295"/>
          </p:nvPr>
        </p:nvSpPr>
        <p:spPr>
          <a:xfrm>
            <a:off x="468313" y="260350"/>
            <a:ext cx="8229600" cy="1139825"/>
          </a:xfrm>
        </p:spPr>
        <p:txBody>
          <a:bodyPr/>
          <a:lstStyle/>
          <a:p>
            <a:pPr eaLnBrk="1" hangingPunct="1"/>
            <a:r>
              <a:rPr lang="zh-CN" altLang="en-US" smtClean="0"/>
              <a:t>打包和压缩文件的文件后缀</a:t>
            </a:r>
          </a:p>
        </p:txBody>
      </p:sp>
      <p:graphicFrame>
        <p:nvGraphicFramePr>
          <p:cNvPr id="7" name="内容占位符 6"/>
          <p:cNvGraphicFramePr>
            <a:graphicFrameLocks noGrp="1"/>
          </p:cNvGraphicFramePr>
          <p:nvPr>
            <p:ph idx="4294967295"/>
          </p:nvPr>
        </p:nvGraphicFramePr>
        <p:xfrm>
          <a:off x="468313" y="1341438"/>
          <a:ext cx="8229600" cy="4833937"/>
        </p:xfrm>
        <a:graphic>
          <a:graphicData uri="http://schemas.openxmlformats.org/drawingml/2006/table">
            <a:tbl>
              <a:tblPr firstRow="1" bandRow="1">
                <a:tableStyleId>{5C22544A-7EE6-4342-B048-85BDC9FD1C3A}</a:tableStyleId>
              </a:tblPr>
              <a:tblGrid>
                <a:gridCol w="1450504"/>
                <a:gridCol w="6779096"/>
              </a:tblGrid>
              <a:tr h="370840">
                <a:tc>
                  <a:txBody>
                    <a:bodyPr/>
                    <a:lstStyle/>
                    <a:p>
                      <a:r>
                        <a:rPr lang="zh-CN" altLang="en-US" sz="2400" dirty="0" smtClean="0"/>
                        <a:t>文件后缀</a:t>
                      </a:r>
                      <a:endParaRPr lang="zh-CN" altLang="en-US" sz="2400" dirty="0"/>
                    </a:p>
                  </a:txBody>
                  <a:tcPr/>
                </a:tc>
                <a:tc>
                  <a:txBody>
                    <a:bodyPr/>
                    <a:lstStyle/>
                    <a:p>
                      <a:r>
                        <a:rPr lang="zh-CN" altLang="en-US" sz="2400" dirty="0" smtClean="0"/>
                        <a:t>说明</a:t>
                      </a:r>
                      <a:endParaRPr lang="zh-CN" altLang="en-US" sz="2400" dirty="0"/>
                    </a:p>
                  </a:txBody>
                  <a:tcPr/>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dirty="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dirty="0" smtClean="0">
                          <a:ln>
                            <a:noFill/>
                          </a:ln>
                          <a:solidFill>
                            <a:srgbClr val="006600"/>
                          </a:solidFill>
                          <a:effectLst/>
                          <a:latin typeface="Times New Roman" pitchFamily="18" charset="0"/>
                          <a:ea typeface="黑体" pitchFamily="49" charset="-122"/>
                        </a:rPr>
                        <a:t>bz2</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smtClean="0">
                          <a:ln>
                            <a:noFill/>
                          </a:ln>
                          <a:solidFill>
                            <a:schemeClr val="tx1"/>
                          </a:solidFill>
                          <a:effectLst/>
                          <a:latin typeface="Times New Roman" pitchFamily="18" charset="0"/>
                          <a:ea typeface="黑体" pitchFamily="49" charset="-122"/>
                        </a:rPr>
                        <a:t>bzip2 </a:t>
                      </a:r>
                      <a:r>
                        <a:rPr kumimoji="1" lang="zh-CN" altLang="en-US" sz="2400" b="0" i="0" u="none" strike="noStrike" cap="none" normalizeH="0" baseline="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dirty="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dirty="0" err="1" smtClean="0">
                          <a:ln>
                            <a:noFill/>
                          </a:ln>
                          <a:solidFill>
                            <a:srgbClr val="006600"/>
                          </a:solidFill>
                          <a:effectLst/>
                          <a:latin typeface="Times New Roman" pitchFamily="18" charset="0"/>
                          <a:ea typeface="黑体" pitchFamily="49" charset="-122"/>
                        </a:rPr>
                        <a:t>gz</a:t>
                      </a:r>
                      <a:endParaRPr kumimoji="1" lang="en-US" altLang="zh-CN" sz="2600" b="1" i="0" u="none" strike="noStrike" cap="none" normalizeH="0" baseline="0" dirty="0" smtClean="0">
                        <a:ln>
                          <a:noFill/>
                        </a:ln>
                        <a:solidFill>
                          <a:srgbClr val="006600"/>
                        </a:solidFill>
                        <a:effectLst/>
                        <a:latin typeface="Times New Roman" pitchFamily="18" charset="0"/>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dirty="0" err="1" smtClean="0">
                          <a:ln>
                            <a:noFill/>
                          </a:ln>
                          <a:solidFill>
                            <a:schemeClr val="tx1"/>
                          </a:solidFill>
                          <a:effectLst/>
                          <a:latin typeface="Times New Roman" pitchFamily="18" charset="0"/>
                          <a:ea typeface="黑体" pitchFamily="49" charset="-122"/>
                        </a:rPr>
                        <a:t>gzip</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smtClean="0">
                          <a:ln>
                            <a:noFill/>
                          </a:ln>
                          <a:solidFill>
                            <a:srgbClr val="006600"/>
                          </a:solidFill>
                          <a:effectLst/>
                          <a:latin typeface="Times New Roman" pitchFamily="18" charset="0"/>
                          <a:ea typeface="黑体" pitchFamily="49" charset="-122"/>
                        </a:rPr>
                        <a:t>tar</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tar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打包的文件，也称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tar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smtClean="0">
                          <a:ln>
                            <a:noFill/>
                          </a:ln>
                          <a:solidFill>
                            <a:srgbClr val="006600"/>
                          </a:solidFill>
                          <a:effectLst/>
                          <a:latin typeface="Times New Roman" pitchFamily="18" charset="0"/>
                          <a:ea typeface="黑体" pitchFamily="49" charset="-122"/>
                        </a:rPr>
                        <a:t>tbz</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tar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打包时用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bzip2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smtClean="0">
                          <a:ln>
                            <a:noFill/>
                          </a:ln>
                          <a:solidFill>
                            <a:srgbClr val="006600"/>
                          </a:solidFill>
                          <a:effectLst/>
                          <a:latin typeface="Times New Roman" pitchFamily="18" charset="0"/>
                          <a:ea typeface="黑体" pitchFamily="49" charset="-122"/>
                        </a:rPr>
                        <a:t>tgz</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tar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打包时用 </a:t>
                      </a:r>
                      <a:r>
                        <a:rPr kumimoji="1" lang="en-US" altLang="zh-CN" sz="2400" b="0" i="0" u="none" strike="noStrike" cap="none" normalizeH="0" baseline="0" dirty="0" err="1" smtClean="0">
                          <a:ln>
                            <a:noFill/>
                          </a:ln>
                          <a:solidFill>
                            <a:schemeClr val="tx1"/>
                          </a:solidFill>
                          <a:effectLst/>
                          <a:latin typeface="Times New Roman" pitchFamily="18" charset="0"/>
                          <a:ea typeface="黑体" pitchFamily="49" charset="-122"/>
                        </a:rPr>
                        <a:t>gzip</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smtClean="0">
                          <a:ln>
                            <a:noFill/>
                          </a:ln>
                          <a:solidFill>
                            <a:srgbClr val="006600"/>
                          </a:solidFill>
                          <a:effectLst/>
                          <a:latin typeface="Times New Roman" pitchFamily="18" charset="0"/>
                          <a:ea typeface="黑体" pitchFamily="49" charset="-122"/>
                        </a:rPr>
                        <a:t>zip</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zip/</a:t>
                      </a:r>
                      <a:r>
                        <a:rPr kumimoji="1" lang="en-US" altLang="zh-CN" sz="2400" b="0" i="0" u="none" strike="noStrike" cap="none" normalizeH="0" baseline="0" dirty="0" err="1" smtClean="0">
                          <a:ln>
                            <a:noFill/>
                          </a:ln>
                          <a:solidFill>
                            <a:schemeClr val="tx1"/>
                          </a:solidFill>
                          <a:effectLst/>
                          <a:latin typeface="Times New Roman" pitchFamily="18" charset="0"/>
                          <a:ea typeface="黑体" pitchFamily="49" charset="-122"/>
                        </a:rPr>
                        <a:t>winzip</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zh-CN" altLang="en-US" sz="2600" b="1" i="0" u="none" strike="noStrike" cap="none" normalizeH="0" baseline="0" dirty="0" smtClean="0">
                          <a:ln>
                            <a:noFill/>
                          </a:ln>
                          <a:solidFill>
                            <a:srgbClr val="006600"/>
                          </a:solidFill>
                          <a:effectLst/>
                          <a:latin typeface="Times New Roman" pitchFamily="18" charset="0"/>
                          <a:ea typeface="黑体" pitchFamily="49" charset="-122"/>
                        </a:rPr>
                        <a:t>.</a:t>
                      </a:r>
                      <a:r>
                        <a:rPr kumimoji="1" lang="en-US" altLang="zh-CN" sz="2600" b="1" i="0" u="none" strike="noStrike" cap="none" normalizeH="0" baseline="0" dirty="0" err="1" smtClean="0">
                          <a:ln>
                            <a:noFill/>
                          </a:ln>
                          <a:solidFill>
                            <a:srgbClr val="006600"/>
                          </a:solidFill>
                          <a:effectLst/>
                          <a:latin typeface="Times New Roman" pitchFamily="18" charset="0"/>
                          <a:ea typeface="黑体" pitchFamily="49" charset="-122"/>
                        </a:rPr>
                        <a:t>rar</a:t>
                      </a:r>
                      <a:endParaRPr kumimoji="1" lang="en-US" altLang="zh-CN" sz="2600" b="1" i="0" u="none" strike="noStrike" cap="none" normalizeH="0" baseline="0" dirty="0" smtClean="0">
                        <a:ln>
                          <a:noFill/>
                        </a:ln>
                        <a:solidFill>
                          <a:srgbClr val="006600"/>
                        </a:solidFill>
                        <a:effectLst/>
                        <a:latin typeface="Times New Roman" pitchFamily="18" charset="0"/>
                        <a:ea typeface="黑体" pitchFamily="49" charset="-122"/>
                      </a:endParaRP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dirty="0" err="1" smtClean="0">
                          <a:ln>
                            <a:noFill/>
                          </a:ln>
                          <a:solidFill>
                            <a:schemeClr val="tx1"/>
                          </a:solidFill>
                          <a:effectLst/>
                          <a:latin typeface="Times New Roman" pitchFamily="18" charset="0"/>
                          <a:ea typeface="黑体" pitchFamily="49" charset="-122"/>
                        </a:rPr>
                        <a:t>rar</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r h="370840">
                <a:tc>
                  <a:txBody>
                    <a:bodyPr/>
                    <a:lstStyle/>
                    <a:p>
                      <a:pPr marL="0" marR="0" lvl="0" indent="0" algn="l" defTabSz="914400" rtl="0" eaLnBrk="1" fontAlgn="base" latinLnBrk="0" hangingPunct="1">
                        <a:lnSpc>
                          <a:spcPct val="115000"/>
                        </a:lnSpc>
                        <a:spcBef>
                          <a:spcPct val="20000"/>
                        </a:spcBef>
                        <a:spcAft>
                          <a:spcPct val="0"/>
                        </a:spcAft>
                        <a:buClr>
                          <a:schemeClr val="folHlink"/>
                        </a:buClr>
                        <a:buSzPct val="60000"/>
                        <a:buFont typeface="Wingdings" pitchFamily="2" charset="2"/>
                        <a:buNone/>
                        <a:tabLst/>
                      </a:pPr>
                      <a:r>
                        <a:rPr kumimoji="1" lang="en-US" altLang="zh-CN" sz="2600" b="1" i="0" u="none" strike="noStrike" cap="none" normalizeH="0" baseline="0" dirty="0" smtClean="0">
                          <a:ln>
                            <a:noFill/>
                          </a:ln>
                          <a:solidFill>
                            <a:srgbClr val="006600"/>
                          </a:solidFill>
                          <a:effectLst/>
                          <a:latin typeface="Times New Roman" pitchFamily="18" charset="0"/>
                          <a:ea typeface="黑体" pitchFamily="49" charset="-122"/>
                        </a:rPr>
                        <a:t>.7z</a:t>
                      </a:r>
                    </a:p>
                  </a:txBody>
                  <a:tcPr horzOverflow="overflow"/>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60000"/>
                        <a:buFont typeface="Wingdings" pitchFamily="2" charset="2"/>
                        <a:buNone/>
                        <a:tabLst/>
                      </a:pP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用 </a:t>
                      </a:r>
                      <a:r>
                        <a:rPr kumimoji="1" lang="en-US" altLang="zh-CN" sz="2400" b="0" i="0" u="none" strike="noStrike" cap="none" normalizeH="0" baseline="0" dirty="0" smtClean="0">
                          <a:ln>
                            <a:noFill/>
                          </a:ln>
                          <a:solidFill>
                            <a:schemeClr val="tx1"/>
                          </a:solidFill>
                          <a:effectLst/>
                          <a:latin typeface="Times New Roman" pitchFamily="18" charset="0"/>
                          <a:ea typeface="黑体" pitchFamily="49" charset="-122"/>
                        </a:rPr>
                        <a:t>7za </a:t>
                      </a:r>
                      <a:r>
                        <a:rPr kumimoji="1" lang="zh-CN" altLang="en-US" sz="2400" b="0" i="0" u="none" strike="noStrike" cap="none" normalizeH="0" baseline="0" dirty="0" smtClean="0">
                          <a:ln>
                            <a:noFill/>
                          </a:ln>
                          <a:solidFill>
                            <a:schemeClr val="tx1"/>
                          </a:solidFill>
                          <a:effectLst/>
                          <a:latin typeface="Times New Roman" pitchFamily="18" charset="0"/>
                          <a:ea typeface="黑体" pitchFamily="49" charset="-122"/>
                        </a:rPr>
                        <a:t>压缩的文件</a:t>
                      </a:r>
                    </a:p>
                  </a:txBody>
                  <a:tcPr horzOverflow="overflow"/>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79907"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692C28B4-1E2B-42BF-97B9-3848F5AFB154}" type="slidenum">
              <a:rPr lang="en-US" altLang="zh-CN" sz="1200">
                <a:latin typeface="+mj-lt"/>
              </a:rPr>
              <a:pPr algn="r">
                <a:defRPr/>
              </a:pPr>
              <a:t>63</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标题 1"/>
          <p:cNvSpPr>
            <a:spLocks noGrp="1"/>
          </p:cNvSpPr>
          <p:nvPr>
            <p:ph type="title" idx="4294967295"/>
          </p:nvPr>
        </p:nvSpPr>
        <p:spPr>
          <a:xfrm>
            <a:off x="468313" y="260350"/>
            <a:ext cx="8229600" cy="1139825"/>
          </a:xfrm>
        </p:spPr>
        <p:txBody>
          <a:bodyPr/>
          <a:lstStyle/>
          <a:p>
            <a:pPr eaLnBrk="1" hangingPunct="1"/>
            <a:r>
              <a:rPr lang="en-US" altLang="zh-CN" smtClean="0"/>
              <a:t>gzip</a:t>
            </a:r>
            <a:endParaRPr lang="zh-CN" altLang="en-US" smtClean="0"/>
          </a:p>
        </p:txBody>
      </p:sp>
      <p:sp>
        <p:nvSpPr>
          <p:cNvPr id="3" name="内容占位符 2"/>
          <p:cNvSpPr>
            <a:spLocks noGrp="1"/>
          </p:cNvSpPr>
          <p:nvPr>
            <p:ph idx="4294967295"/>
          </p:nvPr>
        </p:nvSpPr>
        <p:spPr/>
        <p:txBody>
          <a:bodyPr/>
          <a:lstStyle/>
          <a:p>
            <a:pPr eaLnBrk="1" hangingPunct="1">
              <a:defRPr/>
            </a:pPr>
            <a:r>
              <a:rPr lang="en-US" altLang="zh-CN" dirty="0" smtClean="0"/>
              <a:t>Linux</a:t>
            </a:r>
            <a:r>
              <a:rPr lang="zh-CN" altLang="en-US" dirty="0" smtClean="0"/>
              <a:t>下常用的压缩和解压缩命令。</a:t>
            </a:r>
          </a:p>
          <a:p>
            <a:pPr eaLnBrk="1" hangingPunct="1">
              <a:defRPr/>
            </a:pPr>
            <a:r>
              <a:rPr lang="zh-CN" altLang="en-US" dirty="0" smtClean="0"/>
              <a:t>由官方仓库的</a:t>
            </a:r>
            <a:r>
              <a:rPr lang="en-US" altLang="zh-CN" dirty="0" err="1" smtClean="0">
                <a:solidFill>
                  <a:schemeClr val="accent6">
                    <a:lumMod val="75000"/>
                  </a:schemeClr>
                </a:solidFill>
              </a:rPr>
              <a:t>gzip</a:t>
            </a:r>
            <a:r>
              <a:rPr lang="zh-CN" altLang="en-US" dirty="0" smtClean="0"/>
              <a:t>软件包提供。</a:t>
            </a:r>
          </a:p>
          <a:p>
            <a:pPr eaLnBrk="1" hangingPunct="1">
              <a:defRPr/>
            </a:pPr>
            <a:r>
              <a:rPr lang="zh-CN" altLang="en-US" dirty="0" smtClean="0"/>
              <a:t>压缩后 </a:t>
            </a:r>
            <a:r>
              <a:rPr lang="en-US" altLang="zh-CN" dirty="0" err="1" smtClean="0"/>
              <a:t>gzip</a:t>
            </a:r>
            <a:r>
              <a:rPr lang="en-US" altLang="zh-CN" dirty="0" smtClean="0"/>
              <a:t> </a:t>
            </a:r>
            <a:r>
              <a:rPr lang="zh-CN" altLang="en-US" dirty="0" smtClean="0"/>
              <a:t>会在</a:t>
            </a:r>
            <a:r>
              <a:rPr lang="zh-CN" altLang="en-US" dirty="0" smtClean="0">
                <a:solidFill>
                  <a:srgbClr val="C00000"/>
                </a:solidFill>
              </a:rPr>
              <a:t>每个文件</a:t>
            </a:r>
            <a:r>
              <a:rPr lang="zh-CN" altLang="en-US" dirty="0" smtClean="0"/>
              <a:t>的后面</a:t>
            </a:r>
            <a:r>
              <a:rPr lang="zh-CN" altLang="en-US" dirty="0" smtClean="0">
                <a:solidFill>
                  <a:srgbClr val="C00000"/>
                </a:solidFill>
              </a:rPr>
              <a:t>添加扩展名 </a:t>
            </a:r>
            <a:r>
              <a:rPr lang="en-US" altLang="zh-CN" dirty="0" smtClean="0">
                <a:solidFill>
                  <a:srgbClr val="C00000"/>
                </a:solidFill>
              </a:rPr>
              <a:t>.</a:t>
            </a:r>
            <a:r>
              <a:rPr lang="en-US" altLang="zh-CN" dirty="0" err="1" smtClean="0">
                <a:solidFill>
                  <a:srgbClr val="C00000"/>
                </a:solidFill>
              </a:rPr>
              <a:t>gz</a:t>
            </a:r>
            <a:r>
              <a:rPr lang="zh-CN" altLang="en-US" dirty="0" smtClean="0"/>
              <a:t>。</a:t>
            </a:r>
          </a:p>
          <a:p>
            <a:pPr eaLnBrk="1" hangingPunct="1">
              <a:defRPr/>
            </a:pPr>
            <a:r>
              <a:rPr lang="zh-CN" altLang="en-US" dirty="0" smtClean="0"/>
              <a:t>压缩后原文件会被</a:t>
            </a:r>
            <a:r>
              <a:rPr lang="zh-CN" altLang="en-US" dirty="0" smtClean="0">
                <a:solidFill>
                  <a:srgbClr val="C00000"/>
                </a:solidFill>
              </a:rPr>
              <a:t>自动删除</a:t>
            </a:r>
            <a:r>
              <a:rPr lang="zh-CN" altLang="en-US" dirty="0" smtClean="0"/>
              <a:t>。</a:t>
            </a:r>
          </a:p>
          <a:p>
            <a:pPr eaLnBrk="1" hangingPunct="1">
              <a:defRPr/>
            </a:pPr>
            <a:r>
              <a:rPr lang="zh-CN" altLang="en-US" dirty="0" smtClean="0"/>
              <a:t>在 </a:t>
            </a:r>
            <a:r>
              <a:rPr lang="en-US" altLang="zh-CN" dirty="0" smtClean="0"/>
              <a:t>windows </a:t>
            </a:r>
            <a:r>
              <a:rPr lang="zh-CN" altLang="en-US" dirty="0" smtClean="0"/>
              <a:t>下可以用 </a:t>
            </a:r>
            <a:r>
              <a:rPr lang="en-US" altLang="zh-CN" dirty="0" err="1" smtClean="0"/>
              <a:t>winzip</a:t>
            </a:r>
            <a:r>
              <a:rPr lang="en-US" altLang="zh-CN" dirty="0" smtClean="0"/>
              <a:t> </a:t>
            </a:r>
            <a:r>
              <a:rPr lang="zh-CN" altLang="en-US" dirty="0" smtClean="0"/>
              <a:t>或 </a:t>
            </a:r>
            <a:r>
              <a:rPr lang="en-US" altLang="zh-CN" dirty="0" err="1" smtClean="0"/>
              <a:t>winrar</a:t>
            </a:r>
            <a:r>
              <a:rPr lang="zh-CN" altLang="en-US" dirty="0" smtClean="0"/>
              <a:t>或</a:t>
            </a:r>
            <a:r>
              <a:rPr lang="en-US" altLang="zh-CN" dirty="0" smtClean="0"/>
              <a:t>7-zip </a:t>
            </a:r>
            <a:r>
              <a:rPr lang="zh-CN" altLang="en-US" dirty="0" smtClean="0"/>
              <a:t>解压。</a:t>
            </a:r>
            <a:endParaRPr lang="en-US" altLang="zh-CN" dirty="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090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11FB776D-F968-454A-8CE5-527DFBCB161A}" type="slidenum">
              <a:rPr lang="en-US" altLang="zh-CN" sz="1200">
                <a:latin typeface="+mj-lt"/>
              </a:rPr>
              <a:pPr algn="r">
                <a:defRPr/>
              </a:pPr>
              <a:t>64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标题 1"/>
          <p:cNvSpPr>
            <a:spLocks noGrp="1"/>
          </p:cNvSpPr>
          <p:nvPr>
            <p:ph type="title" idx="4294967295"/>
          </p:nvPr>
        </p:nvSpPr>
        <p:spPr>
          <a:xfrm>
            <a:off x="468313" y="260350"/>
            <a:ext cx="8229600" cy="1139825"/>
          </a:xfrm>
        </p:spPr>
        <p:txBody>
          <a:bodyPr/>
          <a:lstStyle/>
          <a:p>
            <a:pPr eaLnBrk="1" hangingPunct="1"/>
            <a:r>
              <a:rPr lang="en-US" altLang="zh-CN" smtClean="0"/>
              <a:t>gizp</a:t>
            </a:r>
            <a:r>
              <a:rPr lang="zh-CN" altLang="en-US" smtClean="0"/>
              <a:t>命令</a:t>
            </a:r>
          </a:p>
        </p:txBody>
      </p:sp>
      <p:sp>
        <p:nvSpPr>
          <p:cNvPr id="81922" name="内容占位符 2"/>
          <p:cNvSpPr>
            <a:spLocks noGrp="1"/>
          </p:cNvSpPr>
          <p:nvPr>
            <p:ph idx="4294967295"/>
          </p:nvPr>
        </p:nvSpPr>
        <p:spPr>
          <a:xfrm>
            <a:off x="457200" y="1196975"/>
            <a:ext cx="8229600" cy="4933950"/>
          </a:xfrm>
        </p:spPr>
        <p:txBody>
          <a:bodyPr/>
          <a:lstStyle/>
          <a:p>
            <a:pPr eaLnBrk="1" hangingPunct="1"/>
            <a:r>
              <a:rPr lang="zh-CN" altLang="en-US" smtClean="0">
                <a:latin typeface="Arial Unicode MS"/>
              </a:rPr>
              <a:t>用法：</a:t>
            </a:r>
            <a:r>
              <a:rPr lang="en-US" altLang="zh-CN" smtClean="0">
                <a:solidFill>
                  <a:srgbClr val="006400"/>
                </a:solidFill>
                <a:latin typeface="Courier New" pitchFamily="49" charset="0"/>
              </a:rPr>
              <a:t>gzip </a:t>
            </a:r>
            <a:r>
              <a:rPr lang="en-US" altLang="zh-CN" smtClean="0">
                <a:solidFill>
                  <a:srgbClr val="006400"/>
                </a:solidFill>
                <a:latin typeface="Arial Unicode MS"/>
              </a:rPr>
              <a:t>  </a:t>
            </a:r>
            <a:r>
              <a:rPr lang="en-US" altLang="zh-CN" smtClean="0">
                <a:latin typeface="Arial Unicode MS"/>
              </a:rPr>
              <a:t>[</a:t>
            </a:r>
            <a:r>
              <a:rPr lang="zh-CN" altLang="en-US" smtClean="0">
                <a:latin typeface="Arial Unicode MS"/>
              </a:rPr>
              <a:t>选项]    文件列表</a:t>
            </a:r>
          </a:p>
          <a:p>
            <a:pPr eaLnBrk="1" hangingPunct="1"/>
            <a:r>
              <a:rPr lang="zh-CN" altLang="en-US" smtClean="0"/>
              <a:t>选项：</a:t>
            </a:r>
            <a:endParaRPr lang="en-US" altLang="zh-CN" smtClean="0"/>
          </a:p>
          <a:p>
            <a:pPr lvl="1" eaLnBrk="1" hangingPunct="1"/>
            <a:r>
              <a:rPr lang="en-US" altLang="zh-CN" sz="1800" smtClean="0"/>
              <a:t>-d: </a:t>
            </a:r>
            <a:r>
              <a:rPr lang="zh-CN" altLang="en-US" sz="1800" smtClean="0"/>
              <a:t>解开压缩文件。</a:t>
            </a:r>
          </a:p>
          <a:p>
            <a:pPr lvl="1" eaLnBrk="1" hangingPunct="1"/>
            <a:r>
              <a:rPr lang="en-US" altLang="zh-CN" sz="1800" smtClean="0"/>
              <a:t>-f: </a:t>
            </a:r>
            <a:r>
              <a:rPr lang="zh-CN" altLang="en-US" sz="1800" smtClean="0"/>
              <a:t>强行压缩文件，不理会文件名称或硬链接是否存在以及该文件是否为符号链接。</a:t>
            </a:r>
          </a:p>
          <a:p>
            <a:pPr lvl="1" eaLnBrk="1" hangingPunct="1"/>
            <a:r>
              <a:rPr lang="en-US" altLang="zh-CN" sz="1800" smtClean="0"/>
              <a:t>-l: </a:t>
            </a:r>
            <a:r>
              <a:rPr lang="zh-CN" altLang="en-US" sz="1800" smtClean="0"/>
              <a:t>列出压缩文件的相关信息（压缩文件的大小；未压缩文件的大小；压缩比；未压缩文件的名字）。</a:t>
            </a:r>
          </a:p>
          <a:p>
            <a:pPr lvl="1" eaLnBrk="1" hangingPunct="1"/>
            <a:r>
              <a:rPr lang="en-US" altLang="zh-CN" sz="1800" smtClean="0"/>
              <a:t>-n: </a:t>
            </a:r>
            <a:r>
              <a:rPr lang="zh-CN" altLang="en-US" sz="1800" smtClean="0"/>
              <a:t>压缩文件时，不保存原来的文件名称及时间戳（默认为保存，即</a:t>
            </a:r>
            <a:r>
              <a:rPr lang="en-US" altLang="zh-CN" sz="1800" smtClean="0"/>
              <a:t>-N</a:t>
            </a:r>
            <a:r>
              <a:rPr lang="zh-CN" altLang="en-US" sz="1800" smtClean="0"/>
              <a:t>）。</a:t>
            </a:r>
          </a:p>
          <a:p>
            <a:pPr lvl="1" eaLnBrk="1" hangingPunct="1"/>
            <a:r>
              <a:rPr lang="en-US" altLang="zh-CN" sz="1800" smtClean="0"/>
              <a:t>-r : </a:t>
            </a:r>
            <a:r>
              <a:rPr lang="zh-CN" altLang="en-US" sz="1800" smtClean="0"/>
              <a:t>递归处理，将指定目录下的所有文件及子目录一同处理。</a:t>
            </a:r>
          </a:p>
          <a:p>
            <a:pPr lvl="1" eaLnBrk="1" hangingPunct="1"/>
            <a:r>
              <a:rPr lang="en-US" altLang="zh-CN" sz="1800" smtClean="0"/>
              <a:t>-t : </a:t>
            </a:r>
            <a:r>
              <a:rPr lang="zh-CN" altLang="en-US" sz="1800" smtClean="0"/>
              <a:t>测试压缩文件是否正确无误。</a:t>
            </a:r>
          </a:p>
          <a:p>
            <a:pPr lvl="1" eaLnBrk="1" hangingPunct="1"/>
            <a:r>
              <a:rPr lang="en-US" altLang="zh-CN" sz="1800" smtClean="0"/>
              <a:t>-v : </a:t>
            </a:r>
            <a:r>
              <a:rPr lang="zh-CN" altLang="en-US" sz="1800" smtClean="0"/>
              <a:t>显示指令执行过程。</a:t>
            </a:r>
          </a:p>
          <a:p>
            <a:pPr lvl="1" eaLnBrk="1" hangingPunct="1"/>
            <a:r>
              <a:rPr lang="en-US" altLang="zh-CN" sz="1800" smtClean="0"/>
              <a:t>-&lt;</a:t>
            </a:r>
            <a:r>
              <a:rPr lang="zh-CN" altLang="en-US" sz="1800" smtClean="0"/>
              <a:t>压缩率</a:t>
            </a:r>
            <a:r>
              <a:rPr lang="en-US" altLang="zh-CN" sz="1800" smtClean="0"/>
              <a:t>&gt; : </a:t>
            </a:r>
            <a:r>
              <a:rPr lang="zh-CN" altLang="en-US" sz="1800" smtClean="0"/>
              <a:t>压缩率是一个介于</a:t>
            </a:r>
            <a:r>
              <a:rPr lang="en-US" altLang="zh-CN" sz="1800" smtClean="0"/>
              <a:t>1</a:t>
            </a:r>
            <a:r>
              <a:rPr lang="zh-CN" altLang="en-US" sz="1800" smtClean="0"/>
              <a:t>～</a:t>
            </a:r>
            <a:r>
              <a:rPr lang="en-US" altLang="zh-CN" sz="1800" smtClean="0"/>
              <a:t>9</a:t>
            </a:r>
            <a:r>
              <a:rPr lang="zh-CN" altLang="en-US" sz="1800" smtClean="0"/>
              <a:t>的数值，默认值为“</a:t>
            </a:r>
            <a:r>
              <a:rPr lang="en-US" altLang="zh-CN" sz="1800" smtClean="0"/>
              <a:t>6”</a:t>
            </a:r>
            <a:r>
              <a:rPr lang="zh-CN" altLang="en-US" sz="1800" smtClean="0"/>
              <a:t>，数值越大压缩率越高。</a:t>
            </a:r>
            <a:endParaRPr lang="en-US" altLang="zh-CN" sz="1800" smtClean="0"/>
          </a:p>
          <a:p>
            <a:pPr lvl="1" eaLnBrk="1" hangingPunct="1"/>
            <a:r>
              <a:rPr lang="en-US" altLang="zh-CN" sz="1800" smtClean="0"/>
              <a:t>--best </a:t>
            </a:r>
            <a:r>
              <a:rPr lang="zh-CN" altLang="en-US" sz="1800" smtClean="0"/>
              <a:t>参数等价于</a:t>
            </a:r>
            <a:r>
              <a:rPr lang="en-US" altLang="zh-CN" sz="1800" smtClean="0"/>
              <a:t>-9</a:t>
            </a:r>
            <a:r>
              <a:rPr lang="zh-CN" altLang="en-US" sz="1800" smtClean="0"/>
              <a:t>；</a:t>
            </a:r>
            <a:r>
              <a:rPr lang="en-US" altLang="zh-CN" sz="1800" smtClean="0"/>
              <a:t>--fast</a:t>
            </a:r>
            <a:r>
              <a:rPr lang="zh-CN" altLang="en-US" sz="1800" smtClean="0"/>
              <a:t>参数等价于</a:t>
            </a:r>
            <a:r>
              <a:rPr lang="en-US" altLang="zh-CN" sz="1800" smtClean="0"/>
              <a:t>-1</a:t>
            </a:r>
            <a:r>
              <a:rPr lang="zh-CN" altLang="en-US" sz="1800" smtClean="0"/>
              <a:t>。</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192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54FFA7EC-C391-4B26-8ECF-DE816F769CDB}" type="slidenum">
              <a:rPr lang="en-US" altLang="zh-CN" sz="1200">
                <a:latin typeface="+mj-lt"/>
              </a:rPr>
              <a:pPr algn="r">
                <a:defRPr/>
              </a:pPr>
              <a:t>65</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标题 1"/>
          <p:cNvSpPr>
            <a:spLocks noGrp="1"/>
          </p:cNvSpPr>
          <p:nvPr>
            <p:ph type="title" idx="4294967295"/>
          </p:nvPr>
        </p:nvSpPr>
        <p:spPr>
          <a:xfrm>
            <a:off x="468313" y="260350"/>
            <a:ext cx="8229600" cy="1139825"/>
          </a:xfrm>
        </p:spPr>
        <p:txBody>
          <a:bodyPr/>
          <a:lstStyle/>
          <a:p>
            <a:pPr eaLnBrk="1" hangingPunct="1"/>
            <a:r>
              <a:rPr lang="en-US" altLang="zh-CN" smtClean="0"/>
              <a:t>gizp</a:t>
            </a:r>
            <a:r>
              <a:rPr lang="zh-CN" altLang="en-US" smtClean="0"/>
              <a:t>命令举例</a:t>
            </a:r>
          </a:p>
        </p:txBody>
      </p:sp>
      <p:sp>
        <p:nvSpPr>
          <p:cNvPr id="3" name="内容占位符 2"/>
          <p:cNvSpPr>
            <a:spLocks noGrp="1"/>
          </p:cNvSpPr>
          <p:nvPr>
            <p:ph idx="4294967295"/>
          </p:nvPr>
        </p:nvSpPr>
        <p:spPr>
          <a:xfrm>
            <a:off x="457200" y="1125538"/>
            <a:ext cx="8229600" cy="5005387"/>
          </a:xfrm>
        </p:spPr>
        <p:txBody>
          <a:bodyPr/>
          <a:lstStyle/>
          <a:p>
            <a:pPr eaLnBrk="1" hangingPunct="1">
              <a:defRPr/>
            </a:pPr>
            <a:r>
              <a:rPr lang="zh-CN" altLang="en-US" sz="2400" dirty="0" smtClean="0"/>
              <a:t>压缩文件</a:t>
            </a:r>
            <a:r>
              <a:rPr lang="en-US" altLang="zh-CN" sz="2400" dirty="0" smtClean="0"/>
              <a:t>filename</a:t>
            </a:r>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gzip</a:t>
            </a:r>
            <a:r>
              <a:rPr lang="en-US" altLang="zh-CN" b="1" dirty="0" smtClean="0">
                <a:solidFill>
                  <a:schemeClr val="accent6">
                    <a:lumMod val="75000"/>
                  </a:schemeClr>
                </a:solidFill>
              </a:rPr>
              <a:t> filename</a:t>
            </a:r>
            <a:endParaRPr lang="zh-CN" altLang="zh-CN" b="1" dirty="0" smtClean="0">
              <a:solidFill>
                <a:schemeClr val="accent6">
                  <a:lumMod val="75000"/>
                </a:schemeClr>
              </a:solidFill>
            </a:endParaRPr>
          </a:p>
          <a:p>
            <a:pPr eaLnBrk="1" hangingPunct="1">
              <a:defRPr/>
            </a:pPr>
            <a:r>
              <a:rPr lang="zh-CN" altLang="en-US" sz="2400" dirty="0" smtClean="0"/>
              <a:t>压缩文件</a:t>
            </a:r>
            <a:r>
              <a:rPr lang="en-US" altLang="zh-CN" sz="2400" dirty="0" smtClean="0"/>
              <a:t> file1</a:t>
            </a:r>
            <a:r>
              <a:rPr lang="zh-CN" altLang="en-US" sz="2400" dirty="0" smtClean="0"/>
              <a:t>和</a:t>
            </a:r>
            <a:r>
              <a:rPr lang="en-US" altLang="zh-CN" sz="2400" dirty="0" smtClean="0"/>
              <a:t>file2</a:t>
            </a:r>
            <a:r>
              <a:rPr lang="zh-CN" altLang="en-US" sz="2400" dirty="0" smtClean="0"/>
              <a:t>并显示执行过程</a:t>
            </a:r>
            <a:endParaRPr lang="en-US" altLang="zh-CN" sz="2400" dirty="0" smtClean="0"/>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gzip</a:t>
            </a:r>
            <a:r>
              <a:rPr lang="en-US" altLang="zh-CN" b="1" dirty="0" smtClean="0">
                <a:solidFill>
                  <a:schemeClr val="accent6">
                    <a:lumMod val="75000"/>
                  </a:schemeClr>
                </a:solidFill>
              </a:rPr>
              <a:t> -v file1 file2</a:t>
            </a:r>
          </a:p>
          <a:p>
            <a:pPr eaLnBrk="1" hangingPunct="1">
              <a:defRPr/>
            </a:pPr>
            <a:r>
              <a:rPr lang="zh-CN" altLang="en-US" sz="2400" dirty="0" smtClean="0"/>
              <a:t>递归地高度压缩</a:t>
            </a:r>
            <a:r>
              <a:rPr lang="en-US" altLang="zh-CN" sz="2400" dirty="0" err="1" smtClean="0"/>
              <a:t>mydir</a:t>
            </a:r>
            <a:r>
              <a:rPr lang="zh-CN" altLang="en-US" sz="2400" dirty="0" smtClean="0"/>
              <a:t>目录下的所有文件（</a:t>
            </a:r>
            <a:r>
              <a:rPr lang="zh-CN" altLang="en-US" sz="2400" dirty="0" smtClean="0">
                <a:solidFill>
                  <a:srgbClr val="0000CC"/>
                </a:solidFill>
                <a:ea typeface="黑体" pitchFamily="49" charset="-122"/>
              </a:rPr>
              <a:t>逐个文件进行</a:t>
            </a:r>
            <a:r>
              <a:rPr lang="zh-CN" altLang="en-US" sz="2400" dirty="0" smtClean="0"/>
              <a:t>）</a:t>
            </a:r>
            <a:endParaRPr lang="en-US" altLang="zh-CN" sz="2400" dirty="0" smtClean="0"/>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gzip</a:t>
            </a:r>
            <a:r>
              <a:rPr lang="en-US" altLang="zh-CN" b="1" dirty="0" smtClean="0">
                <a:solidFill>
                  <a:schemeClr val="accent6">
                    <a:lumMod val="75000"/>
                  </a:schemeClr>
                </a:solidFill>
              </a:rPr>
              <a:t> -9r </a:t>
            </a:r>
            <a:r>
              <a:rPr lang="en-US" altLang="zh-CN" b="1" dirty="0" err="1" smtClean="0">
                <a:solidFill>
                  <a:schemeClr val="accent6">
                    <a:lumMod val="75000"/>
                  </a:schemeClr>
                </a:solidFill>
              </a:rPr>
              <a:t>mydir</a:t>
            </a:r>
            <a:endParaRPr lang="zh-CN" altLang="zh-CN" b="1" dirty="0" smtClean="0">
              <a:solidFill>
                <a:schemeClr val="accent6">
                  <a:lumMod val="75000"/>
                </a:schemeClr>
              </a:solidFill>
            </a:endParaRPr>
          </a:p>
          <a:p>
            <a:pPr eaLnBrk="1" hangingPunct="1">
              <a:defRPr/>
            </a:pPr>
            <a:r>
              <a:rPr lang="zh-CN" altLang="en-US" sz="2400" dirty="0" smtClean="0"/>
              <a:t>显示当前目录下所有压缩过的</a:t>
            </a:r>
            <a:r>
              <a:rPr lang="en-US" altLang="zh-CN" sz="2400" dirty="0" err="1" smtClean="0"/>
              <a:t>gz</a:t>
            </a:r>
            <a:r>
              <a:rPr lang="zh-CN" altLang="en-US" sz="2400" dirty="0" smtClean="0"/>
              <a:t>文件信息</a:t>
            </a:r>
            <a:endParaRPr lang="en-US" altLang="zh-CN" sz="2400" dirty="0" smtClean="0"/>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gzip</a:t>
            </a:r>
            <a:r>
              <a:rPr lang="en-US" altLang="zh-CN" b="1" dirty="0" smtClean="0">
                <a:solidFill>
                  <a:schemeClr val="accent6">
                    <a:lumMod val="75000"/>
                  </a:schemeClr>
                </a:solidFill>
              </a:rPr>
              <a:t> -l *.gz</a:t>
            </a:r>
          </a:p>
          <a:p>
            <a:pPr eaLnBrk="1" hangingPunct="1">
              <a:defRPr/>
            </a:pPr>
            <a:r>
              <a:rPr lang="zh-CN" altLang="en-US" sz="2400" dirty="0" smtClean="0"/>
              <a:t>解压</a:t>
            </a:r>
            <a:r>
              <a:rPr lang="en-US" altLang="zh-CN" sz="2400" dirty="0" smtClean="0"/>
              <a:t>filename.gz</a:t>
            </a:r>
            <a:r>
              <a:rPr lang="zh-CN" altLang="en-US" sz="2400" dirty="0" smtClean="0"/>
              <a:t>文件</a:t>
            </a:r>
            <a:endParaRPr lang="zh-CN" altLang="zh-CN" sz="2400" dirty="0" smtClean="0"/>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gzip</a:t>
            </a:r>
            <a:r>
              <a:rPr lang="en-US" altLang="zh-CN" b="1" dirty="0" smtClean="0">
                <a:solidFill>
                  <a:schemeClr val="accent6">
                    <a:lumMod val="75000"/>
                  </a:schemeClr>
                </a:solidFill>
              </a:rPr>
              <a:t> -d filename.gz</a:t>
            </a:r>
          </a:p>
          <a:p>
            <a:pPr lvl="1" eaLnBrk="1" hangingPunct="1">
              <a:buFont typeface="Wingdings" pitchFamily="2" charset="2"/>
              <a:buNone/>
              <a:defRPr/>
            </a:pPr>
            <a:r>
              <a:rPr lang="en-US" altLang="zh-CN" b="1" dirty="0" smtClean="0">
                <a:solidFill>
                  <a:schemeClr val="accent6">
                    <a:lumMod val="75000"/>
                  </a:schemeClr>
                </a:solidFill>
              </a:rPr>
              <a:t>$ </a:t>
            </a:r>
            <a:r>
              <a:rPr lang="en-US" altLang="zh-CN" b="1" dirty="0" err="1" smtClean="0">
                <a:solidFill>
                  <a:schemeClr val="accent6">
                    <a:lumMod val="75000"/>
                  </a:schemeClr>
                </a:solidFill>
              </a:rPr>
              <a:t>gunzip</a:t>
            </a:r>
            <a:r>
              <a:rPr lang="en-US" altLang="zh-CN" b="1" dirty="0" smtClean="0">
                <a:solidFill>
                  <a:schemeClr val="accent6">
                    <a:lumMod val="75000"/>
                  </a:schemeClr>
                </a:solidFill>
              </a:rPr>
              <a:t> filename.gz</a:t>
            </a:r>
            <a:endParaRPr lang="zh-CN" altLang="zh-CN" b="1" dirty="0" smtClean="0">
              <a:solidFill>
                <a:schemeClr val="accent6">
                  <a:lumMod val="75000"/>
                </a:schemeClr>
              </a:solidFill>
            </a:endParaRPr>
          </a:p>
          <a:p>
            <a:pPr lvl="1" eaLnBrk="1" hangingPunct="1">
              <a:defRPr/>
            </a:pP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294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BAE3652-DCCB-43C2-A5BE-A9C4603E286B}" type="slidenum">
              <a:rPr lang="en-US" altLang="zh-CN" sz="1200">
                <a:latin typeface="+mj-lt"/>
              </a:rPr>
              <a:pPr algn="r">
                <a:defRPr/>
              </a:pPr>
              <a:t>66</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标题 1"/>
          <p:cNvSpPr>
            <a:spLocks noGrp="1"/>
          </p:cNvSpPr>
          <p:nvPr>
            <p:ph type="title" idx="4294967295"/>
          </p:nvPr>
        </p:nvSpPr>
        <p:spPr>
          <a:xfrm>
            <a:off x="468313" y="260350"/>
            <a:ext cx="8229600" cy="1139825"/>
          </a:xfrm>
        </p:spPr>
        <p:txBody>
          <a:bodyPr/>
          <a:lstStyle/>
          <a:p>
            <a:pPr eaLnBrk="1" hangingPunct="1"/>
            <a:r>
              <a:rPr lang="en-US" altLang="zh-CN" smtClean="0"/>
              <a:t>bzip2</a:t>
            </a:r>
            <a:endParaRPr lang="zh-CN" altLang="en-US" smtClean="0"/>
          </a:p>
        </p:txBody>
      </p:sp>
      <p:sp>
        <p:nvSpPr>
          <p:cNvPr id="3" name="内容占位符 2"/>
          <p:cNvSpPr>
            <a:spLocks noGrp="1"/>
          </p:cNvSpPr>
          <p:nvPr>
            <p:ph idx="4294967295"/>
          </p:nvPr>
        </p:nvSpPr>
        <p:spPr/>
        <p:txBody>
          <a:bodyPr/>
          <a:lstStyle/>
          <a:p>
            <a:pPr eaLnBrk="1" hangingPunct="1">
              <a:defRPr/>
            </a:pPr>
            <a:r>
              <a:rPr lang="en-US" altLang="zh-CN" dirty="0" smtClean="0"/>
              <a:t>Linux</a:t>
            </a:r>
            <a:r>
              <a:rPr lang="zh-CN" altLang="en-US" dirty="0" smtClean="0"/>
              <a:t>下常用的压缩和解压缩命令。</a:t>
            </a:r>
          </a:p>
          <a:p>
            <a:pPr eaLnBrk="1" hangingPunct="1">
              <a:defRPr/>
            </a:pPr>
            <a:r>
              <a:rPr lang="zh-CN" altLang="en-US" dirty="0" smtClean="0"/>
              <a:t>由官方仓库的</a:t>
            </a:r>
            <a:r>
              <a:rPr lang="en-US" altLang="zh-CN" dirty="0" smtClean="0">
                <a:solidFill>
                  <a:schemeClr val="accent6">
                    <a:lumMod val="75000"/>
                  </a:schemeClr>
                </a:solidFill>
              </a:rPr>
              <a:t>bzip2</a:t>
            </a:r>
            <a:r>
              <a:rPr lang="zh-CN" altLang="en-US" dirty="0" smtClean="0"/>
              <a:t>软件包提供。</a:t>
            </a:r>
            <a:endParaRPr lang="en-US" altLang="zh-CN" dirty="0" smtClean="0"/>
          </a:p>
          <a:p>
            <a:pPr eaLnBrk="1" hangingPunct="1">
              <a:defRPr/>
            </a:pPr>
            <a:r>
              <a:rPr lang="zh-CN" altLang="en-US" dirty="0" smtClean="0"/>
              <a:t>比</a:t>
            </a:r>
            <a:r>
              <a:rPr lang="en-US" altLang="zh-CN" dirty="0" err="1" smtClean="0"/>
              <a:t>gzip</a:t>
            </a:r>
            <a:r>
              <a:rPr lang="zh-CN" altLang="en-US" dirty="0" smtClean="0"/>
              <a:t>的压缩比更高。</a:t>
            </a:r>
            <a:endParaRPr lang="en-US" altLang="zh-CN" dirty="0" smtClean="0"/>
          </a:p>
          <a:p>
            <a:pPr eaLnBrk="1" hangingPunct="1">
              <a:defRPr/>
            </a:pPr>
            <a:r>
              <a:rPr lang="zh-CN" altLang="en-US" dirty="0" smtClean="0"/>
              <a:t>压缩后 </a:t>
            </a:r>
            <a:r>
              <a:rPr lang="en-US" altLang="zh-CN" dirty="0" smtClean="0"/>
              <a:t>bzip2 </a:t>
            </a:r>
            <a:r>
              <a:rPr lang="zh-CN" altLang="en-US" dirty="0" smtClean="0"/>
              <a:t>会在</a:t>
            </a:r>
            <a:r>
              <a:rPr lang="zh-CN" altLang="en-US" dirty="0" smtClean="0">
                <a:solidFill>
                  <a:srgbClr val="C00000"/>
                </a:solidFill>
              </a:rPr>
              <a:t>每个文件</a:t>
            </a:r>
            <a:r>
              <a:rPr lang="zh-CN" altLang="en-US" dirty="0" smtClean="0"/>
              <a:t>的后面</a:t>
            </a:r>
            <a:r>
              <a:rPr lang="zh-CN" altLang="en-US" dirty="0" smtClean="0">
                <a:solidFill>
                  <a:srgbClr val="C00000"/>
                </a:solidFill>
              </a:rPr>
              <a:t>添加扩展名 </a:t>
            </a:r>
            <a:r>
              <a:rPr lang="en-US" altLang="zh-CN" dirty="0" smtClean="0">
                <a:solidFill>
                  <a:srgbClr val="C00000"/>
                </a:solidFill>
              </a:rPr>
              <a:t>.bz2</a:t>
            </a:r>
            <a:r>
              <a:rPr lang="zh-CN" altLang="en-US" dirty="0" smtClean="0"/>
              <a:t>。</a:t>
            </a:r>
          </a:p>
          <a:p>
            <a:pPr eaLnBrk="1" hangingPunct="1">
              <a:defRPr/>
            </a:pPr>
            <a:r>
              <a:rPr lang="zh-CN" altLang="en-US" dirty="0" smtClean="0"/>
              <a:t>压缩后原文件会被</a:t>
            </a:r>
            <a:r>
              <a:rPr lang="zh-CN" altLang="en-US" dirty="0" smtClean="0">
                <a:solidFill>
                  <a:srgbClr val="C00000"/>
                </a:solidFill>
              </a:rPr>
              <a:t>自动删除</a:t>
            </a:r>
            <a:r>
              <a:rPr lang="zh-CN" altLang="en-US" dirty="0" smtClean="0"/>
              <a:t>。</a:t>
            </a:r>
          </a:p>
          <a:p>
            <a:pPr eaLnBrk="1" hangingPunct="1">
              <a:defRPr/>
            </a:pPr>
            <a:r>
              <a:rPr lang="zh-CN" altLang="en-US" dirty="0" smtClean="0"/>
              <a:t>在 </a:t>
            </a:r>
            <a:r>
              <a:rPr lang="en-US" altLang="zh-CN" dirty="0" smtClean="0"/>
              <a:t>windows </a:t>
            </a:r>
            <a:r>
              <a:rPr lang="zh-CN" altLang="en-US" dirty="0" smtClean="0"/>
              <a:t>下可以用 </a:t>
            </a:r>
            <a:r>
              <a:rPr lang="en-US" altLang="zh-CN" dirty="0" err="1" smtClean="0"/>
              <a:t>winrar</a:t>
            </a:r>
            <a:r>
              <a:rPr lang="zh-CN" altLang="en-US" dirty="0" smtClean="0"/>
              <a:t>或</a:t>
            </a:r>
            <a:r>
              <a:rPr lang="en-US" altLang="zh-CN" dirty="0" smtClean="0"/>
              <a:t>7-zip </a:t>
            </a:r>
            <a:r>
              <a:rPr lang="zh-CN" altLang="en-US" dirty="0" smtClean="0"/>
              <a:t>解压。</a:t>
            </a:r>
            <a:endParaRPr lang="en-US" altLang="zh-CN" dirty="0" smtClean="0"/>
          </a:p>
          <a:p>
            <a:pPr eaLnBrk="1" hangingPunct="1">
              <a:defRPr/>
            </a:pPr>
            <a:r>
              <a:rPr lang="en-US" altLang="zh-CN" dirty="0" smtClean="0"/>
              <a:t>bzip2</a:t>
            </a:r>
            <a:r>
              <a:rPr lang="zh-CN" altLang="en-US" dirty="0" smtClean="0"/>
              <a:t>命令的格式和参数与</a:t>
            </a:r>
            <a:r>
              <a:rPr lang="en-US" altLang="zh-CN" dirty="0" err="1" smtClean="0"/>
              <a:t>gzip</a:t>
            </a:r>
            <a:r>
              <a:rPr lang="zh-CN" altLang="en-US" dirty="0" smtClean="0"/>
              <a:t>类似。</a:t>
            </a: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397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23F31581-1A5C-4563-AB40-8DB4FCDB14DC}" type="slidenum">
              <a:rPr lang="en-US" altLang="zh-CN" sz="1200">
                <a:latin typeface="+mj-lt"/>
              </a:rPr>
              <a:pPr algn="r">
                <a:defRPr/>
              </a:pPr>
              <a:t>67</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标题 1"/>
          <p:cNvSpPr>
            <a:spLocks noGrp="1"/>
          </p:cNvSpPr>
          <p:nvPr>
            <p:ph type="title" idx="4294967295"/>
          </p:nvPr>
        </p:nvSpPr>
        <p:spPr>
          <a:xfrm>
            <a:off x="468313" y="260350"/>
            <a:ext cx="8229600" cy="1139825"/>
          </a:xfrm>
        </p:spPr>
        <p:txBody>
          <a:bodyPr/>
          <a:lstStyle/>
          <a:p>
            <a:pPr eaLnBrk="1" hangingPunct="1"/>
            <a:r>
              <a:rPr lang="en-US" altLang="zh-CN" smtClean="0"/>
              <a:t>bzip2</a:t>
            </a:r>
            <a:r>
              <a:rPr lang="zh-CN" altLang="en-US" smtClean="0"/>
              <a:t>命令举例</a:t>
            </a:r>
          </a:p>
        </p:txBody>
      </p:sp>
      <p:sp>
        <p:nvSpPr>
          <p:cNvPr id="3" name="内容占位符 2"/>
          <p:cNvSpPr>
            <a:spLocks noGrp="1"/>
          </p:cNvSpPr>
          <p:nvPr>
            <p:ph idx="4294967295"/>
          </p:nvPr>
        </p:nvSpPr>
        <p:spPr/>
        <p:txBody>
          <a:bodyPr/>
          <a:lstStyle/>
          <a:p>
            <a:pPr eaLnBrk="1" hangingPunct="1">
              <a:defRPr/>
            </a:pPr>
            <a:r>
              <a:rPr lang="zh-CN" altLang="en-US" dirty="0" smtClean="0"/>
              <a:t>压缩文件</a:t>
            </a:r>
            <a:r>
              <a:rPr lang="en-US" altLang="zh-CN" dirty="0" smtClean="0"/>
              <a:t>filename</a:t>
            </a:r>
          </a:p>
          <a:p>
            <a:pPr lvl="1" eaLnBrk="1" hangingPunct="1">
              <a:buFont typeface="Wingdings" pitchFamily="2" charset="2"/>
              <a:buNone/>
              <a:defRPr/>
            </a:pPr>
            <a:r>
              <a:rPr lang="en-US" altLang="zh-CN" b="1" dirty="0" smtClean="0">
                <a:solidFill>
                  <a:schemeClr val="accent6">
                    <a:lumMod val="75000"/>
                  </a:schemeClr>
                </a:solidFill>
              </a:rPr>
              <a:t>$ bzip2 filename</a:t>
            </a:r>
            <a:endParaRPr lang="zh-CN" altLang="zh-CN" b="1" dirty="0" smtClean="0">
              <a:solidFill>
                <a:schemeClr val="accent6">
                  <a:lumMod val="75000"/>
                </a:schemeClr>
              </a:solidFill>
            </a:endParaRPr>
          </a:p>
          <a:p>
            <a:pPr eaLnBrk="1" hangingPunct="1">
              <a:defRPr/>
            </a:pPr>
            <a:r>
              <a:rPr lang="zh-CN" altLang="en-US" dirty="0" smtClean="0"/>
              <a:t>高度压缩文件</a:t>
            </a:r>
            <a:r>
              <a:rPr lang="en-US" altLang="zh-CN" dirty="0" smtClean="0"/>
              <a:t> file1</a:t>
            </a:r>
            <a:r>
              <a:rPr lang="zh-CN" altLang="en-US" dirty="0" smtClean="0"/>
              <a:t>和</a:t>
            </a:r>
            <a:r>
              <a:rPr lang="en-US" altLang="zh-CN" dirty="0" smtClean="0"/>
              <a:t>file2</a:t>
            </a:r>
            <a:r>
              <a:rPr lang="zh-CN" altLang="en-US" dirty="0" smtClean="0"/>
              <a:t>并显示执行过程</a:t>
            </a:r>
            <a:endParaRPr lang="en-US" altLang="zh-CN" dirty="0" smtClean="0"/>
          </a:p>
          <a:p>
            <a:pPr lvl="1" eaLnBrk="1" hangingPunct="1">
              <a:buFont typeface="Wingdings" pitchFamily="2" charset="2"/>
              <a:buNone/>
              <a:defRPr/>
            </a:pPr>
            <a:r>
              <a:rPr lang="en-US" altLang="zh-CN" b="1" dirty="0" smtClean="0">
                <a:solidFill>
                  <a:schemeClr val="accent6">
                    <a:lumMod val="75000"/>
                  </a:schemeClr>
                </a:solidFill>
              </a:rPr>
              <a:t>$ bzip2 -9v file1 file2</a:t>
            </a:r>
          </a:p>
          <a:p>
            <a:pPr eaLnBrk="1" hangingPunct="1">
              <a:defRPr/>
            </a:pPr>
            <a:r>
              <a:rPr lang="zh-CN" altLang="en-US" dirty="0" smtClean="0"/>
              <a:t>解压</a:t>
            </a:r>
            <a:r>
              <a:rPr lang="en-US" altLang="zh-CN" dirty="0" smtClean="0"/>
              <a:t>filename.bz2</a:t>
            </a:r>
            <a:r>
              <a:rPr lang="zh-CN" altLang="en-US" dirty="0" smtClean="0"/>
              <a:t>文件</a:t>
            </a:r>
            <a:endParaRPr lang="zh-CN" altLang="zh-CN" dirty="0" smtClean="0"/>
          </a:p>
          <a:p>
            <a:pPr lvl="1" eaLnBrk="1" hangingPunct="1">
              <a:buFont typeface="Wingdings" pitchFamily="2" charset="2"/>
              <a:buNone/>
              <a:defRPr/>
            </a:pPr>
            <a:r>
              <a:rPr lang="en-US" altLang="zh-CN" b="1" dirty="0" smtClean="0">
                <a:solidFill>
                  <a:schemeClr val="accent6">
                    <a:lumMod val="75000"/>
                  </a:schemeClr>
                </a:solidFill>
              </a:rPr>
              <a:t>$ bzip2 -d filename.bz2</a:t>
            </a:r>
          </a:p>
          <a:p>
            <a:pPr lvl="1" eaLnBrk="1" hangingPunct="1">
              <a:buFont typeface="Wingdings" pitchFamily="2" charset="2"/>
              <a:buNone/>
              <a:defRPr/>
            </a:pPr>
            <a:r>
              <a:rPr lang="en-US" altLang="zh-CN" b="1" dirty="0" smtClean="0">
                <a:solidFill>
                  <a:schemeClr val="accent6">
                    <a:lumMod val="75000"/>
                  </a:schemeClr>
                </a:solidFill>
              </a:rPr>
              <a:t>$ bunzip2 filename.bz2</a:t>
            </a:r>
            <a:endParaRPr lang="zh-CN" altLang="zh-CN" b="1" dirty="0" smtClean="0">
              <a:solidFill>
                <a:schemeClr val="accent6">
                  <a:lumMod val="75000"/>
                </a:schemeClr>
              </a:solidFill>
            </a:endParaRPr>
          </a:p>
          <a:p>
            <a:pPr eaLnBrk="1" hangingPunct="1">
              <a:defRPr/>
            </a:pP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499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FAF07D18-AF40-44A3-8C13-278D49AF66D8}" type="slidenum">
              <a:rPr lang="en-US" altLang="zh-CN" sz="1200">
                <a:latin typeface="+mj-lt"/>
              </a:rPr>
              <a:pPr algn="r">
                <a:defRPr/>
              </a:pPr>
              <a:t>68</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标题 1"/>
          <p:cNvSpPr>
            <a:spLocks noGrp="1"/>
          </p:cNvSpPr>
          <p:nvPr>
            <p:ph type="title" idx="4294967295"/>
          </p:nvPr>
        </p:nvSpPr>
        <p:spPr>
          <a:xfrm>
            <a:off x="468313" y="260350"/>
            <a:ext cx="8229600" cy="1139825"/>
          </a:xfrm>
        </p:spPr>
        <p:txBody>
          <a:bodyPr/>
          <a:lstStyle/>
          <a:p>
            <a:pPr eaLnBrk="1" hangingPunct="1"/>
            <a:r>
              <a:rPr lang="en-US" altLang="zh-CN" smtClean="0"/>
              <a:t>zip/unzip</a:t>
            </a:r>
            <a:endParaRPr lang="zh-CN" altLang="en-US" smtClean="0"/>
          </a:p>
        </p:txBody>
      </p:sp>
      <p:sp>
        <p:nvSpPr>
          <p:cNvPr id="3" name="内容占位符 2"/>
          <p:cNvSpPr>
            <a:spLocks noGrp="1"/>
          </p:cNvSpPr>
          <p:nvPr>
            <p:ph idx="4294967295"/>
          </p:nvPr>
        </p:nvSpPr>
        <p:spPr/>
        <p:txBody>
          <a:bodyPr/>
          <a:lstStyle/>
          <a:p>
            <a:pPr eaLnBrk="1" hangingPunct="1">
              <a:defRPr/>
            </a:pPr>
            <a:r>
              <a:rPr lang="zh-CN" altLang="en-US" dirty="0" smtClean="0">
                <a:ea typeface="黑体" pitchFamily="49" charset="-122"/>
              </a:rPr>
              <a:t>与</a:t>
            </a:r>
            <a:r>
              <a:rPr lang="en-US" altLang="zh-CN" dirty="0" smtClean="0">
                <a:ea typeface="黑体" pitchFamily="49" charset="-122"/>
              </a:rPr>
              <a:t>windows</a:t>
            </a:r>
            <a:r>
              <a:rPr lang="zh-CN" altLang="en-US" dirty="0" smtClean="0">
                <a:ea typeface="黑体" pitchFamily="49" charset="-122"/>
              </a:rPr>
              <a:t>下的 </a:t>
            </a:r>
            <a:r>
              <a:rPr lang="en-US" altLang="zh-CN" sz="3600" dirty="0" err="1" smtClean="0">
                <a:solidFill>
                  <a:srgbClr val="0000CC"/>
                </a:solidFill>
                <a:ea typeface="黑体" pitchFamily="49" charset="-122"/>
              </a:rPr>
              <a:t>winzip</a:t>
            </a:r>
            <a:r>
              <a:rPr lang="zh-CN" altLang="en-US" dirty="0" smtClean="0">
                <a:ea typeface="黑体" pitchFamily="49" charset="-122"/>
              </a:rPr>
              <a:t>兼容</a:t>
            </a:r>
            <a:endParaRPr lang="en-US" altLang="zh-CN" dirty="0" smtClean="0">
              <a:ea typeface="黑体" pitchFamily="49" charset="-122"/>
            </a:endParaRPr>
          </a:p>
          <a:p>
            <a:pPr eaLnBrk="1" hangingPunct="1">
              <a:defRPr/>
            </a:pPr>
            <a:r>
              <a:rPr lang="zh-CN" altLang="en-US" dirty="0" smtClean="0"/>
              <a:t>由官方仓库的</a:t>
            </a:r>
            <a:r>
              <a:rPr lang="en-US" altLang="zh-CN" dirty="0" smtClean="0">
                <a:solidFill>
                  <a:schemeClr val="accent6">
                    <a:lumMod val="75000"/>
                  </a:schemeClr>
                </a:solidFill>
              </a:rPr>
              <a:t>zip</a:t>
            </a:r>
            <a:r>
              <a:rPr lang="en-US" altLang="zh-CN" dirty="0" smtClean="0"/>
              <a:t>/unzip</a:t>
            </a:r>
            <a:r>
              <a:rPr lang="zh-CN" altLang="en-US" dirty="0" smtClean="0"/>
              <a:t>软件包提供</a:t>
            </a:r>
            <a:endParaRPr lang="en-US" altLang="zh-CN" dirty="0" smtClean="0"/>
          </a:p>
          <a:p>
            <a:pPr eaLnBrk="1" hangingPunct="1">
              <a:defRPr/>
            </a:pPr>
            <a:r>
              <a:rPr lang="zh-CN" altLang="en-US" dirty="0" smtClean="0"/>
              <a:t>例如：</a:t>
            </a:r>
            <a:endParaRPr lang="en-US" altLang="zh-CN" dirty="0" smtClean="0"/>
          </a:p>
          <a:p>
            <a:pPr lvl="1" eaLnBrk="1" hangingPunct="1">
              <a:defRPr/>
            </a:pPr>
            <a:r>
              <a:rPr lang="zh-CN" altLang="en-US" sz="2400" dirty="0" smtClean="0"/>
              <a:t>压缩文件 </a:t>
            </a:r>
            <a:r>
              <a:rPr lang="en-US" altLang="zh-CN" sz="2400" dirty="0" smtClean="0"/>
              <a:t>file1</a:t>
            </a:r>
            <a:r>
              <a:rPr lang="zh-CN" altLang="en-US" sz="2400" dirty="0" smtClean="0"/>
              <a:t>为 </a:t>
            </a:r>
            <a:r>
              <a:rPr lang="en-US" altLang="zh-CN" sz="2400" dirty="0" smtClean="0"/>
              <a:t>fiel1.zip</a:t>
            </a:r>
            <a:r>
              <a:rPr lang="zh-CN" altLang="en-US" sz="2400" dirty="0" smtClean="0"/>
              <a:t>，原文件保留</a:t>
            </a:r>
          </a:p>
          <a:p>
            <a:pPr lvl="1" eaLnBrk="1" hangingPunct="1">
              <a:buFont typeface="Wingdings" pitchFamily="2" charset="2"/>
              <a:buNone/>
              <a:defRPr/>
            </a:pPr>
            <a:r>
              <a:rPr lang="en-US" altLang="zh-CN" sz="2400" b="1" dirty="0" smtClean="0">
                <a:solidFill>
                  <a:schemeClr val="accent6">
                    <a:lumMod val="75000"/>
                  </a:schemeClr>
                </a:solidFill>
              </a:rPr>
              <a:t>$ zip file1.zip  file1</a:t>
            </a:r>
          </a:p>
          <a:p>
            <a:pPr lvl="1" eaLnBrk="1" hangingPunct="1">
              <a:defRPr/>
            </a:pPr>
            <a:r>
              <a:rPr lang="zh-CN" altLang="en-US" sz="2400" dirty="0" smtClean="0"/>
              <a:t>将子目录 </a:t>
            </a:r>
            <a:r>
              <a:rPr lang="en-US" altLang="zh-CN" sz="2400" dirty="0" smtClean="0"/>
              <a:t>data1/ </a:t>
            </a:r>
            <a:r>
              <a:rPr lang="zh-CN" altLang="en-US" sz="2400" dirty="0" smtClean="0"/>
              <a:t>下的所有文件压缩到文件 </a:t>
            </a:r>
            <a:r>
              <a:rPr lang="en-US" altLang="zh-CN" sz="2400" dirty="0" smtClean="0"/>
              <a:t>data1.zip</a:t>
            </a:r>
          </a:p>
          <a:p>
            <a:pPr lvl="1" eaLnBrk="1" hangingPunct="1">
              <a:buFont typeface="Wingdings" pitchFamily="2" charset="2"/>
              <a:buNone/>
              <a:defRPr/>
            </a:pPr>
            <a:r>
              <a:rPr lang="en-US" altLang="zh-CN" sz="2400" b="1" dirty="0" smtClean="0">
                <a:solidFill>
                  <a:schemeClr val="accent6">
                    <a:lumMod val="75000"/>
                  </a:schemeClr>
                </a:solidFill>
              </a:rPr>
              <a:t>$ zip –r data1.zip  data1</a:t>
            </a:r>
          </a:p>
          <a:p>
            <a:pPr lvl="1" eaLnBrk="1" hangingPunct="1">
              <a:defRPr/>
            </a:pPr>
            <a:r>
              <a:rPr lang="zh-CN" altLang="en-US" sz="2400" dirty="0" smtClean="0"/>
              <a:t>解压释放压缩文件 </a:t>
            </a:r>
            <a:r>
              <a:rPr lang="en-US" altLang="zh-CN" sz="2400" dirty="0" smtClean="0"/>
              <a:t>data1.zip </a:t>
            </a:r>
            <a:r>
              <a:rPr lang="zh-CN" altLang="en-US" sz="2400" dirty="0" smtClean="0"/>
              <a:t>中的所有文件</a:t>
            </a:r>
          </a:p>
          <a:p>
            <a:pPr lvl="1" eaLnBrk="1" hangingPunct="1">
              <a:buFont typeface="Wingdings" pitchFamily="2" charset="2"/>
              <a:buNone/>
              <a:defRPr/>
            </a:pPr>
            <a:r>
              <a:rPr lang="en-US" altLang="zh-CN" sz="2400" b="1" dirty="0" smtClean="0">
                <a:solidFill>
                  <a:schemeClr val="accent6">
                    <a:lumMod val="75000"/>
                  </a:schemeClr>
                </a:solidFill>
              </a:rPr>
              <a:t>$ unzip data1.zip</a:t>
            </a:r>
            <a:endParaRPr lang="zh-CN" altLang="en-US" sz="2400" b="1" dirty="0" smtClean="0">
              <a:solidFill>
                <a:schemeClr val="accent6">
                  <a:lumMod val="75000"/>
                </a:schemeClr>
              </a:solidFill>
            </a:endParaRPr>
          </a:p>
          <a:p>
            <a:pPr lvl="1" eaLnBrk="1" hangingPunct="1">
              <a:defRPr/>
            </a:pPr>
            <a:endParaRPr lang="zh-CN" altLang="en-US" sz="2400"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602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EECE1B8D-F93C-48D8-A1D4-ACE66872490A}" type="slidenum">
              <a:rPr lang="en-US" altLang="zh-CN" sz="1200">
                <a:latin typeface="+mj-lt"/>
              </a:rPr>
              <a:pPr algn="r">
                <a:defRPr/>
              </a:pPr>
              <a:t>69</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标题 1"/>
          <p:cNvSpPr>
            <a:spLocks noGrp="1"/>
          </p:cNvSpPr>
          <p:nvPr>
            <p:ph type="title"/>
          </p:nvPr>
        </p:nvSpPr>
        <p:spPr>
          <a:xfrm>
            <a:off x="395288" y="260350"/>
            <a:ext cx="8229600" cy="1139825"/>
          </a:xfrm>
        </p:spPr>
        <p:txBody>
          <a:bodyPr/>
          <a:lstStyle/>
          <a:p>
            <a:pPr eaLnBrk="1" hangingPunct="1"/>
            <a:r>
              <a:rPr lang="zh-CN" altLang="en-US" b="1" smtClean="0"/>
              <a:t>进入字符工作方式的方法</a:t>
            </a:r>
            <a:endParaRPr lang="zh-CN" altLang="en-US" smtClean="0"/>
          </a:p>
        </p:txBody>
      </p:sp>
      <p:sp>
        <p:nvSpPr>
          <p:cNvPr id="20482" name="内容占位符 2"/>
          <p:cNvSpPr>
            <a:spLocks noGrp="1"/>
          </p:cNvSpPr>
          <p:nvPr>
            <p:ph idx="1"/>
          </p:nvPr>
        </p:nvSpPr>
        <p:spPr/>
        <p:txBody>
          <a:bodyPr/>
          <a:lstStyle/>
          <a:p>
            <a:pPr eaLnBrk="1" hangingPunct="1"/>
            <a:r>
              <a:rPr lang="zh-CN" altLang="en-US" smtClean="0"/>
              <a:t>在图形环境下开启终端窗口进入字符工作方式。</a:t>
            </a:r>
          </a:p>
          <a:p>
            <a:pPr eaLnBrk="1" hangingPunct="1"/>
            <a:r>
              <a:rPr lang="zh-CN" altLang="en-US" smtClean="0"/>
              <a:t>在系统启动后直接进入字符工作方式。</a:t>
            </a:r>
          </a:p>
          <a:p>
            <a:pPr eaLnBrk="1" hangingPunct="1"/>
            <a:r>
              <a:rPr lang="zh-CN" altLang="en-US" smtClean="0"/>
              <a:t>使用远程登录方式（</a:t>
            </a:r>
            <a:r>
              <a:rPr lang="en-US" altLang="zh-CN" smtClean="0"/>
              <a:t>Telnet</a:t>
            </a:r>
            <a:r>
              <a:rPr lang="zh-CN" altLang="en-US" smtClean="0"/>
              <a:t>或</a:t>
            </a:r>
            <a:r>
              <a:rPr lang="en-US" altLang="zh-CN" smtClean="0"/>
              <a:t>SSH</a:t>
            </a:r>
            <a:r>
              <a:rPr lang="zh-CN" altLang="en-US" smtClean="0"/>
              <a:t>）进入字符工作方式。</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CE6C390-B847-41CC-8A4D-2FEE56E764D9}" type="slidenum">
              <a:rPr lang="en-US" altLang="zh-CN" sz="1200">
                <a:latin typeface="+mj-lt"/>
              </a:rPr>
              <a:pPr algn="r">
                <a:defRPr/>
              </a:pPr>
              <a:t>7</a:t>
            </a:fld>
            <a:endParaRPr lang="en-US" altLang="zh-CN" sz="1200" dirty="0">
              <a:latin typeface="+mj-lt"/>
            </a:endParaRPr>
          </a:p>
        </p:txBody>
      </p:sp>
      <p:sp>
        <p:nvSpPr>
          <p:cNvPr id="20485"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标题 1"/>
          <p:cNvSpPr>
            <a:spLocks noGrp="1"/>
          </p:cNvSpPr>
          <p:nvPr>
            <p:ph type="title" idx="4294967295"/>
          </p:nvPr>
        </p:nvSpPr>
        <p:spPr>
          <a:xfrm>
            <a:off x="468313" y="260350"/>
            <a:ext cx="8229600" cy="1139825"/>
          </a:xfrm>
        </p:spPr>
        <p:txBody>
          <a:bodyPr/>
          <a:lstStyle/>
          <a:p>
            <a:pPr eaLnBrk="1" hangingPunct="1"/>
            <a:r>
              <a:rPr lang="en-US" altLang="zh-CN" smtClean="0"/>
              <a:t>rar</a:t>
            </a:r>
            <a:r>
              <a:rPr lang="zh-CN" altLang="en-US" smtClean="0"/>
              <a:t>和</a:t>
            </a:r>
            <a:r>
              <a:rPr lang="en-US" altLang="zh-CN" smtClean="0"/>
              <a:t>7za</a:t>
            </a:r>
            <a:endParaRPr lang="zh-CN" altLang="en-US" smtClean="0"/>
          </a:p>
        </p:txBody>
      </p:sp>
      <p:sp>
        <p:nvSpPr>
          <p:cNvPr id="3" name="内容占位符 2"/>
          <p:cNvSpPr>
            <a:spLocks noGrp="1"/>
          </p:cNvSpPr>
          <p:nvPr>
            <p:ph idx="4294967295"/>
          </p:nvPr>
        </p:nvSpPr>
        <p:spPr/>
        <p:txBody>
          <a:bodyPr/>
          <a:lstStyle/>
          <a:p>
            <a:pPr eaLnBrk="1" hangingPunct="1">
              <a:defRPr/>
            </a:pPr>
            <a:r>
              <a:rPr lang="en-US" altLang="zh-CN" dirty="0" err="1" smtClean="0"/>
              <a:t>rar</a:t>
            </a:r>
            <a:endParaRPr lang="en-US" altLang="zh-CN" dirty="0" smtClean="0"/>
          </a:p>
          <a:p>
            <a:pPr lvl="1" eaLnBrk="1" hangingPunct="1">
              <a:defRPr/>
            </a:pPr>
            <a:r>
              <a:rPr lang="zh-CN" altLang="en-US" dirty="0" smtClean="0"/>
              <a:t>由</a:t>
            </a:r>
            <a:r>
              <a:rPr lang="en-US" altLang="zh-CN" dirty="0" err="1" smtClean="0"/>
              <a:t>RPMForge</a:t>
            </a:r>
            <a:r>
              <a:rPr lang="zh-CN" altLang="en-US" dirty="0" smtClean="0"/>
              <a:t>仓库的</a:t>
            </a:r>
            <a:r>
              <a:rPr lang="en-US" altLang="zh-CN" dirty="0" err="1" smtClean="0">
                <a:solidFill>
                  <a:schemeClr val="accent6">
                    <a:lumMod val="75000"/>
                  </a:schemeClr>
                </a:solidFill>
              </a:rPr>
              <a:t>rar</a:t>
            </a:r>
            <a:r>
              <a:rPr lang="zh-CN" altLang="en-US" dirty="0" smtClean="0"/>
              <a:t>软件包提供</a:t>
            </a:r>
            <a:endParaRPr lang="en-US" altLang="zh-CN" dirty="0" smtClean="0"/>
          </a:p>
          <a:p>
            <a:pPr eaLnBrk="1" hangingPunct="1">
              <a:defRPr/>
            </a:pPr>
            <a:r>
              <a:rPr lang="en-US" altLang="zh-CN" dirty="0" smtClean="0"/>
              <a:t>7za</a:t>
            </a:r>
          </a:p>
          <a:p>
            <a:pPr lvl="1" eaLnBrk="1" hangingPunct="1">
              <a:defRPr/>
            </a:pPr>
            <a:r>
              <a:rPr lang="en-US" altLang="zh-CN" dirty="0" smtClean="0">
                <a:hlinkClick r:id="rId2"/>
              </a:rPr>
              <a:t>http://www.7-zip.org</a:t>
            </a:r>
            <a:endParaRPr lang="en-US" altLang="zh-CN" dirty="0" smtClean="0"/>
          </a:p>
          <a:p>
            <a:pPr lvl="1" eaLnBrk="1" hangingPunct="1">
              <a:defRPr/>
            </a:pPr>
            <a:r>
              <a:rPr lang="en-US" altLang="zh-CN" dirty="0" smtClean="0">
                <a:hlinkClick r:id="rId3"/>
              </a:rPr>
              <a:t>http://p7zip.sourceforge.net/</a:t>
            </a:r>
            <a:endParaRPr lang="en-US" altLang="zh-CN" dirty="0" smtClean="0"/>
          </a:p>
          <a:p>
            <a:pPr lvl="1" eaLnBrk="1" hangingPunct="1">
              <a:defRPr/>
            </a:pPr>
            <a:r>
              <a:rPr lang="zh-CN" altLang="en-US" dirty="0" smtClean="0"/>
              <a:t>由</a:t>
            </a:r>
            <a:r>
              <a:rPr lang="en-US" altLang="zh-CN" dirty="0" smtClean="0"/>
              <a:t>EPEL</a:t>
            </a:r>
            <a:r>
              <a:rPr lang="zh-CN" altLang="en-US" dirty="0" smtClean="0"/>
              <a:t>仓库的</a:t>
            </a:r>
            <a:r>
              <a:rPr lang="en-US" altLang="zh-CN" dirty="0" smtClean="0">
                <a:solidFill>
                  <a:schemeClr val="accent6">
                    <a:lumMod val="75000"/>
                  </a:schemeClr>
                </a:solidFill>
              </a:rPr>
              <a:t>p7zip</a:t>
            </a:r>
            <a:r>
              <a:rPr lang="zh-CN" altLang="en-US" dirty="0" smtClean="0"/>
              <a:t>软件包提供</a:t>
            </a:r>
          </a:p>
          <a:p>
            <a:pPr eaLnBrk="1" hangingPunct="1">
              <a:defRPr/>
            </a:pP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704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3372788-2D8A-40DF-A7D1-3A627417879A}" type="slidenum">
              <a:rPr lang="en-US" altLang="zh-CN" sz="1200">
                <a:latin typeface="+mj-lt"/>
              </a:rPr>
              <a:pPr algn="r">
                <a:defRPr/>
              </a:pPr>
              <a:t>70</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标题 1"/>
          <p:cNvSpPr>
            <a:spLocks noGrp="1"/>
          </p:cNvSpPr>
          <p:nvPr>
            <p:ph type="title" idx="4294967295"/>
          </p:nvPr>
        </p:nvSpPr>
        <p:spPr>
          <a:xfrm>
            <a:off x="468313" y="260350"/>
            <a:ext cx="8229600" cy="1139825"/>
          </a:xfrm>
        </p:spPr>
        <p:txBody>
          <a:bodyPr/>
          <a:lstStyle/>
          <a:p>
            <a:pPr eaLnBrk="1" hangingPunct="1"/>
            <a:r>
              <a:rPr lang="en-US" altLang="zh-CN" smtClean="0"/>
              <a:t>tar</a:t>
            </a:r>
            <a:endParaRPr lang="zh-CN" altLang="en-US" smtClean="0"/>
          </a:p>
        </p:txBody>
      </p:sp>
      <p:sp>
        <p:nvSpPr>
          <p:cNvPr id="88066" name="内容占位符 2"/>
          <p:cNvSpPr>
            <a:spLocks noGrp="1"/>
          </p:cNvSpPr>
          <p:nvPr>
            <p:ph idx="4294967295"/>
          </p:nvPr>
        </p:nvSpPr>
        <p:spPr>
          <a:xfrm>
            <a:off x="457200" y="1196975"/>
            <a:ext cx="8229600" cy="4933950"/>
          </a:xfrm>
        </p:spPr>
        <p:txBody>
          <a:bodyPr/>
          <a:lstStyle/>
          <a:p>
            <a:pPr eaLnBrk="1" hangingPunct="1"/>
            <a:r>
              <a:rPr lang="zh-CN" altLang="en-US" smtClean="0"/>
              <a:t>基本功能：打包和解包</a:t>
            </a:r>
            <a:endParaRPr lang="en-US" altLang="zh-CN" smtClean="0"/>
          </a:p>
          <a:p>
            <a:pPr eaLnBrk="1" hangingPunct="1"/>
            <a:r>
              <a:rPr lang="zh-CN" altLang="en-US" smtClean="0"/>
              <a:t>格式：</a:t>
            </a:r>
            <a:r>
              <a:rPr lang="en-US" altLang="zh-CN" smtClean="0">
                <a:solidFill>
                  <a:srgbClr val="006400"/>
                </a:solidFill>
                <a:latin typeface="Courier New" pitchFamily="49" charset="0"/>
              </a:rPr>
              <a:t> tar</a:t>
            </a:r>
            <a:r>
              <a:rPr lang="en-US" altLang="zh-CN" smtClean="0">
                <a:solidFill>
                  <a:srgbClr val="006400"/>
                </a:solidFill>
                <a:latin typeface="Arial Unicode MS"/>
              </a:rPr>
              <a:t>  </a:t>
            </a:r>
            <a:r>
              <a:rPr lang="en-US" altLang="zh-CN" smtClean="0">
                <a:solidFill>
                  <a:srgbClr val="0000CC"/>
                </a:solidFill>
                <a:latin typeface="Arial Unicode MS"/>
              </a:rPr>
              <a:t>[</a:t>
            </a:r>
            <a:r>
              <a:rPr lang="zh-CN" altLang="en-US" smtClean="0">
                <a:solidFill>
                  <a:srgbClr val="0000CC"/>
                </a:solidFill>
                <a:latin typeface="Arial Unicode MS"/>
              </a:rPr>
              <a:t>选项]   文件或者目录</a:t>
            </a:r>
            <a:r>
              <a:rPr lang="zh-CN" altLang="en-US" smtClean="0">
                <a:solidFill>
                  <a:srgbClr val="006400"/>
                </a:solidFill>
                <a:latin typeface="Arial Unicode MS"/>
              </a:rPr>
              <a:t> </a:t>
            </a:r>
            <a:endParaRPr lang="en-US" altLang="zh-CN" smtClean="0"/>
          </a:p>
          <a:p>
            <a:pPr eaLnBrk="1" hangingPunct="1"/>
            <a:r>
              <a:rPr lang="zh-CN" altLang="en-US" smtClean="0"/>
              <a:t>常用选项</a:t>
            </a:r>
            <a:endParaRPr lang="en-US" altLang="zh-CN" smtClean="0"/>
          </a:p>
          <a:p>
            <a:pPr lvl="1" eaLnBrk="1" hangingPunct="1"/>
            <a:r>
              <a:rPr lang="en-US" altLang="zh-CN" sz="2400" smtClean="0"/>
              <a:t>-c</a:t>
            </a:r>
            <a:r>
              <a:rPr lang="zh-CN" altLang="en-US" sz="2400" smtClean="0"/>
              <a:t>：创建新的打包文件。</a:t>
            </a:r>
          </a:p>
          <a:p>
            <a:pPr lvl="1" eaLnBrk="1" hangingPunct="1"/>
            <a:r>
              <a:rPr lang="en-US" altLang="zh-CN" sz="2400" smtClean="0"/>
              <a:t>-t</a:t>
            </a:r>
            <a:r>
              <a:rPr lang="zh-CN" altLang="en-US" sz="2400" smtClean="0"/>
              <a:t>：列出打包文件的内容，查看已经打包了哪些文件。 </a:t>
            </a:r>
          </a:p>
          <a:p>
            <a:pPr lvl="1" eaLnBrk="1" hangingPunct="1"/>
            <a:r>
              <a:rPr lang="en-US" altLang="zh-CN" sz="2400" smtClean="0"/>
              <a:t>-x</a:t>
            </a:r>
            <a:r>
              <a:rPr lang="zh-CN" altLang="en-US" sz="2400" smtClean="0"/>
              <a:t>：从打包文件中释放文件。 </a:t>
            </a:r>
          </a:p>
          <a:p>
            <a:pPr lvl="1" eaLnBrk="1" hangingPunct="1"/>
            <a:r>
              <a:rPr lang="en-US" altLang="zh-CN" sz="2400" smtClean="0"/>
              <a:t>-f</a:t>
            </a:r>
            <a:r>
              <a:rPr lang="zh-CN" altLang="en-US" sz="2400" smtClean="0"/>
              <a:t>：指定打包文件名。 </a:t>
            </a:r>
          </a:p>
          <a:p>
            <a:pPr lvl="1" eaLnBrk="1" hangingPunct="1"/>
            <a:r>
              <a:rPr lang="en-US" altLang="zh-CN" sz="2400" smtClean="0"/>
              <a:t>-v</a:t>
            </a:r>
            <a:r>
              <a:rPr lang="zh-CN" altLang="en-US" sz="2400" smtClean="0"/>
              <a:t>：详细列出 </a:t>
            </a:r>
            <a:r>
              <a:rPr lang="en-US" altLang="zh-CN" sz="2400" smtClean="0"/>
              <a:t>tar </a:t>
            </a:r>
            <a:r>
              <a:rPr lang="zh-CN" altLang="en-US" sz="2400" smtClean="0"/>
              <a:t>处理的文件信息。 </a:t>
            </a:r>
          </a:p>
          <a:p>
            <a:pPr lvl="1" eaLnBrk="1" hangingPunct="1"/>
            <a:r>
              <a:rPr lang="en-US" altLang="zh-CN" sz="2400" smtClean="0"/>
              <a:t>-z</a:t>
            </a:r>
            <a:r>
              <a:rPr lang="zh-CN" altLang="en-US" sz="2400" smtClean="0"/>
              <a:t>：用 </a:t>
            </a:r>
            <a:r>
              <a:rPr lang="en-US" altLang="zh-CN" sz="2400" smtClean="0"/>
              <a:t>gzip </a:t>
            </a:r>
            <a:r>
              <a:rPr lang="zh-CN" altLang="en-US" sz="2400" smtClean="0"/>
              <a:t>来压缩</a:t>
            </a:r>
            <a:r>
              <a:rPr lang="en-US" altLang="zh-CN" sz="2400" smtClean="0"/>
              <a:t>/</a:t>
            </a:r>
            <a:r>
              <a:rPr lang="zh-CN" altLang="en-US" sz="2400" smtClean="0"/>
              <a:t>解压缩打包文件。</a:t>
            </a:r>
          </a:p>
          <a:p>
            <a:pPr lvl="1" eaLnBrk="1" hangingPunct="1"/>
            <a:r>
              <a:rPr lang="en-US" altLang="zh-CN" sz="2400" smtClean="0"/>
              <a:t>-j</a:t>
            </a:r>
            <a:r>
              <a:rPr lang="zh-CN" altLang="en-US" sz="2400" smtClean="0"/>
              <a:t>：用 </a:t>
            </a:r>
            <a:r>
              <a:rPr lang="en-US" altLang="zh-CN" sz="2400" smtClean="0"/>
              <a:t>bzip2 </a:t>
            </a:r>
            <a:r>
              <a:rPr lang="zh-CN" altLang="en-US" sz="2400" smtClean="0"/>
              <a:t>来压缩</a:t>
            </a:r>
            <a:r>
              <a:rPr lang="en-US" altLang="zh-CN" sz="2400" smtClean="0"/>
              <a:t>/</a:t>
            </a:r>
            <a:r>
              <a:rPr lang="zh-CN" altLang="en-US" sz="2400" smtClean="0"/>
              <a:t>解压缩打包文件。 </a:t>
            </a:r>
            <a:endParaRPr lang="en-US" altLang="zh-CN" sz="2400" smtClean="0"/>
          </a:p>
          <a:p>
            <a:pPr eaLnBrk="1" hangingPunct="1"/>
            <a:endParaRPr lang="en-US" altLang="zh-CN"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806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F89B0161-FC1E-42D7-B2E5-944F039CFB62}" type="slidenum">
              <a:rPr lang="en-US" altLang="zh-CN" sz="1200">
                <a:latin typeface="+mj-lt"/>
              </a:rPr>
              <a:pPr algn="r">
                <a:defRPr/>
              </a:pPr>
              <a:t>71</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标题 1"/>
          <p:cNvSpPr>
            <a:spLocks noGrp="1"/>
          </p:cNvSpPr>
          <p:nvPr>
            <p:ph type="title" idx="4294967295"/>
          </p:nvPr>
        </p:nvSpPr>
        <p:spPr>
          <a:xfrm>
            <a:off x="468313" y="260350"/>
            <a:ext cx="8229600" cy="1139825"/>
          </a:xfrm>
        </p:spPr>
        <p:txBody>
          <a:bodyPr/>
          <a:lstStyle/>
          <a:p>
            <a:pPr eaLnBrk="1" hangingPunct="1"/>
            <a:r>
              <a:rPr lang="en-US" altLang="zh-CN" smtClean="0"/>
              <a:t>tar</a:t>
            </a:r>
            <a:r>
              <a:rPr lang="zh-CN" altLang="en-US" smtClean="0"/>
              <a:t>命令举例</a:t>
            </a:r>
          </a:p>
        </p:txBody>
      </p:sp>
      <p:sp>
        <p:nvSpPr>
          <p:cNvPr id="3" name="内容占位符 2"/>
          <p:cNvSpPr>
            <a:spLocks noGrp="1"/>
          </p:cNvSpPr>
          <p:nvPr>
            <p:ph idx="4294967295"/>
          </p:nvPr>
        </p:nvSpPr>
        <p:spPr>
          <a:xfrm>
            <a:off x="457200" y="1268413"/>
            <a:ext cx="8229600" cy="4862512"/>
          </a:xfrm>
        </p:spPr>
        <p:txBody>
          <a:bodyPr/>
          <a:lstStyle/>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cvf</a:t>
            </a:r>
            <a:r>
              <a:rPr lang="en-US" altLang="zh-CN" sz="2400" dirty="0" smtClean="0">
                <a:solidFill>
                  <a:schemeClr val="accent6">
                    <a:lumMod val="75000"/>
                  </a:schemeClr>
                </a:solidFill>
              </a:rPr>
              <a:t> myball.tar </a:t>
            </a:r>
            <a:r>
              <a:rPr lang="en-US" altLang="zh-CN" sz="2400" dirty="0" err="1" smtClean="0">
                <a:solidFill>
                  <a:schemeClr val="accent6">
                    <a:lumMod val="75000"/>
                  </a:schemeClr>
                </a:solidFill>
              </a:rPr>
              <a:t>somedirname</a:t>
            </a:r>
            <a:endParaRPr lang="en-US" altLang="zh-CN" sz="2400" dirty="0" smtClean="0">
              <a:solidFill>
                <a:schemeClr val="accent6">
                  <a:lumMod val="75000"/>
                </a:schemeClr>
              </a:solidFill>
            </a:endParaRP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tf</a:t>
            </a:r>
            <a:r>
              <a:rPr lang="en-US" altLang="zh-CN" sz="2400" dirty="0" smtClean="0">
                <a:solidFill>
                  <a:schemeClr val="accent6">
                    <a:lumMod val="75000"/>
                  </a:schemeClr>
                </a:solidFill>
              </a:rPr>
              <a:t> myball.tar</a:t>
            </a: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xvf</a:t>
            </a:r>
            <a:r>
              <a:rPr lang="en-US" altLang="zh-CN" sz="2400" dirty="0" smtClean="0">
                <a:solidFill>
                  <a:schemeClr val="accent6">
                    <a:lumMod val="75000"/>
                  </a:schemeClr>
                </a:solidFill>
              </a:rPr>
              <a:t> myball.tar</a:t>
            </a: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zcvf</a:t>
            </a:r>
            <a:r>
              <a:rPr lang="en-US" altLang="zh-CN" sz="2400" dirty="0" smtClean="0">
                <a:solidFill>
                  <a:schemeClr val="accent6">
                    <a:lumMod val="75000"/>
                  </a:schemeClr>
                </a:solidFill>
              </a:rPr>
              <a:t> </a:t>
            </a:r>
            <a:r>
              <a:rPr lang="en-US" altLang="zh-CN" sz="2400" dirty="0" err="1" smtClean="0">
                <a:solidFill>
                  <a:schemeClr val="accent6">
                    <a:lumMod val="75000"/>
                  </a:schemeClr>
                </a:solidFill>
              </a:rPr>
              <a:t>myball.tar.gz</a:t>
            </a:r>
            <a:r>
              <a:rPr lang="en-US" altLang="zh-CN" sz="2400" dirty="0" smtClean="0">
                <a:solidFill>
                  <a:schemeClr val="accent6">
                    <a:lumMod val="75000"/>
                  </a:schemeClr>
                </a:solidFill>
              </a:rPr>
              <a:t> </a:t>
            </a:r>
            <a:r>
              <a:rPr lang="en-US" altLang="zh-CN" sz="2400" dirty="0" err="1" smtClean="0">
                <a:solidFill>
                  <a:schemeClr val="accent6">
                    <a:lumMod val="75000"/>
                  </a:schemeClr>
                </a:solidFill>
              </a:rPr>
              <a:t>somedirname</a:t>
            </a:r>
            <a:endParaRPr lang="en-US" altLang="zh-CN" sz="2400" dirty="0" smtClean="0">
              <a:solidFill>
                <a:schemeClr val="accent6">
                  <a:lumMod val="75000"/>
                </a:schemeClr>
              </a:solidFill>
            </a:endParaRP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ztf</a:t>
            </a:r>
            <a:r>
              <a:rPr lang="en-US" altLang="zh-CN" sz="2400" dirty="0" smtClean="0">
                <a:solidFill>
                  <a:schemeClr val="accent6">
                    <a:lumMod val="75000"/>
                  </a:schemeClr>
                </a:solidFill>
              </a:rPr>
              <a:t> </a:t>
            </a:r>
            <a:r>
              <a:rPr lang="en-US" altLang="zh-CN" sz="2400" dirty="0" err="1" smtClean="0">
                <a:solidFill>
                  <a:schemeClr val="accent6">
                    <a:lumMod val="75000"/>
                  </a:schemeClr>
                </a:solidFill>
              </a:rPr>
              <a:t>myball.tar.gz</a:t>
            </a:r>
            <a:endParaRPr lang="en-US" altLang="zh-CN" sz="2400" dirty="0" smtClean="0">
              <a:solidFill>
                <a:schemeClr val="accent6">
                  <a:lumMod val="75000"/>
                </a:schemeClr>
              </a:solidFill>
            </a:endParaRP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zxvf</a:t>
            </a:r>
            <a:r>
              <a:rPr lang="en-US" altLang="zh-CN" sz="2400" dirty="0" smtClean="0">
                <a:solidFill>
                  <a:schemeClr val="accent6">
                    <a:lumMod val="75000"/>
                  </a:schemeClr>
                </a:solidFill>
              </a:rPr>
              <a:t> </a:t>
            </a:r>
            <a:r>
              <a:rPr lang="en-US" altLang="zh-CN" sz="2400" dirty="0" err="1" smtClean="0">
                <a:solidFill>
                  <a:schemeClr val="accent6">
                    <a:lumMod val="75000"/>
                  </a:schemeClr>
                </a:solidFill>
              </a:rPr>
              <a:t>myball.tar.gz</a:t>
            </a:r>
            <a:r>
              <a:rPr lang="en-US" altLang="zh-CN" sz="2400" dirty="0" smtClean="0">
                <a:solidFill>
                  <a:schemeClr val="accent6">
                    <a:lumMod val="75000"/>
                  </a:schemeClr>
                </a:solidFill>
              </a:rPr>
              <a:t> </a:t>
            </a: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jcvf</a:t>
            </a:r>
            <a:r>
              <a:rPr lang="en-US" altLang="zh-CN" sz="2400" dirty="0" smtClean="0">
                <a:solidFill>
                  <a:schemeClr val="accent6">
                    <a:lumMod val="75000"/>
                  </a:schemeClr>
                </a:solidFill>
              </a:rPr>
              <a:t> myball.tar.bz2 </a:t>
            </a:r>
            <a:r>
              <a:rPr lang="en-US" altLang="zh-CN" sz="2400" dirty="0" err="1" smtClean="0">
                <a:solidFill>
                  <a:schemeClr val="accent6">
                    <a:lumMod val="75000"/>
                  </a:schemeClr>
                </a:solidFill>
              </a:rPr>
              <a:t>somedirname</a:t>
            </a:r>
            <a:endParaRPr lang="en-US" altLang="zh-CN" sz="2400" dirty="0" smtClean="0">
              <a:solidFill>
                <a:schemeClr val="accent6">
                  <a:lumMod val="75000"/>
                </a:schemeClr>
              </a:solidFill>
            </a:endParaRP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jtf</a:t>
            </a:r>
            <a:r>
              <a:rPr lang="en-US" altLang="zh-CN" sz="2400" dirty="0" smtClean="0">
                <a:solidFill>
                  <a:schemeClr val="accent6">
                    <a:lumMod val="75000"/>
                  </a:schemeClr>
                </a:solidFill>
              </a:rPr>
              <a:t> myball.tar.bz2</a:t>
            </a:r>
          </a:p>
          <a:p>
            <a:pPr eaLnBrk="1" hangingPunct="1">
              <a:buFont typeface="Wingdings" pitchFamily="2" charset="2"/>
              <a:buNone/>
              <a:defRPr/>
            </a:pPr>
            <a:r>
              <a:rPr lang="en-US" altLang="zh-CN" sz="2400" dirty="0" smtClean="0">
                <a:solidFill>
                  <a:schemeClr val="accent6">
                    <a:lumMod val="75000"/>
                  </a:schemeClr>
                </a:solidFill>
              </a:rPr>
              <a:t>$ tar -</a:t>
            </a:r>
            <a:r>
              <a:rPr lang="en-US" altLang="zh-CN" sz="2400" dirty="0" err="1" smtClean="0">
                <a:solidFill>
                  <a:schemeClr val="accent6">
                    <a:lumMod val="75000"/>
                  </a:schemeClr>
                </a:solidFill>
              </a:rPr>
              <a:t>jxvf</a:t>
            </a:r>
            <a:r>
              <a:rPr lang="en-US" altLang="zh-CN" sz="2400" dirty="0" smtClean="0">
                <a:solidFill>
                  <a:schemeClr val="accent6">
                    <a:lumMod val="75000"/>
                  </a:schemeClr>
                </a:solidFill>
              </a:rPr>
              <a:t> myball.tar.bz2</a:t>
            </a:r>
            <a:endParaRPr lang="zh-CN" altLang="en-US" sz="2400" dirty="0" smtClean="0">
              <a:solidFill>
                <a:schemeClr val="accent6">
                  <a:lumMod val="75000"/>
                </a:schemeClr>
              </a:solidFill>
            </a:endParaRPr>
          </a:p>
          <a:p>
            <a:pPr eaLnBrk="1" hangingPunct="1">
              <a:buFont typeface="Wingdings" pitchFamily="2" charset="2"/>
              <a:buNone/>
              <a:defRPr/>
            </a:pP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8909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F983C4CA-ACF0-4A6D-A182-20E924F388F1}" type="slidenum">
              <a:rPr lang="en-US" altLang="zh-CN" sz="1200">
                <a:latin typeface="+mj-lt"/>
              </a:rPr>
              <a:pPr algn="r">
                <a:defRPr/>
              </a:pPr>
              <a:t>72</a:t>
            </a:fld>
            <a:endParaRPr lang="en-US" altLang="zh-CN" sz="1200" dirty="0">
              <a:latin typeface="+mj-lt"/>
            </a:endParaRPr>
          </a:p>
        </p:txBody>
      </p:sp>
      <p:sp>
        <p:nvSpPr>
          <p:cNvPr id="7" name="Rectangle 11"/>
          <p:cNvSpPr>
            <a:spLocks noChangeArrowheads="1"/>
          </p:cNvSpPr>
          <p:nvPr/>
        </p:nvSpPr>
        <p:spPr bwMode="auto">
          <a:xfrm>
            <a:off x="900113" y="5313363"/>
            <a:ext cx="7416800" cy="739775"/>
          </a:xfrm>
          <a:prstGeom prst="rect">
            <a:avLst/>
          </a:prstGeom>
          <a:solidFill>
            <a:schemeClr val="bg1"/>
          </a:solidFill>
          <a:ln w="38100">
            <a:solidFill>
              <a:schemeClr val="hlink"/>
            </a:solidFill>
            <a:miter lim="800000"/>
            <a:headEnd/>
            <a:tailEnd/>
          </a:ln>
          <a:effectLst/>
        </p:spPr>
        <p:txBody>
          <a:bodyPr>
            <a:spAutoFit/>
          </a:bodyPr>
          <a:lstStyle/>
          <a:p>
            <a:pPr>
              <a:defRPr/>
            </a:pPr>
            <a:r>
              <a:rPr lang="zh-CN" altLang="en-US" sz="2000" dirty="0">
                <a:solidFill>
                  <a:srgbClr val="3333CC"/>
                </a:solidFill>
                <a:ea typeface="黑体" pitchFamily="49" charset="-122"/>
              </a:rPr>
              <a:t>注意：</a:t>
            </a:r>
            <a:r>
              <a:rPr lang="en-US" altLang="zh-CN" sz="2000" dirty="0">
                <a:solidFill>
                  <a:srgbClr val="C00000"/>
                </a:solidFill>
                <a:ea typeface="黑体" pitchFamily="49" charset="-122"/>
              </a:rPr>
              <a:t> </a:t>
            </a:r>
            <a:r>
              <a:rPr lang="zh-CN" altLang="en-US" sz="2000" dirty="0">
                <a:solidFill>
                  <a:srgbClr val="C00000"/>
                </a:solidFill>
                <a:ea typeface="黑体" pitchFamily="49" charset="-122"/>
              </a:rPr>
              <a:t>“</a:t>
            </a:r>
            <a:r>
              <a:rPr lang="en-US" altLang="zh-CN" sz="2000" dirty="0">
                <a:solidFill>
                  <a:srgbClr val="C00000"/>
                </a:solidFill>
                <a:ea typeface="黑体" pitchFamily="49" charset="-122"/>
              </a:rPr>
              <a:t>-f </a:t>
            </a:r>
            <a:r>
              <a:rPr lang="zh-CN" altLang="en-US" sz="2000" dirty="0">
                <a:solidFill>
                  <a:srgbClr val="C00000"/>
                </a:solidFill>
                <a:ea typeface="黑体" pitchFamily="49" charset="-122"/>
              </a:rPr>
              <a:t>文件名</a:t>
            </a:r>
            <a:r>
              <a:rPr lang="en-US" altLang="zh-CN" sz="2000" dirty="0">
                <a:solidFill>
                  <a:srgbClr val="C00000"/>
                </a:solidFill>
                <a:ea typeface="黑体" pitchFamily="49" charset="-122"/>
              </a:rPr>
              <a:t>|</a:t>
            </a:r>
            <a:r>
              <a:rPr lang="zh-CN" altLang="en-US" sz="2000" dirty="0">
                <a:solidFill>
                  <a:srgbClr val="C00000"/>
                </a:solidFill>
                <a:ea typeface="黑体" pitchFamily="49" charset="-122"/>
              </a:rPr>
              <a:t>设备名”</a:t>
            </a:r>
            <a:r>
              <a:rPr lang="zh-CN" altLang="en-US" sz="2000" dirty="0">
                <a:solidFill>
                  <a:srgbClr val="3333CC"/>
                </a:solidFill>
                <a:ea typeface="黑体" pitchFamily="49" charset="-122"/>
              </a:rPr>
              <a:t>是一个整体，</a:t>
            </a:r>
            <a:r>
              <a:rPr lang="en-US" altLang="zh-CN" sz="2000" dirty="0">
                <a:solidFill>
                  <a:srgbClr val="C00000"/>
                </a:solidFill>
                <a:ea typeface="黑体" pitchFamily="49" charset="-122"/>
              </a:rPr>
              <a:t>  </a:t>
            </a:r>
            <a:r>
              <a:rPr lang="zh-CN" altLang="en-US" sz="2000" dirty="0">
                <a:solidFill>
                  <a:srgbClr val="3333CC"/>
                </a:solidFill>
                <a:ea typeface="黑体" pitchFamily="49" charset="-122"/>
              </a:rPr>
              <a:t>所以</a:t>
            </a:r>
            <a:r>
              <a:rPr lang="zh-CN" altLang="en-US" sz="2000" dirty="0">
                <a:solidFill>
                  <a:srgbClr val="C00000"/>
                </a:solidFill>
                <a:ea typeface="黑体" pitchFamily="49" charset="-122"/>
              </a:rPr>
              <a:t> </a:t>
            </a:r>
            <a:r>
              <a:rPr lang="en-US" altLang="zh-CN" sz="2000" dirty="0">
                <a:solidFill>
                  <a:schemeClr val="accent6">
                    <a:lumMod val="75000"/>
                  </a:schemeClr>
                </a:solidFill>
                <a:ea typeface="黑体" pitchFamily="49" charset="-122"/>
              </a:rPr>
              <a:t>-</a:t>
            </a:r>
            <a:r>
              <a:rPr lang="en-US" altLang="zh-CN" sz="2000" dirty="0" err="1">
                <a:solidFill>
                  <a:schemeClr val="accent6">
                    <a:lumMod val="75000"/>
                  </a:schemeClr>
                </a:solidFill>
                <a:ea typeface="黑体" pitchFamily="49" charset="-122"/>
              </a:rPr>
              <a:t>cvf</a:t>
            </a:r>
            <a:r>
              <a:rPr lang="en-US" altLang="zh-CN" sz="2000" dirty="0">
                <a:solidFill>
                  <a:schemeClr val="accent6">
                    <a:lumMod val="75000"/>
                  </a:schemeClr>
                </a:solidFill>
                <a:ea typeface="黑体" pitchFamily="49" charset="-122"/>
              </a:rPr>
              <a:t> myball.tar  </a:t>
            </a:r>
            <a:r>
              <a:rPr lang="zh-CN" altLang="en-US" sz="2000" dirty="0">
                <a:solidFill>
                  <a:srgbClr val="C00000"/>
                </a:solidFill>
                <a:ea typeface="黑体" pitchFamily="49" charset="-122"/>
              </a:rPr>
              <a:t>不能写成</a:t>
            </a:r>
            <a:r>
              <a:rPr lang="zh-CN" altLang="en-US" sz="2000" dirty="0">
                <a:solidFill>
                  <a:srgbClr val="3333CC"/>
                </a:solidFill>
                <a:ea typeface="黑体" pitchFamily="49" charset="-122"/>
              </a:rPr>
              <a:t>：</a:t>
            </a:r>
            <a:r>
              <a:rPr lang="en-US" altLang="zh-CN" sz="2000" dirty="0">
                <a:solidFill>
                  <a:schemeClr val="accent6">
                    <a:lumMod val="75000"/>
                  </a:schemeClr>
                </a:solidFill>
                <a:ea typeface="黑体" pitchFamily="49" charset="-122"/>
              </a:rPr>
              <a:t>-</a:t>
            </a:r>
            <a:r>
              <a:rPr lang="en-US" altLang="zh-CN" sz="2000" dirty="0" err="1">
                <a:solidFill>
                  <a:schemeClr val="accent6">
                    <a:lumMod val="75000"/>
                  </a:schemeClr>
                </a:solidFill>
                <a:ea typeface="黑体" pitchFamily="49" charset="-122"/>
              </a:rPr>
              <a:t>cfv</a:t>
            </a:r>
            <a:r>
              <a:rPr lang="en-US" altLang="zh-CN" sz="2000" dirty="0">
                <a:solidFill>
                  <a:schemeClr val="accent6">
                    <a:lumMod val="75000"/>
                  </a:schemeClr>
                </a:solidFill>
                <a:ea typeface="黑体" pitchFamily="49" charset="-122"/>
              </a:rPr>
              <a:t> myball.tar </a:t>
            </a:r>
            <a:r>
              <a:rPr lang="zh-CN" altLang="en-US" sz="2000" dirty="0">
                <a:solidFill>
                  <a:srgbClr val="3333CC"/>
                </a:solidFill>
                <a:ea typeface="黑体" pitchFamily="49" charset="-122"/>
              </a:rPr>
              <a:t>或</a:t>
            </a:r>
            <a:r>
              <a:rPr lang="zh-CN" altLang="en-US" sz="2000" dirty="0">
                <a:solidFill>
                  <a:srgbClr val="C00000"/>
                </a:solidFill>
                <a:ea typeface="黑体" pitchFamily="49" charset="-122"/>
              </a:rPr>
              <a:t> </a:t>
            </a:r>
            <a:r>
              <a:rPr lang="en-US" altLang="zh-CN" sz="2000" dirty="0">
                <a:solidFill>
                  <a:schemeClr val="accent6">
                    <a:lumMod val="75000"/>
                  </a:schemeClr>
                </a:solidFill>
                <a:ea typeface="黑体" pitchFamily="49" charset="-122"/>
              </a:rPr>
              <a:t>-</a:t>
            </a:r>
            <a:r>
              <a:rPr lang="en-US" altLang="zh-CN" sz="2000" dirty="0" err="1">
                <a:solidFill>
                  <a:schemeClr val="accent6">
                    <a:lumMod val="75000"/>
                  </a:schemeClr>
                </a:solidFill>
                <a:ea typeface="黑体" pitchFamily="49" charset="-122"/>
              </a:rPr>
              <a:t>fcv</a:t>
            </a:r>
            <a:r>
              <a:rPr lang="en-US" altLang="zh-CN" sz="2000" dirty="0">
                <a:solidFill>
                  <a:schemeClr val="accent6">
                    <a:lumMod val="75000"/>
                  </a:schemeClr>
                </a:solidFill>
                <a:ea typeface="黑体" pitchFamily="49" charset="-122"/>
              </a:rPr>
              <a:t> myball.tar </a:t>
            </a:r>
            <a:endParaRPr lang="zh-CN" altLang="en-US" sz="2000" dirty="0">
              <a:solidFill>
                <a:schemeClr val="accent6">
                  <a:lumMod val="75000"/>
                </a:schemeClr>
              </a:solidFill>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zh-CN" altLang="en-US" sz="4000" b="1" cap="all" dirty="0" smtClean="0"/>
              <a:t>在</a:t>
            </a:r>
            <a:r>
              <a:rPr lang="en-US" altLang="zh-CN" sz="4000" b="1" cap="all" dirty="0" smtClean="0"/>
              <a:t>BASH</a:t>
            </a:r>
            <a:r>
              <a:rPr lang="zh-CN" altLang="en-US" sz="4000" b="1" cap="all" dirty="0" smtClean="0"/>
              <a:t>中提高工作效率</a:t>
            </a:r>
            <a:endParaRPr lang="zh-CN" altLang="en-US" sz="4000" b="1" cap="all" dirty="0"/>
          </a:p>
        </p:txBody>
      </p:sp>
      <p:sp>
        <p:nvSpPr>
          <p:cNvPr id="90114"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AA1CDA7-65BC-462E-9D41-002486696A9B}" type="slidenum">
              <a:rPr lang="en-US" altLang="zh-CN" sz="1200">
                <a:latin typeface="+mj-lt"/>
              </a:rPr>
              <a:pPr algn="r">
                <a:defRPr/>
              </a:pPr>
              <a:t>73</a:t>
            </a:fld>
            <a:endParaRPr lang="en-US" altLang="zh-CN" sz="1200">
              <a:latin typeface="+mj-lt"/>
            </a:endParaRPr>
          </a:p>
        </p:txBody>
      </p:sp>
      <p:sp>
        <p:nvSpPr>
          <p:cNvPr id="90117"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标题 1"/>
          <p:cNvSpPr>
            <a:spLocks noGrp="1"/>
          </p:cNvSpPr>
          <p:nvPr>
            <p:ph type="title" idx="4294967295"/>
          </p:nvPr>
        </p:nvSpPr>
        <p:spPr>
          <a:xfrm>
            <a:off x="468313" y="260350"/>
            <a:ext cx="8229600" cy="1139825"/>
          </a:xfrm>
        </p:spPr>
        <p:txBody>
          <a:bodyPr/>
          <a:lstStyle/>
          <a:p>
            <a:pPr eaLnBrk="1" hangingPunct="1"/>
            <a:r>
              <a:rPr lang="zh-CN" altLang="en-US" smtClean="0"/>
              <a:t>命令补全</a:t>
            </a:r>
          </a:p>
        </p:txBody>
      </p:sp>
      <p:sp>
        <p:nvSpPr>
          <p:cNvPr id="3" name="内容占位符 2"/>
          <p:cNvSpPr>
            <a:spLocks noGrp="1"/>
          </p:cNvSpPr>
          <p:nvPr>
            <p:ph idx="4294967295"/>
          </p:nvPr>
        </p:nvSpPr>
        <p:spPr/>
        <p:txBody>
          <a:bodyPr/>
          <a:lstStyle/>
          <a:p>
            <a:pPr eaLnBrk="1" hangingPunct="1">
              <a:defRPr/>
            </a:pPr>
            <a:r>
              <a:rPr lang="zh-CN" altLang="en-US" dirty="0" smtClean="0"/>
              <a:t>通常用户在 </a:t>
            </a:r>
            <a:r>
              <a:rPr lang="en-US" altLang="zh-CN" dirty="0" smtClean="0"/>
              <a:t>bash </a:t>
            </a:r>
            <a:r>
              <a:rPr lang="zh-CN" altLang="en-US" dirty="0" smtClean="0"/>
              <a:t>下输入命令时不必把命令输全， </a:t>
            </a:r>
            <a:r>
              <a:rPr lang="en-US" altLang="zh-CN" dirty="0" smtClean="0"/>
              <a:t>shell </a:t>
            </a:r>
            <a:r>
              <a:rPr lang="zh-CN" altLang="en-US" dirty="0" smtClean="0"/>
              <a:t>就能判断出你所要输入的命令。</a:t>
            </a:r>
          </a:p>
          <a:p>
            <a:pPr eaLnBrk="1" hangingPunct="1">
              <a:defRPr/>
            </a:pPr>
            <a:r>
              <a:rPr lang="zh-CN" altLang="en-US" dirty="0" smtClean="0"/>
              <a:t>该功能的核心思想是：</a:t>
            </a:r>
            <a:r>
              <a:rPr lang="en-US" altLang="zh-CN" dirty="0" smtClean="0"/>
              <a:t>bash </a:t>
            </a:r>
            <a:r>
              <a:rPr lang="zh-CN" altLang="en-US" dirty="0" smtClean="0"/>
              <a:t>根据用户已输入的信息来查找以这些信息开头的命令，从而试图完成当前命令的输入工作。用来执行这项功能的键是 </a:t>
            </a:r>
            <a:r>
              <a:rPr lang="en-US" altLang="zh-CN" dirty="0" smtClean="0">
                <a:solidFill>
                  <a:schemeClr val="accent6">
                    <a:lumMod val="75000"/>
                  </a:schemeClr>
                </a:solidFill>
                <a:ea typeface="黑体" pitchFamily="49" charset="-122"/>
              </a:rPr>
              <a:t>Tab </a:t>
            </a:r>
            <a:r>
              <a:rPr lang="zh-CN" altLang="en-US" dirty="0" smtClean="0">
                <a:solidFill>
                  <a:schemeClr val="accent6">
                    <a:lumMod val="75000"/>
                  </a:schemeClr>
                </a:solidFill>
                <a:ea typeface="黑体" pitchFamily="49" charset="-122"/>
              </a:rPr>
              <a:t>键</a:t>
            </a:r>
            <a:r>
              <a:rPr lang="zh-CN" altLang="en-US" dirty="0" smtClean="0"/>
              <a:t>，按下一次 </a:t>
            </a:r>
            <a:r>
              <a:rPr lang="en-US" altLang="zh-CN" dirty="0" smtClean="0"/>
              <a:t>Tab </a:t>
            </a:r>
            <a:r>
              <a:rPr lang="zh-CN" altLang="en-US" dirty="0" smtClean="0"/>
              <a:t>键后，</a:t>
            </a:r>
            <a:r>
              <a:rPr lang="en-US" altLang="zh-CN" dirty="0" smtClean="0"/>
              <a:t>bash </a:t>
            </a:r>
            <a:r>
              <a:rPr lang="zh-CN" altLang="en-US" dirty="0" smtClean="0"/>
              <a:t>就试图完成整个命令的输入，如果不成功，可以再按一次 </a:t>
            </a:r>
            <a:r>
              <a:rPr lang="en-US" altLang="zh-CN" dirty="0" smtClean="0"/>
              <a:t>Tab </a:t>
            </a:r>
            <a:r>
              <a:rPr lang="zh-CN" altLang="en-US" dirty="0" smtClean="0"/>
              <a:t>键，这时 </a:t>
            </a:r>
            <a:r>
              <a:rPr lang="en-US" altLang="zh-CN" dirty="0" smtClean="0"/>
              <a:t>bash </a:t>
            </a:r>
            <a:r>
              <a:rPr lang="zh-CN" altLang="en-US" dirty="0" smtClean="0"/>
              <a:t>将列出所有能够与当前输入字符相匹配的命令列表。</a:t>
            </a: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114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6A9F233E-ACFB-406D-B6EB-0082D704D1A4}" type="slidenum">
              <a:rPr lang="en-US" altLang="zh-CN" sz="1200">
                <a:latin typeface="+mj-lt"/>
              </a:rPr>
              <a:pPr algn="r">
                <a:defRPr/>
              </a:pPr>
              <a:t>74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标题 1"/>
          <p:cNvSpPr>
            <a:spLocks noGrp="1"/>
          </p:cNvSpPr>
          <p:nvPr>
            <p:ph type="title" idx="4294967295"/>
          </p:nvPr>
        </p:nvSpPr>
        <p:spPr>
          <a:xfrm>
            <a:off x="468313" y="260350"/>
            <a:ext cx="8229600" cy="1139825"/>
          </a:xfrm>
        </p:spPr>
        <p:txBody>
          <a:bodyPr/>
          <a:lstStyle/>
          <a:p>
            <a:pPr eaLnBrk="1" hangingPunct="1"/>
            <a:r>
              <a:rPr lang="zh-CN" altLang="en-US" smtClean="0"/>
              <a:t>命令补全举例</a:t>
            </a:r>
          </a:p>
        </p:txBody>
      </p:sp>
      <p:sp>
        <p:nvSpPr>
          <p:cNvPr id="3" name="内容占位符 2"/>
          <p:cNvSpPr>
            <a:spLocks noGrp="1"/>
          </p:cNvSpPr>
          <p:nvPr>
            <p:ph idx="4294967295"/>
          </p:nvPr>
        </p:nvSpPr>
        <p:spPr/>
        <p:txBody>
          <a:bodyPr/>
          <a:lstStyle/>
          <a:p>
            <a:pPr eaLnBrk="1" hangingPunct="1">
              <a:defRPr/>
            </a:pPr>
            <a:r>
              <a:rPr lang="zh-CN" altLang="en-US" dirty="0" smtClean="0"/>
              <a:t>执行</a:t>
            </a:r>
            <a:r>
              <a:rPr lang="en-US" altLang="zh-CN" dirty="0" smtClean="0"/>
              <a:t>system-</a:t>
            </a:r>
            <a:r>
              <a:rPr lang="en-US" altLang="zh-CN" dirty="0" err="1" smtClean="0"/>
              <a:t>config</a:t>
            </a:r>
            <a:r>
              <a:rPr lang="en-US" altLang="zh-CN" dirty="0" smtClean="0"/>
              <a:t>-network-</a:t>
            </a:r>
            <a:r>
              <a:rPr lang="en-US" altLang="zh-CN" dirty="0" err="1" smtClean="0"/>
              <a:t>tui</a:t>
            </a:r>
            <a:endParaRPr lang="en-US" altLang="zh-CN" dirty="0" smtClean="0"/>
          </a:p>
          <a:p>
            <a:pPr lvl="1" eaLnBrk="1" hangingPunct="1">
              <a:buFont typeface="Wingdings" pitchFamily="2" charset="2"/>
              <a:buNone/>
              <a:defRPr/>
            </a:pPr>
            <a:r>
              <a:rPr lang="en-US" altLang="zh-CN" dirty="0" smtClean="0"/>
              <a:t>system</a:t>
            </a:r>
            <a:r>
              <a:rPr lang="en-US" altLang="zh-CN" dirty="0" smtClean="0">
                <a:solidFill>
                  <a:schemeClr val="accent6">
                    <a:lumMod val="75000"/>
                  </a:schemeClr>
                </a:solidFill>
              </a:rPr>
              <a:t>&lt;Tab&gt;</a:t>
            </a:r>
            <a:r>
              <a:rPr lang="en-US" altLang="zh-CN" dirty="0" smtClean="0"/>
              <a:t>-</a:t>
            </a:r>
            <a:r>
              <a:rPr lang="en-US" altLang="zh-CN" dirty="0" err="1" smtClean="0"/>
              <a:t>config</a:t>
            </a:r>
            <a:r>
              <a:rPr lang="en-US" altLang="zh-CN" dirty="0" smtClean="0"/>
              <a:t>-n</a:t>
            </a:r>
            <a:r>
              <a:rPr lang="en-US" altLang="zh-CN" dirty="0" smtClean="0">
                <a:solidFill>
                  <a:schemeClr val="accent6">
                    <a:lumMod val="75000"/>
                  </a:schemeClr>
                </a:solidFill>
              </a:rPr>
              <a:t>&lt;Tab&gt;</a:t>
            </a:r>
            <a:r>
              <a:rPr lang="en-US" altLang="zh-CN" dirty="0" err="1" smtClean="0"/>
              <a:t>etwork</a:t>
            </a:r>
            <a:r>
              <a:rPr lang="en-US" altLang="zh-CN" dirty="0" smtClean="0"/>
              <a:t>-t</a:t>
            </a:r>
            <a:r>
              <a:rPr lang="en-US" altLang="zh-CN" dirty="0" smtClean="0">
                <a:solidFill>
                  <a:schemeClr val="accent6">
                    <a:lumMod val="75000"/>
                  </a:schemeClr>
                </a:solidFill>
              </a:rPr>
              <a:t>&lt;Tab&gt;</a:t>
            </a:r>
            <a:r>
              <a:rPr lang="en-US" altLang="zh-CN" dirty="0" err="1" smtClean="0"/>
              <a:t>ui</a:t>
            </a:r>
            <a:endParaRPr lang="en-US" altLang="zh-CN" dirty="0" smtClean="0"/>
          </a:p>
          <a:p>
            <a:pPr eaLnBrk="1" hangingPunct="1">
              <a:defRPr/>
            </a:pPr>
            <a:r>
              <a:rPr lang="zh-CN" altLang="en-US" dirty="0" smtClean="0"/>
              <a:t>进入</a:t>
            </a:r>
            <a:r>
              <a:rPr lang="en-US" altLang="zh-CN" dirty="0" smtClean="0"/>
              <a:t>/etc/</a:t>
            </a:r>
            <a:r>
              <a:rPr lang="en-US" altLang="zh-CN" dirty="0" err="1" smtClean="0"/>
              <a:t>sysconfig</a:t>
            </a:r>
            <a:r>
              <a:rPr lang="en-US" altLang="zh-CN" dirty="0" smtClean="0"/>
              <a:t>/network-scripts/</a:t>
            </a:r>
            <a:r>
              <a:rPr lang="zh-CN" altLang="en-US" dirty="0" smtClean="0"/>
              <a:t>目录</a:t>
            </a:r>
            <a:endParaRPr lang="en-US" altLang="zh-CN" dirty="0" smtClean="0"/>
          </a:p>
          <a:p>
            <a:pPr lvl="1" eaLnBrk="1" hangingPunct="1">
              <a:buFont typeface="Wingdings" pitchFamily="2" charset="2"/>
              <a:buNone/>
              <a:defRPr/>
            </a:pPr>
            <a:r>
              <a:rPr lang="en-US" altLang="zh-CN" dirty="0" err="1" smtClean="0"/>
              <a:t>cd</a:t>
            </a:r>
            <a:r>
              <a:rPr lang="en-US" altLang="zh-CN" dirty="0" smtClean="0"/>
              <a:t> /e</a:t>
            </a:r>
            <a:r>
              <a:rPr lang="en-US" altLang="zh-CN" dirty="0" smtClean="0">
                <a:solidFill>
                  <a:schemeClr val="accent6">
                    <a:lumMod val="75000"/>
                  </a:schemeClr>
                </a:solidFill>
              </a:rPr>
              <a:t>&lt;Tab&gt;</a:t>
            </a:r>
            <a:r>
              <a:rPr lang="en-US" altLang="zh-CN" dirty="0" smtClean="0"/>
              <a:t>sys</a:t>
            </a:r>
            <a:r>
              <a:rPr lang="en-US" altLang="zh-CN" dirty="0" smtClean="0">
                <a:solidFill>
                  <a:schemeClr val="accent6">
                    <a:lumMod val="75000"/>
                  </a:schemeClr>
                </a:solidFill>
              </a:rPr>
              <a:t>&lt;Tab&gt;</a:t>
            </a:r>
            <a:r>
              <a:rPr lang="en-US" altLang="zh-CN" dirty="0" smtClean="0"/>
              <a:t>c</a:t>
            </a:r>
            <a:r>
              <a:rPr lang="en-US" altLang="zh-CN" dirty="0" smtClean="0">
                <a:solidFill>
                  <a:schemeClr val="accent6">
                    <a:lumMod val="75000"/>
                  </a:schemeClr>
                </a:solidFill>
              </a:rPr>
              <a:t>&lt;Tab&gt;</a:t>
            </a:r>
            <a:r>
              <a:rPr lang="en-US" altLang="zh-CN" dirty="0" smtClean="0"/>
              <a:t>ne</a:t>
            </a:r>
            <a:r>
              <a:rPr lang="en-US" altLang="zh-CN" dirty="0" smtClean="0">
                <a:solidFill>
                  <a:schemeClr val="accent6">
                    <a:lumMod val="75000"/>
                  </a:schemeClr>
                </a:solidFill>
              </a:rPr>
              <a:t>&lt;Tab&gt;</a:t>
            </a:r>
            <a:r>
              <a:rPr lang="en-US" altLang="zh-CN" dirty="0" smtClean="0"/>
              <a:t>-</a:t>
            </a:r>
            <a:r>
              <a:rPr lang="en-US" altLang="zh-CN" dirty="0" smtClean="0">
                <a:solidFill>
                  <a:schemeClr val="accent6">
                    <a:lumMod val="75000"/>
                  </a:schemeClr>
                </a:solidFill>
              </a:rPr>
              <a:t>&lt;Tab&gt;</a:t>
            </a:r>
          </a:p>
          <a:p>
            <a:pPr eaLnBrk="1" hangingPunct="1">
              <a:defRPr/>
            </a:pPr>
            <a:r>
              <a:rPr lang="zh-CN" altLang="en-US" dirty="0" smtClean="0"/>
              <a:t>显示</a:t>
            </a:r>
            <a:r>
              <a:rPr lang="en-US" altLang="zh-CN" dirty="0" smtClean="0"/>
              <a:t>$BASH</a:t>
            </a:r>
            <a:r>
              <a:rPr lang="zh-CN" altLang="en-US" dirty="0" smtClean="0"/>
              <a:t>变量的值</a:t>
            </a:r>
            <a:endParaRPr lang="en-US" altLang="zh-CN" dirty="0" smtClean="0"/>
          </a:p>
          <a:p>
            <a:pPr lvl="1" eaLnBrk="1" hangingPunct="1">
              <a:buFont typeface="Wingdings" pitchFamily="2" charset="2"/>
              <a:buNone/>
              <a:defRPr/>
            </a:pPr>
            <a:r>
              <a:rPr lang="en-US" altLang="zh-CN" dirty="0" smtClean="0"/>
              <a:t>echo  $B</a:t>
            </a:r>
            <a:r>
              <a:rPr lang="en-US" altLang="zh-CN" dirty="0" smtClean="0">
                <a:solidFill>
                  <a:schemeClr val="accent6">
                    <a:lumMod val="75000"/>
                  </a:schemeClr>
                </a:solidFill>
              </a:rPr>
              <a:t>&lt;Tab&gt;</a:t>
            </a:r>
            <a:r>
              <a:rPr lang="en-US" altLang="zh-CN" dirty="0" smtClean="0"/>
              <a:t>ASH</a:t>
            </a: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216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67ED9E4-5BE5-4E02-B811-4A895A200A3A}" type="slidenum">
              <a:rPr lang="en-US" altLang="zh-CN" sz="1200">
                <a:latin typeface="+mj-lt"/>
              </a:rPr>
              <a:pPr algn="r">
                <a:defRPr/>
              </a:pPr>
              <a:t>75</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标题 1"/>
          <p:cNvSpPr>
            <a:spLocks noGrp="1"/>
          </p:cNvSpPr>
          <p:nvPr>
            <p:ph type="title" idx="4294967295"/>
          </p:nvPr>
        </p:nvSpPr>
        <p:spPr>
          <a:xfrm>
            <a:off x="468313" y="260350"/>
            <a:ext cx="8229600" cy="1139825"/>
          </a:xfrm>
        </p:spPr>
        <p:txBody>
          <a:bodyPr/>
          <a:lstStyle/>
          <a:p>
            <a:pPr eaLnBrk="1" hangingPunct="1"/>
            <a:r>
              <a:rPr lang="zh-CN" altLang="en-US" smtClean="0"/>
              <a:t>命令历史</a:t>
            </a:r>
          </a:p>
        </p:txBody>
      </p:sp>
      <p:sp>
        <p:nvSpPr>
          <p:cNvPr id="3" name="内容占位符 2"/>
          <p:cNvSpPr>
            <a:spLocks noGrp="1"/>
          </p:cNvSpPr>
          <p:nvPr>
            <p:ph idx="4294967295"/>
          </p:nvPr>
        </p:nvSpPr>
        <p:spPr>
          <a:xfrm>
            <a:off x="457200" y="1412875"/>
            <a:ext cx="8229600" cy="4718050"/>
          </a:xfrm>
        </p:spPr>
        <p:txBody>
          <a:bodyPr/>
          <a:lstStyle/>
          <a:p>
            <a:pPr eaLnBrk="1" hangingPunct="1">
              <a:defRPr/>
            </a:pPr>
            <a:r>
              <a:rPr lang="en-US" altLang="zh-CN" dirty="0" smtClean="0"/>
              <a:t>bash</a:t>
            </a:r>
            <a:r>
              <a:rPr lang="zh-CN" altLang="zh-CN" dirty="0" smtClean="0"/>
              <a:t>可以记录一定数目的以前在</a:t>
            </a:r>
            <a:r>
              <a:rPr lang="en-US" altLang="zh-CN" dirty="0" smtClean="0"/>
              <a:t>Shell</a:t>
            </a:r>
            <a:r>
              <a:rPr lang="zh-CN" altLang="zh-CN" dirty="0" smtClean="0"/>
              <a:t>中输入的命令。</a:t>
            </a:r>
            <a:endParaRPr lang="en-US" altLang="zh-CN" dirty="0" smtClean="0"/>
          </a:p>
          <a:p>
            <a:pPr lvl="1" eaLnBrk="1" hangingPunct="1">
              <a:defRPr/>
            </a:pPr>
            <a:r>
              <a:rPr lang="zh-CN" altLang="zh-CN" dirty="0" smtClean="0"/>
              <a:t>记录历史命令的文本文件由环境变量</a:t>
            </a:r>
            <a:r>
              <a:rPr lang="en-US" altLang="zh-CN" dirty="0" smtClean="0"/>
              <a:t> </a:t>
            </a:r>
            <a:r>
              <a:rPr lang="en-US" altLang="zh-CN" dirty="0" smtClean="0">
                <a:solidFill>
                  <a:schemeClr val="accent6">
                    <a:lumMod val="75000"/>
                  </a:schemeClr>
                </a:solidFill>
              </a:rPr>
              <a:t>HISTFILE </a:t>
            </a:r>
            <a:r>
              <a:rPr lang="zh-CN" altLang="zh-CN" dirty="0" smtClean="0"/>
              <a:t>来指定，默认的记录文件是</a:t>
            </a:r>
            <a:r>
              <a:rPr lang="en-US" altLang="zh-CN" dirty="0" smtClean="0"/>
              <a:t>.</a:t>
            </a:r>
            <a:r>
              <a:rPr lang="en-US" altLang="zh-CN" dirty="0" err="1" smtClean="0"/>
              <a:t>bash_history</a:t>
            </a:r>
            <a:r>
              <a:rPr lang="zh-CN" altLang="zh-CN" dirty="0" smtClean="0"/>
              <a:t>，这是一个隐含文件，位于用户自己的目录中。</a:t>
            </a:r>
            <a:endParaRPr lang="en-US" altLang="zh-CN" dirty="0" smtClean="0"/>
          </a:p>
          <a:p>
            <a:pPr lvl="1" eaLnBrk="1" hangingPunct="1">
              <a:defRPr/>
            </a:pPr>
            <a:r>
              <a:rPr lang="zh-CN" altLang="zh-CN" dirty="0" smtClean="0"/>
              <a:t>可以记录历史命令的数目由环境变量</a:t>
            </a:r>
            <a:r>
              <a:rPr lang="en-US" altLang="zh-CN" dirty="0" smtClean="0"/>
              <a:t> </a:t>
            </a:r>
            <a:r>
              <a:rPr lang="en-US" altLang="zh-CN" dirty="0" smtClean="0">
                <a:solidFill>
                  <a:schemeClr val="accent6">
                    <a:lumMod val="75000"/>
                  </a:schemeClr>
                </a:solidFill>
              </a:rPr>
              <a:t>HISTSIZE </a:t>
            </a:r>
            <a:r>
              <a:rPr lang="zh-CN" altLang="zh-CN" dirty="0" smtClean="0"/>
              <a:t>的值指定，默认</a:t>
            </a:r>
            <a:r>
              <a:rPr lang="zh-CN" altLang="en-US" dirty="0" smtClean="0"/>
              <a:t>为</a:t>
            </a:r>
            <a:r>
              <a:rPr lang="en-US" altLang="zh-CN" dirty="0" smtClean="0"/>
              <a:t>1000</a:t>
            </a:r>
            <a:r>
              <a:rPr lang="zh-CN" altLang="zh-CN" dirty="0" smtClean="0"/>
              <a:t>。</a:t>
            </a:r>
            <a:endParaRPr lang="en-US" altLang="zh-CN" dirty="0" smtClean="0"/>
          </a:p>
          <a:p>
            <a:pPr eaLnBrk="1" hangingPunct="1">
              <a:defRPr/>
            </a:pPr>
            <a:r>
              <a:rPr lang="zh-CN" altLang="en-US" dirty="0" smtClean="0"/>
              <a:t>查看命令历史</a:t>
            </a:r>
            <a:endParaRPr lang="en-US" altLang="zh-CN" dirty="0" smtClean="0"/>
          </a:p>
          <a:p>
            <a:pPr lvl="1" eaLnBrk="1" hangingPunct="1">
              <a:defRPr/>
            </a:pPr>
            <a:r>
              <a:rPr lang="en-US" altLang="zh-CN" sz="2000" b="1" dirty="0" smtClean="0">
                <a:solidFill>
                  <a:srgbClr val="006600"/>
                </a:solidFill>
                <a:latin typeface="Courier New" pitchFamily="49" charset="0"/>
              </a:rPr>
              <a:t>history</a:t>
            </a:r>
          </a:p>
          <a:p>
            <a:pPr lvl="1" eaLnBrk="1" hangingPunct="1">
              <a:defRPr/>
            </a:pPr>
            <a:r>
              <a:rPr lang="en-US" altLang="zh-CN" sz="2000" b="1" dirty="0" smtClean="0">
                <a:solidFill>
                  <a:srgbClr val="006600"/>
                </a:solidFill>
                <a:latin typeface="Courier New" pitchFamily="49" charset="0"/>
              </a:rPr>
              <a:t>history 30  </a:t>
            </a:r>
            <a:r>
              <a:rPr lang="en-US" altLang="zh-CN" sz="2000" dirty="0" smtClean="0">
                <a:latin typeface="Courier New" pitchFamily="49" charset="0"/>
              </a:rPr>
              <a:t># </a:t>
            </a:r>
            <a:r>
              <a:rPr lang="zh-CN" altLang="en-US" sz="2000" dirty="0" smtClean="0">
                <a:latin typeface="Courier New" pitchFamily="49" charset="0"/>
              </a:rPr>
              <a:t>查看最近 </a:t>
            </a:r>
            <a:r>
              <a:rPr lang="en-US" altLang="zh-CN" sz="2000" dirty="0" smtClean="0">
                <a:latin typeface="Courier New" pitchFamily="49" charset="0"/>
              </a:rPr>
              <a:t>30 </a:t>
            </a:r>
            <a:r>
              <a:rPr lang="zh-CN" altLang="en-US" sz="2000" dirty="0" smtClean="0">
                <a:latin typeface="Courier New" pitchFamily="49" charset="0"/>
              </a:rPr>
              <a:t>个历史命令</a:t>
            </a:r>
            <a:endParaRPr lang="en-US" altLang="zh-CN" sz="2000" dirty="0" smtClean="0">
              <a:latin typeface="Courier New" pitchFamily="49" charset="0"/>
            </a:endParaRPr>
          </a:p>
          <a:p>
            <a:pPr lvl="1" eaLnBrk="1" hangingPunct="1">
              <a:defRPr/>
            </a:pPr>
            <a:r>
              <a:rPr lang="en-US" altLang="zh-CN" sz="2000" b="1" dirty="0" err="1" smtClean="0">
                <a:solidFill>
                  <a:schemeClr val="accent6">
                    <a:lumMod val="75000"/>
                  </a:schemeClr>
                </a:solidFill>
                <a:latin typeface="Courier New" pitchFamily="49" charset="0"/>
              </a:rPr>
              <a:t>fc</a:t>
            </a:r>
            <a:r>
              <a:rPr lang="en-US" altLang="zh-CN" sz="2000" b="1" dirty="0" smtClean="0">
                <a:solidFill>
                  <a:schemeClr val="accent6">
                    <a:lumMod val="75000"/>
                  </a:schemeClr>
                </a:solidFill>
                <a:latin typeface="Courier New" pitchFamily="49" charset="0"/>
              </a:rPr>
              <a:t> –l 30 50 </a:t>
            </a:r>
            <a:r>
              <a:rPr lang="en-US" altLang="zh-CN" sz="2000" dirty="0" smtClean="0">
                <a:latin typeface="Courier New" pitchFamily="49" charset="0"/>
              </a:rPr>
              <a:t># </a:t>
            </a:r>
            <a:r>
              <a:rPr lang="zh-CN" altLang="en-US" sz="2000" dirty="0" smtClean="0">
                <a:latin typeface="Courier New" pitchFamily="49" charset="0"/>
              </a:rPr>
              <a:t>列出命令历史中第</a:t>
            </a:r>
            <a:r>
              <a:rPr lang="en-US" altLang="zh-CN" sz="2000" dirty="0" smtClean="0">
                <a:latin typeface="Courier New" pitchFamily="49" charset="0"/>
              </a:rPr>
              <a:t>30</a:t>
            </a:r>
            <a:r>
              <a:rPr lang="zh-CN" altLang="en-US" sz="2000" dirty="0" smtClean="0">
                <a:latin typeface="Courier New" pitchFamily="49" charset="0"/>
              </a:rPr>
              <a:t>到第</a:t>
            </a:r>
            <a:r>
              <a:rPr lang="en-US" altLang="zh-CN" sz="2000" dirty="0" smtClean="0">
                <a:latin typeface="Courier New" pitchFamily="49" charset="0"/>
              </a:rPr>
              <a:t>50</a:t>
            </a:r>
            <a:r>
              <a:rPr lang="zh-CN" altLang="en-US" sz="2000" dirty="0" smtClean="0">
                <a:latin typeface="Courier New" pitchFamily="49" charset="0"/>
              </a:rPr>
              <a:t>之间的命令</a:t>
            </a:r>
            <a:endParaRPr lang="en-US" altLang="zh-CN" sz="2000" dirty="0" smtClean="0">
              <a:latin typeface="Courier New" pitchFamily="49" charset="0"/>
            </a:endParaRPr>
          </a:p>
          <a:p>
            <a:pPr lvl="1" eaLnBrk="1" hangingPunct="1">
              <a:defRPr/>
            </a:pPr>
            <a:endParaRPr lang="zh-CN" altLang="en-US" dirty="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318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26F89038-9B4F-4A53-AE6F-FC1FB8A5B963}" type="slidenum">
              <a:rPr lang="en-US" altLang="zh-CN" sz="1200">
                <a:latin typeface="+mj-lt"/>
              </a:rPr>
              <a:pPr algn="r">
                <a:defRPr/>
              </a:pPr>
              <a:t>76</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zh-CN" altLang="en-US" sz="4000" b="1" cap="all" dirty="0" smtClean="0"/>
              <a:t>文本文件操作命令</a:t>
            </a:r>
            <a:endParaRPr lang="zh-CN" altLang="en-US" sz="4000" b="1" cap="all" dirty="0"/>
          </a:p>
        </p:txBody>
      </p:sp>
      <p:sp>
        <p:nvSpPr>
          <p:cNvPr id="94210"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BFEC526C-0EF5-40B1-91F5-0F170B9665A9}" type="slidenum">
              <a:rPr lang="en-US" altLang="zh-CN" sz="1200">
                <a:latin typeface="+mj-lt"/>
              </a:rPr>
              <a:pPr algn="r">
                <a:defRPr/>
              </a:pPr>
              <a:t>77</a:t>
            </a:fld>
            <a:endParaRPr lang="en-US" altLang="zh-CN" sz="1200">
              <a:latin typeface="+mj-lt"/>
            </a:endParaRPr>
          </a:p>
        </p:txBody>
      </p:sp>
      <p:sp>
        <p:nvSpPr>
          <p:cNvPr id="94213"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标题 1"/>
          <p:cNvSpPr>
            <a:spLocks noGrp="1"/>
          </p:cNvSpPr>
          <p:nvPr>
            <p:ph type="title" idx="4294967295"/>
          </p:nvPr>
        </p:nvSpPr>
        <p:spPr>
          <a:xfrm>
            <a:off x="468313" y="260350"/>
            <a:ext cx="8229600" cy="1139825"/>
          </a:xfrm>
        </p:spPr>
        <p:txBody>
          <a:bodyPr/>
          <a:lstStyle/>
          <a:p>
            <a:pPr eaLnBrk="1" hangingPunct="1"/>
            <a:r>
              <a:rPr lang="zh-CN" altLang="en-US" smtClean="0"/>
              <a:t>常用的文本文件提取命令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5235"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38A3423-BE8D-455F-A779-47C1121D4EAF}" type="slidenum">
              <a:rPr lang="en-US" altLang="zh-CN" sz="1200">
                <a:latin typeface="+mj-lt"/>
              </a:rPr>
              <a:pPr algn="r">
                <a:defRPr/>
              </a:pPr>
              <a:t>78</a:t>
            </a:fld>
            <a:endParaRPr lang="en-US" altLang="zh-CN" sz="1200" dirty="0">
              <a:latin typeface="+mj-lt"/>
            </a:endParaRPr>
          </a:p>
        </p:txBody>
      </p:sp>
      <p:graphicFrame>
        <p:nvGraphicFramePr>
          <p:cNvPr id="7" name="内容占位符 6"/>
          <p:cNvGraphicFramePr>
            <a:graphicFrameLocks noGrp="1"/>
          </p:cNvGraphicFramePr>
          <p:nvPr>
            <p:ph idx="4294967295"/>
          </p:nvPr>
        </p:nvGraphicFramePr>
        <p:xfrm>
          <a:off x="457200" y="1600200"/>
          <a:ext cx="8435280" cy="4498076"/>
        </p:xfrm>
        <a:graphic>
          <a:graphicData uri="http://schemas.openxmlformats.org/drawingml/2006/table">
            <a:tbl>
              <a:tblPr>
                <a:tableStyleId>{35758FB7-9AC5-4552-8A53-C91805E547FA}</a:tableStyleId>
              </a:tblPr>
              <a:tblGrid>
                <a:gridCol w="2098576"/>
                <a:gridCol w="6336704"/>
              </a:tblGrid>
              <a:tr h="50787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命令 </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u="none" strike="noStrike" cap="none" normalizeH="0" baseline="0" dirty="0" smtClean="0">
                          <a:ln>
                            <a:noFill/>
                          </a:ln>
                          <a:effectLst/>
                        </a:rPr>
                        <a:t>功能</a:t>
                      </a:r>
                      <a:endParaRPr kumimoji="0" lang="zh-CN" altLang="en-US" sz="2800" b="0" i="0" u="none" strike="noStrike" cap="none" normalizeH="0" baseline="0" dirty="0" smtClean="0">
                        <a:ln>
                          <a:noFill/>
                        </a:ln>
                        <a:solidFill>
                          <a:schemeClr val="tx1"/>
                        </a:solidFill>
                        <a:effectLst/>
                        <a:latin typeface="Arial" charset="0"/>
                        <a:ea typeface="宋体" charset="-122"/>
                      </a:endParaRPr>
                    </a:p>
                  </a:txBody>
                  <a:tcPr horzOverflow="overflow"/>
                </a:tc>
              </a:tr>
              <a:tr h="57193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cat</a:t>
                      </a:r>
                      <a:r>
                        <a:rPr kumimoji="0" lang="zh-CN" altLang="en-US" sz="2800" b="0" i="0" u="none" strike="noStrike" cap="none" normalizeH="0" baseline="0" dirty="0" smtClean="0">
                          <a:ln>
                            <a:noFill/>
                          </a:ln>
                          <a:solidFill>
                            <a:schemeClr val="accent6">
                              <a:lumMod val="75000"/>
                            </a:schemeClr>
                          </a:solidFill>
                          <a:effectLst/>
                          <a:latin typeface="Arial" charset="0"/>
                          <a:ea typeface="宋体" charset="-122"/>
                        </a:rPr>
                        <a:t>、</a:t>
                      </a:r>
                      <a:r>
                        <a:rPr kumimoji="0" lang="en-US" altLang="zh-CN" sz="2800" b="0" i="0" u="none" strike="noStrike" cap="none" normalizeH="0" baseline="0" dirty="0" err="1" smtClean="0">
                          <a:ln>
                            <a:noFill/>
                          </a:ln>
                          <a:solidFill>
                            <a:schemeClr val="accent6">
                              <a:lumMod val="75000"/>
                            </a:schemeClr>
                          </a:solidFill>
                          <a:effectLst/>
                          <a:latin typeface="Arial" charset="0"/>
                          <a:ea typeface="宋体" charset="-122"/>
                        </a:rPr>
                        <a:t>tac</a:t>
                      </a:r>
                      <a:endParaRPr kumimoji="0" lang="en-US" altLang="zh-CN" sz="28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滚屏显示文本文件内容</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more</a:t>
                      </a:r>
                      <a:r>
                        <a:rPr kumimoji="0" lang="zh-CN" altLang="en-US" sz="2800" b="0" i="0" u="none" strike="noStrike" cap="none" normalizeH="0" baseline="0" dirty="0" smtClean="0">
                          <a:ln>
                            <a:noFill/>
                          </a:ln>
                          <a:solidFill>
                            <a:schemeClr val="accent6">
                              <a:lumMod val="75000"/>
                            </a:schemeClr>
                          </a:solidFill>
                          <a:effectLst/>
                          <a:latin typeface="Arial" charset="0"/>
                          <a:ea typeface="宋体" charset="-122"/>
                        </a:rPr>
                        <a:t>、</a:t>
                      </a: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less</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分屏显示文本文件内容</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head</a:t>
                      </a:r>
                      <a:r>
                        <a:rPr kumimoji="0" lang="zh-CN" altLang="en-US" sz="2800" b="0" i="0" u="none" strike="noStrike" cap="none" normalizeH="0" baseline="0" dirty="0" smtClean="0">
                          <a:ln>
                            <a:noFill/>
                          </a:ln>
                          <a:solidFill>
                            <a:schemeClr val="accent6">
                              <a:lumMod val="75000"/>
                            </a:schemeClr>
                          </a:solidFill>
                          <a:effectLst/>
                          <a:latin typeface="Arial" charset="0"/>
                          <a:ea typeface="宋体" charset="-122"/>
                        </a:rPr>
                        <a:t>、</a:t>
                      </a: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tail</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显示文本文件的前或后若干行</a:t>
                      </a:r>
                      <a:endParaRPr kumimoji="0" lang="en-US" altLang="zh-CN" sz="2800" b="0" i="0" u="none" strike="noStrike" cap="none" normalizeH="0" baseline="0" dirty="0" smtClean="0">
                        <a:ln>
                          <a:noFill/>
                        </a:ln>
                        <a:solidFill>
                          <a:schemeClr val="tx1"/>
                        </a:solidFill>
                        <a:effectLst/>
                        <a:latin typeface="Arial" charset="0"/>
                        <a:ea typeface="宋体" charset="-122"/>
                      </a:endParaRPr>
                    </a:p>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（横向截取文本文件内容）</a:t>
                      </a:r>
                    </a:p>
                  </a:txBody>
                  <a:tcPr horzOverflow="overflow"/>
                </a:tc>
              </a:tr>
              <a:tr h="57334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smtClean="0">
                          <a:ln>
                            <a:noFill/>
                          </a:ln>
                          <a:solidFill>
                            <a:schemeClr val="accent6">
                              <a:lumMod val="75000"/>
                            </a:schemeClr>
                          </a:solidFill>
                          <a:effectLst/>
                          <a:latin typeface="Arial" charset="0"/>
                          <a:ea typeface="宋体" charset="-122"/>
                        </a:rPr>
                        <a:t>cut</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纵向切割出文本指定的部分</a:t>
                      </a:r>
                      <a:endParaRPr kumimoji="0" lang="en-US" altLang="zh-CN" sz="2800" b="0" i="0" u="none" strike="noStrike" cap="none" normalizeH="0" baseline="0" dirty="0" smtClean="0">
                        <a:ln>
                          <a:noFill/>
                        </a:ln>
                        <a:solidFill>
                          <a:schemeClr val="tx1"/>
                        </a:solidFill>
                        <a:effectLst/>
                        <a:latin typeface="Arial" charset="0"/>
                        <a:ea typeface="宋体" charset="-122"/>
                      </a:endParaRPr>
                    </a:p>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800" b="0" i="0" u="none" strike="noStrike" cap="none" normalizeH="0" baseline="0" dirty="0" smtClean="0">
                          <a:ln>
                            <a:noFill/>
                          </a:ln>
                          <a:solidFill>
                            <a:schemeClr val="tx1"/>
                          </a:solidFill>
                          <a:effectLst/>
                          <a:latin typeface="Arial" charset="0"/>
                          <a:ea typeface="宋体" charset="-122"/>
                        </a:rPr>
                        <a:t>（纵向截取文本文件内容）</a:t>
                      </a:r>
                    </a:p>
                  </a:txBody>
                  <a:tcPr horzOverflow="overflow"/>
                </a:tc>
              </a:tr>
              <a:tr h="522596">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800" b="0" i="0" u="none" strike="noStrike" cap="none" normalizeH="0" baseline="0" dirty="0" err="1" smtClean="0">
                          <a:ln>
                            <a:noFill/>
                          </a:ln>
                          <a:solidFill>
                            <a:schemeClr val="accent6">
                              <a:lumMod val="75000"/>
                            </a:schemeClr>
                          </a:solidFill>
                          <a:effectLst/>
                          <a:latin typeface="Arial" charset="0"/>
                          <a:ea typeface="宋体" charset="-122"/>
                        </a:rPr>
                        <a:t>grep</a:t>
                      </a:r>
                      <a:endParaRPr kumimoji="0" lang="en-US" altLang="zh-CN" sz="28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800" b="0" i="0" u="none" strike="noStrike" cap="none" normalizeH="0" baseline="0" dirty="0" smtClean="0">
                          <a:ln>
                            <a:noFill/>
                          </a:ln>
                          <a:solidFill>
                            <a:schemeClr val="tx1"/>
                          </a:solidFill>
                          <a:effectLst/>
                          <a:latin typeface="Arial" charset="0"/>
                          <a:ea typeface="宋体" charset="-122"/>
                        </a:rPr>
                        <a:t>在文本文件中查找指定的字符串</a:t>
                      </a:r>
                      <a:endParaRPr kumimoji="0" lang="en-US" altLang="zh-CN" sz="2800" b="0" i="0" u="none" strike="noStrike" cap="none" normalizeH="0" baseline="0" dirty="0" smtClean="0">
                        <a:ln>
                          <a:noFill/>
                        </a:ln>
                        <a:solidFill>
                          <a:schemeClr val="tx1"/>
                        </a:solidFill>
                        <a:effectLst/>
                        <a:latin typeface="Arial" charset="0"/>
                        <a:ea typeface="宋体" charset="-122"/>
                      </a:endParaRPr>
                    </a:p>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800" b="0" i="0" u="none" strike="noStrike" cap="none" normalizeH="0" baseline="0" dirty="0" smtClean="0">
                          <a:ln>
                            <a:noFill/>
                          </a:ln>
                          <a:solidFill>
                            <a:schemeClr val="tx1"/>
                          </a:solidFill>
                          <a:effectLst/>
                          <a:latin typeface="Arial" charset="0"/>
                          <a:ea typeface="宋体" charset="-122"/>
                        </a:rPr>
                        <a:t>（按关键字</a:t>
                      </a:r>
                      <a:r>
                        <a:rPr lang="zh-CN" altLang="en-US" sz="2800" dirty="0" smtClean="0"/>
                        <a:t>提</a:t>
                      </a:r>
                      <a:r>
                        <a:rPr kumimoji="0" lang="zh-CN" altLang="en-US" sz="2800" b="0" i="0" u="none" strike="noStrike" cap="none" normalizeH="0" baseline="0" dirty="0" smtClean="0">
                          <a:ln>
                            <a:noFill/>
                          </a:ln>
                          <a:solidFill>
                            <a:schemeClr val="tx1"/>
                          </a:solidFill>
                          <a:effectLst/>
                          <a:latin typeface="Arial" charset="0"/>
                          <a:ea typeface="宋体" charset="-122"/>
                        </a:rPr>
                        <a:t>取文本文件中匹配的行）</a:t>
                      </a:r>
                    </a:p>
                  </a:txBody>
                  <a:tcPr horzOverflow="overflow"/>
                </a:tc>
              </a:tr>
            </a:tbl>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标题 1"/>
          <p:cNvSpPr>
            <a:spLocks noGrp="1"/>
          </p:cNvSpPr>
          <p:nvPr>
            <p:ph type="title" idx="4294967295"/>
          </p:nvPr>
        </p:nvSpPr>
        <p:spPr>
          <a:xfrm>
            <a:off x="468313" y="260350"/>
            <a:ext cx="8229600" cy="1139825"/>
          </a:xfrm>
        </p:spPr>
        <p:txBody>
          <a:bodyPr/>
          <a:lstStyle/>
          <a:p>
            <a:pPr eaLnBrk="1" hangingPunct="1"/>
            <a:r>
              <a:rPr lang="zh-CN" altLang="en-US" smtClean="0"/>
              <a:t>文本显示命令举例</a:t>
            </a:r>
          </a:p>
        </p:txBody>
      </p:sp>
      <p:graphicFrame>
        <p:nvGraphicFramePr>
          <p:cNvPr id="8" name="内容占位符 7"/>
          <p:cNvGraphicFramePr>
            <a:graphicFrameLocks noGrp="1"/>
          </p:cNvGraphicFramePr>
          <p:nvPr>
            <p:ph idx="4294967295"/>
          </p:nvPr>
        </p:nvGraphicFramePr>
        <p:xfrm>
          <a:off x="374650" y="1412875"/>
          <a:ext cx="8229600" cy="4516438"/>
        </p:xfrm>
        <a:graphic>
          <a:graphicData uri="http://schemas.openxmlformats.org/drawingml/2006/table">
            <a:tbl>
              <a:tblPr firstRow="1" bandRow="1">
                <a:tableStyleId>{21E4AEA4-8DFA-4A89-87EB-49C32662AFE0}</a:tableStyleId>
              </a:tblPr>
              <a:tblGrid>
                <a:gridCol w="3045025"/>
                <a:gridCol w="5184576"/>
              </a:tblGrid>
              <a:tr h="370840">
                <a:tc>
                  <a:txBody>
                    <a:bodyPr/>
                    <a:lstStyle/>
                    <a:p>
                      <a:r>
                        <a:rPr lang="zh-CN" altLang="en-US" dirty="0" smtClean="0"/>
                        <a:t>命令</a:t>
                      </a:r>
                      <a:endParaRPr lang="zh-CN" altLang="en-US" dirty="0"/>
                    </a:p>
                  </a:txBody>
                  <a:tcPr/>
                </a:tc>
                <a:tc>
                  <a:txBody>
                    <a:bodyPr/>
                    <a:lstStyle/>
                    <a:p>
                      <a:r>
                        <a:rPr lang="zh-CN" altLang="en-US" dirty="0" smtClean="0"/>
                        <a:t>举例</a:t>
                      </a:r>
                      <a:endParaRPr lang="zh-CN" altLang="en-US" dirty="0"/>
                    </a:p>
                  </a:txBody>
                  <a:tcPr/>
                </a:tc>
              </a:tr>
              <a:tr h="370840">
                <a:tc>
                  <a:txBody>
                    <a:bodyPr/>
                    <a:lstStyle/>
                    <a:p>
                      <a:r>
                        <a:rPr lang="en-US" altLang="zh-CN" dirty="0" smtClean="0"/>
                        <a:t>cat /etc/</a:t>
                      </a:r>
                      <a:r>
                        <a:rPr lang="en-US" altLang="zh-CN" dirty="0" err="1" smtClean="0"/>
                        <a:t>passwd</a:t>
                      </a:r>
                      <a:endParaRPr lang="zh-CN" altLang="en-US" dirty="0"/>
                    </a:p>
                  </a:txBody>
                  <a:tcPr/>
                </a:tc>
                <a:tc>
                  <a:txBody>
                    <a:bodyPr/>
                    <a:lstStyle/>
                    <a:p>
                      <a:r>
                        <a:rPr lang="zh-CN" altLang="en-US" dirty="0" smtClean="0"/>
                        <a:t>滚屏显示文件</a:t>
                      </a:r>
                      <a:r>
                        <a:rPr lang="en-US" altLang="zh-CN" dirty="0" smtClean="0"/>
                        <a:t>/etc/</a:t>
                      </a:r>
                      <a:r>
                        <a:rPr lang="en-US" altLang="zh-CN" dirty="0" err="1" smtClean="0"/>
                        <a:t>passwd</a:t>
                      </a:r>
                      <a:r>
                        <a:rPr lang="zh-CN" altLang="en-US" dirty="0" smtClean="0"/>
                        <a:t>的内容</a:t>
                      </a:r>
                      <a:endParaRPr lang="zh-CN" altLang="en-US" dirty="0"/>
                    </a:p>
                  </a:txBody>
                  <a:tcPr/>
                </a:tc>
              </a:tr>
              <a:tr h="370840">
                <a:tc>
                  <a:txBody>
                    <a:bodyPr/>
                    <a:lstStyle/>
                    <a:p>
                      <a:r>
                        <a:rPr lang="en-US" altLang="zh-CN" dirty="0" smtClean="0"/>
                        <a:t>cat -n /etc/</a:t>
                      </a:r>
                      <a:r>
                        <a:rPr lang="en-US" altLang="zh-CN" dirty="0" err="1" smtClean="0"/>
                        <a:t>passwd</a:t>
                      </a:r>
                      <a:endParaRPr lang="zh-CN" altLang="en-US" dirty="0"/>
                    </a:p>
                  </a:txBody>
                  <a:tcPr/>
                </a:tc>
                <a:tc>
                  <a:txBody>
                    <a:bodyPr/>
                    <a:lstStyle/>
                    <a:p>
                      <a:r>
                        <a:rPr lang="zh-CN" altLang="en-US" dirty="0" smtClean="0"/>
                        <a:t>滚屏显示文件</a:t>
                      </a:r>
                      <a:r>
                        <a:rPr lang="en-US" altLang="zh-CN" dirty="0" smtClean="0"/>
                        <a:t>/etc/</a:t>
                      </a:r>
                      <a:r>
                        <a:rPr lang="en-US" altLang="zh-CN" dirty="0" err="1" smtClean="0"/>
                        <a:t>passwd</a:t>
                      </a:r>
                      <a:r>
                        <a:rPr lang="zh-CN" altLang="en-US" dirty="0" smtClean="0"/>
                        <a:t>的内容，并显示行号</a:t>
                      </a:r>
                      <a:endParaRPr lang="zh-CN" altLang="en-US" dirty="0"/>
                    </a:p>
                  </a:txBody>
                  <a:tcPr/>
                </a:tc>
              </a:tr>
              <a:tr h="370840">
                <a:tc>
                  <a:txBody>
                    <a:bodyPr/>
                    <a:lstStyle/>
                    <a:p>
                      <a:r>
                        <a:rPr lang="en-US" altLang="zh-CN" dirty="0" smtClean="0"/>
                        <a:t>more /etc/</a:t>
                      </a:r>
                      <a:r>
                        <a:rPr lang="en-US" altLang="zh-CN" dirty="0" err="1" smtClean="0"/>
                        <a:t>passwd</a:t>
                      </a:r>
                      <a:endParaRPr lang="zh-CN" altLang="en-US" dirty="0"/>
                    </a:p>
                  </a:txBody>
                  <a:tcPr/>
                </a:tc>
                <a:tc>
                  <a:txBody>
                    <a:bodyPr/>
                    <a:lstStyle/>
                    <a:p>
                      <a:r>
                        <a:rPr lang="zh-CN" altLang="en-US" dirty="0" smtClean="0"/>
                        <a:t>分屏显示文件</a:t>
                      </a:r>
                      <a:r>
                        <a:rPr lang="en-US" altLang="zh-CN" dirty="0" smtClean="0"/>
                        <a:t>/etc/</a:t>
                      </a:r>
                      <a:r>
                        <a:rPr lang="en-US" altLang="zh-CN" dirty="0" err="1" smtClean="0"/>
                        <a:t>passwd</a:t>
                      </a:r>
                      <a:r>
                        <a:rPr lang="zh-CN" altLang="en-US" dirty="0" smtClean="0"/>
                        <a:t>的内容（注意空格键、回车键和</a:t>
                      </a:r>
                      <a:r>
                        <a:rPr lang="en-US" altLang="zh-CN" dirty="0" smtClean="0"/>
                        <a:t>q</a:t>
                      </a:r>
                      <a:r>
                        <a:rPr lang="zh-CN" altLang="en-US" dirty="0" smtClean="0"/>
                        <a:t>的使用）</a:t>
                      </a:r>
                      <a:endParaRPr lang="zh-CN" altLang="en-US" dirty="0"/>
                    </a:p>
                  </a:txBody>
                  <a:tcPr/>
                </a:tc>
              </a:tr>
              <a:tr h="370840">
                <a:tc>
                  <a:txBody>
                    <a:bodyPr/>
                    <a:lstStyle/>
                    <a:p>
                      <a:r>
                        <a:rPr lang="en-US" altLang="zh-CN" dirty="0" smtClean="0"/>
                        <a:t>more +10 /etc/</a:t>
                      </a:r>
                      <a:r>
                        <a:rPr lang="en-US" altLang="zh-CN" dirty="0" err="1" smtClean="0"/>
                        <a:t>passwd</a:t>
                      </a:r>
                      <a:endParaRPr lang="zh-CN" altLang="en-US" dirty="0"/>
                    </a:p>
                  </a:txBody>
                  <a:tcPr/>
                </a:tc>
                <a:tc>
                  <a:txBody>
                    <a:bodyPr/>
                    <a:lstStyle/>
                    <a:p>
                      <a:r>
                        <a:rPr lang="zh-CN" altLang="en-US" dirty="0" smtClean="0"/>
                        <a:t>从第</a:t>
                      </a:r>
                      <a:r>
                        <a:rPr lang="en-US" altLang="zh-CN" dirty="0" smtClean="0"/>
                        <a:t>10</a:t>
                      </a:r>
                      <a:r>
                        <a:rPr lang="zh-CN" altLang="en-US" dirty="0" smtClean="0"/>
                        <a:t>行分屏显示文件</a:t>
                      </a:r>
                      <a:r>
                        <a:rPr lang="en-US" altLang="zh-CN" dirty="0" smtClean="0"/>
                        <a:t>/etc/</a:t>
                      </a:r>
                      <a:r>
                        <a:rPr lang="en-US" altLang="zh-CN" dirty="0" err="1" smtClean="0"/>
                        <a:t>passwd</a:t>
                      </a:r>
                      <a:r>
                        <a:rPr lang="zh-CN" altLang="en-US" dirty="0" smtClean="0"/>
                        <a:t>的内容</a:t>
                      </a:r>
                      <a:endParaRPr lang="zh-CN" altLang="en-US" dirty="0"/>
                    </a:p>
                  </a:txBody>
                  <a:tcPr/>
                </a:tc>
              </a:tr>
              <a:tr h="370840">
                <a:tc>
                  <a:txBody>
                    <a:bodyPr/>
                    <a:lstStyle/>
                    <a:p>
                      <a:r>
                        <a:rPr lang="en-US" altLang="zh-CN" dirty="0" smtClean="0"/>
                        <a:t>less /etc/</a:t>
                      </a:r>
                      <a:r>
                        <a:rPr lang="en-US" altLang="zh-CN" dirty="0" err="1" smtClean="0"/>
                        <a:t>passwd</a:t>
                      </a:r>
                      <a:endParaRPr lang="zh-CN" altLang="en-US" dirty="0"/>
                    </a:p>
                  </a:txBody>
                  <a:tcPr/>
                </a:tc>
                <a:tc>
                  <a:txBody>
                    <a:bodyPr/>
                    <a:lstStyle/>
                    <a:p>
                      <a:r>
                        <a:rPr lang="zh-CN" altLang="en-US" dirty="0" smtClean="0"/>
                        <a:t>分屏显示文件</a:t>
                      </a:r>
                      <a:r>
                        <a:rPr lang="en-US" altLang="zh-CN" dirty="0" smtClean="0"/>
                        <a:t>/etc/</a:t>
                      </a:r>
                      <a:r>
                        <a:rPr lang="en-US" altLang="zh-CN" dirty="0" err="1" smtClean="0"/>
                        <a:t>passwd</a:t>
                      </a:r>
                      <a:r>
                        <a:rPr lang="zh-CN" altLang="en-US" dirty="0" smtClean="0"/>
                        <a:t>的内容（注意空格键、回车键、</a:t>
                      </a:r>
                      <a:r>
                        <a:rPr lang="en-US" altLang="zh-CN" dirty="0" err="1" smtClean="0"/>
                        <a:t>PgDn</a:t>
                      </a:r>
                      <a:r>
                        <a:rPr lang="zh-CN" altLang="en-US" dirty="0" smtClean="0"/>
                        <a:t>键、</a:t>
                      </a:r>
                      <a:r>
                        <a:rPr lang="en-US" altLang="zh-CN" dirty="0" err="1" smtClean="0"/>
                        <a:t>PgUp</a:t>
                      </a:r>
                      <a:r>
                        <a:rPr lang="zh-CN" altLang="en-US" dirty="0" smtClean="0"/>
                        <a:t>键和</a:t>
                      </a:r>
                      <a:r>
                        <a:rPr lang="en-US" altLang="zh-CN" dirty="0" smtClean="0"/>
                        <a:t>q</a:t>
                      </a:r>
                      <a:r>
                        <a:rPr lang="zh-CN" altLang="en-US" dirty="0" smtClean="0"/>
                        <a:t>的使用）</a:t>
                      </a:r>
                      <a:endParaRPr lang="zh-CN" altLang="en-US" dirty="0"/>
                    </a:p>
                  </a:txBody>
                  <a:tcPr/>
                </a:tc>
              </a:tr>
              <a:tr h="370840">
                <a:tc>
                  <a:txBody>
                    <a:bodyPr/>
                    <a:lstStyle/>
                    <a:p>
                      <a:r>
                        <a:rPr lang="en-US" altLang="zh-CN" dirty="0" smtClean="0"/>
                        <a:t>head -4 </a:t>
                      </a:r>
                      <a:r>
                        <a:rPr lang="en-US" altLang="zh-CN" dirty="0" err="1" smtClean="0"/>
                        <a:t>myalllist</a:t>
                      </a:r>
                      <a:endParaRPr lang="zh-CN" altLang="en-US" dirty="0"/>
                    </a:p>
                  </a:txBody>
                  <a:tcPr/>
                </a:tc>
                <a:tc>
                  <a:txBody>
                    <a:bodyPr/>
                    <a:lstStyle/>
                    <a:p>
                      <a:r>
                        <a:rPr lang="zh-CN" altLang="en-US" dirty="0" smtClean="0"/>
                        <a:t>显示文件</a:t>
                      </a:r>
                      <a:r>
                        <a:rPr lang="en-US" altLang="zh-CN" dirty="0" err="1" smtClean="0"/>
                        <a:t>myalllist</a:t>
                      </a:r>
                      <a:r>
                        <a:rPr lang="zh-CN" altLang="en-US" dirty="0" smtClean="0"/>
                        <a:t>前</a:t>
                      </a:r>
                      <a:r>
                        <a:rPr lang="en-US" altLang="zh-CN" dirty="0" smtClean="0"/>
                        <a:t>4</a:t>
                      </a:r>
                      <a:r>
                        <a:rPr lang="zh-CN" altLang="en-US" dirty="0" smtClean="0"/>
                        <a:t>行的内容</a:t>
                      </a:r>
                      <a:endParaRPr lang="zh-CN" altLang="en-US" dirty="0"/>
                    </a:p>
                  </a:txBody>
                  <a:tcPr/>
                </a:tc>
              </a:tr>
              <a:tr h="370840">
                <a:tc>
                  <a:txBody>
                    <a:bodyPr/>
                    <a:lstStyle/>
                    <a:p>
                      <a:r>
                        <a:rPr lang="en-US" altLang="zh-CN" dirty="0" smtClean="0"/>
                        <a:t>tail -4 </a:t>
                      </a:r>
                      <a:r>
                        <a:rPr lang="en-US" altLang="zh-CN" dirty="0" err="1" smtClean="0"/>
                        <a:t>myalllist</a:t>
                      </a:r>
                      <a:endParaRPr lang="zh-CN" altLang="en-US" dirty="0"/>
                    </a:p>
                  </a:txBody>
                  <a:tcPr/>
                </a:tc>
                <a:tc>
                  <a:txBody>
                    <a:bodyPr/>
                    <a:lstStyle/>
                    <a:p>
                      <a:r>
                        <a:rPr lang="zh-CN" altLang="en-US" dirty="0" smtClean="0"/>
                        <a:t>显示文件</a:t>
                      </a:r>
                      <a:r>
                        <a:rPr lang="en-US" altLang="zh-CN" dirty="0" err="1" smtClean="0"/>
                        <a:t>myalllist</a:t>
                      </a:r>
                      <a:r>
                        <a:rPr lang="zh-CN" altLang="en-US" dirty="0" smtClean="0"/>
                        <a:t>后</a:t>
                      </a:r>
                      <a:r>
                        <a:rPr lang="en-US" altLang="zh-CN" dirty="0" smtClean="0"/>
                        <a:t>4</a:t>
                      </a:r>
                      <a:r>
                        <a:rPr lang="zh-CN" altLang="en-US" dirty="0" smtClean="0"/>
                        <a:t>行的内容</a:t>
                      </a:r>
                      <a:endParaRPr lang="zh-CN" altLang="en-US" dirty="0"/>
                    </a:p>
                  </a:txBody>
                  <a:tcPr/>
                </a:tc>
              </a:tr>
              <a:tr h="370840">
                <a:tc>
                  <a:txBody>
                    <a:bodyPr/>
                    <a:lstStyle/>
                    <a:p>
                      <a:r>
                        <a:rPr lang="en-US" altLang="zh-CN" dirty="0" smtClean="0"/>
                        <a:t>tail +10 </a:t>
                      </a:r>
                      <a:r>
                        <a:rPr lang="en-US" altLang="zh-CN" dirty="0" err="1" smtClean="0"/>
                        <a:t>myalllist</a:t>
                      </a:r>
                      <a:endParaRPr lang="zh-CN" altLang="en-US" dirty="0"/>
                    </a:p>
                  </a:txBody>
                  <a:tcPr/>
                </a:tc>
                <a:tc>
                  <a:txBody>
                    <a:bodyPr/>
                    <a:lstStyle/>
                    <a:p>
                      <a:r>
                        <a:rPr lang="zh-CN" altLang="en-US" dirty="0" smtClean="0"/>
                        <a:t>显示文件</a:t>
                      </a:r>
                      <a:r>
                        <a:rPr lang="en-US" altLang="zh-CN" dirty="0" err="1" smtClean="0"/>
                        <a:t>myalllist</a:t>
                      </a:r>
                      <a:r>
                        <a:rPr lang="zh-CN" altLang="en-US" dirty="0" smtClean="0"/>
                        <a:t>从</a:t>
                      </a:r>
                      <a:r>
                        <a:rPr lang="en-US" altLang="zh-CN" dirty="0" smtClean="0"/>
                        <a:t>10</a:t>
                      </a:r>
                      <a:r>
                        <a:rPr lang="zh-CN" altLang="en-US" dirty="0" smtClean="0"/>
                        <a:t>行开始到文件尾的内容</a:t>
                      </a:r>
                      <a:endParaRPr lang="zh-CN" altLang="en-US" dirty="0"/>
                    </a:p>
                  </a:txBody>
                  <a:tcPr/>
                </a:tc>
              </a:tr>
              <a:tr h="370840">
                <a:tc>
                  <a:txBody>
                    <a:bodyPr/>
                    <a:lstStyle/>
                    <a:p>
                      <a:r>
                        <a:rPr lang="en-US" altLang="zh-CN" dirty="0" smtClean="0"/>
                        <a:t>tail -f /</a:t>
                      </a:r>
                      <a:r>
                        <a:rPr lang="en-US" altLang="zh-CN" dirty="0" err="1" smtClean="0"/>
                        <a:t>var</a:t>
                      </a:r>
                      <a:r>
                        <a:rPr lang="en-US" altLang="zh-CN" dirty="0" smtClean="0"/>
                        <a:t>/log/messages</a:t>
                      </a:r>
                      <a:endParaRPr lang="zh-CN" altLang="en-US" dirty="0"/>
                    </a:p>
                  </a:txBody>
                  <a:tcPr/>
                </a:tc>
                <a:tc>
                  <a:txBody>
                    <a:bodyPr/>
                    <a:lstStyle/>
                    <a:p>
                      <a:r>
                        <a:rPr lang="zh-CN" altLang="en-US" dirty="0" smtClean="0"/>
                        <a:t>跟踪显示不断增长的文件结尾内容（通常用于显示日志文件）</a:t>
                      </a:r>
                      <a:endParaRPr lang="zh-CN" altLang="en-US"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629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C93B94C4-28ED-4D02-93B9-65930551A99B}" type="slidenum">
              <a:rPr lang="en-US" altLang="zh-CN" sz="1200">
                <a:latin typeface="+mj-lt"/>
              </a:rPr>
              <a:pPr algn="r">
                <a:defRPr/>
              </a:pPr>
              <a:t>79</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标题 1"/>
          <p:cNvSpPr>
            <a:spLocks noGrp="1"/>
          </p:cNvSpPr>
          <p:nvPr>
            <p:ph type="title"/>
          </p:nvPr>
        </p:nvSpPr>
        <p:spPr>
          <a:xfrm>
            <a:off x="395288" y="260350"/>
            <a:ext cx="8229600" cy="1139825"/>
          </a:xfrm>
        </p:spPr>
        <p:txBody>
          <a:bodyPr/>
          <a:lstStyle/>
          <a:p>
            <a:pPr eaLnBrk="1" hangingPunct="1"/>
            <a:r>
              <a:rPr lang="zh-CN" altLang="en-US" smtClean="0"/>
              <a:t>字符界面登录与注销</a:t>
            </a:r>
          </a:p>
        </p:txBody>
      </p:sp>
      <p:sp>
        <p:nvSpPr>
          <p:cNvPr id="21506" name="内容占位符 2"/>
          <p:cNvSpPr>
            <a:spLocks noGrp="1"/>
          </p:cNvSpPr>
          <p:nvPr>
            <p:ph idx="1"/>
          </p:nvPr>
        </p:nvSpPr>
        <p:spPr>
          <a:xfrm>
            <a:off x="457200" y="1600200"/>
            <a:ext cx="8229600" cy="3773488"/>
          </a:xfrm>
        </p:spPr>
        <p:txBody>
          <a:bodyPr/>
          <a:lstStyle/>
          <a:p>
            <a:pPr eaLnBrk="1" hangingPunct="1">
              <a:lnSpc>
                <a:spcPct val="80000"/>
              </a:lnSpc>
            </a:pPr>
            <a:r>
              <a:rPr lang="zh-CN" altLang="en-GB" sz="2800" smtClean="0"/>
              <a:t>虚拟控制台（</a:t>
            </a:r>
            <a:r>
              <a:rPr lang="en-GB" altLang="zh-CN" sz="2800" smtClean="0"/>
              <a:t>Virtual Console）</a:t>
            </a:r>
            <a:endParaRPr lang="zh-CN" altLang="en-GB" sz="2800" smtClean="0"/>
          </a:p>
          <a:p>
            <a:pPr lvl="1" eaLnBrk="1" hangingPunct="1">
              <a:lnSpc>
                <a:spcPct val="80000"/>
              </a:lnSpc>
            </a:pPr>
            <a:r>
              <a:rPr lang="zh-CN" altLang="en-US" sz="2400" smtClean="0"/>
              <a:t>系统默认提供了</a:t>
            </a:r>
            <a:r>
              <a:rPr lang="en-US" altLang="zh-CN" sz="2400" smtClean="0"/>
              <a:t>6</a:t>
            </a:r>
            <a:r>
              <a:rPr lang="zh-CN" altLang="en-US" sz="2400" smtClean="0"/>
              <a:t>个虚拟控制台。每个虚拟控制台可以独立的使用，互不影响。</a:t>
            </a:r>
          </a:p>
          <a:p>
            <a:pPr lvl="1" eaLnBrk="1" hangingPunct="1">
              <a:lnSpc>
                <a:spcPct val="80000"/>
              </a:lnSpc>
            </a:pPr>
            <a:r>
              <a:rPr lang="zh-CN" altLang="en-US" sz="2400" smtClean="0"/>
              <a:t>使用</a:t>
            </a:r>
            <a:r>
              <a:rPr lang="en-US" altLang="zh-CN" sz="2400" smtClean="0"/>
              <a:t>Alt+F1</a:t>
            </a:r>
            <a:r>
              <a:rPr lang="zh-CN" altLang="en-US" sz="2400" smtClean="0"/>
              <a:t>～</a:t>
            </a:r>
            <a:r>
              <a:rPr lang="en-US" altLang="zh-CN" sz="2400" smtClean="0"/>
              <a:t>Alt+F6</a:t>
            </a:r>
            <a:r>
              <a:rPr lang="zh-CN" altLang="en-US" sz="2400" smtClean="0"/>
              <a:t>进行多个虚拟控制台之间的切换 </a:t>
            </a:r>
          </a:p>
          <a:p>
            <a:pPr eaLnBrk="1" hangingPunct="1">
              <a:lnSpc>
                <a:spcPct val="80000"/>
              </a:lnSpc>
            </a:pPr>
            <a:r>
              <a:rPr lang="zh-CN" altLang="en-US" sz="2800" smtClean="0"/>
              <a:t>登录提示符</a:t>
            </a:r>
          </a:p>
          <a:p>
            <a:pPr lvl="1" eaLnBrk="1" hangingPunct="1">
              <a:lnSpc>
                <a:spcPct val="80000"/>
              </a:lnSpc>
            </a:pPr>
            <a:r>
              <a:rPr lang="zh-CN" altLang="en-US" sz="2400" smtClean="0"/>
              <a:t>超级用户登录后的操作提示符是“</a:t>
            </a:r>
            <a:r>
              <a:rPr lang="en-US" altLang="zh-CN" sz="2400" smtClean="0"/>
              <a:t>#”</a:t>
            </a:r>
          </a:p>
          <a:p>
            <a:pPr lvl="1" eaLnBrk="1" hangingPunct="1">
              <a:lnSpc>
                <a:spcPct val="80000"/>
              </a:lnSpc>
            </a:pPr>
            <a:r>
              <a:rPr lang="zh-CN" altLang="en-US" sz="2400" smtClean="0"/>
              <a:t>普通用户登录后的操作提示符是“</a:t>
            </a:r>
            <a:r>
              <a:rPr lang="en-US" altLang="zh-CN" sz="2400" smtClean="0"/>
              <a:t>$” </a:t>
            </a:r>
          </a:p>
          <a:p>
            <a:pPr eaLnBrk="1" hangingPunct="1">
              <a:lnSpc>
                <a:spcPct val="80000"/>
              </a:lnSpc>
            </a:pPr>
            <a:r>
              <a:rPr lang="zh-CN" altLang="en-US" sz="2800" smtClean="0"/>
              <a:t>注销</a:t>
            </a:r>
          </a:p>
          <a:p>
            <a:pPr lvl="1" eaLnBrk="1" hangingPunct="1">
              <a:lnSpc>
                <a:spcPct val="80000"/>
              </a:lnSpc>
            </a:pPr>
            <a:r>
              <a:rPr lang="en-US" altLang="zh-CN" sz="2400" smtClean="0"/>
              <a:t>logout</a:t>
            </a:r>
            <a:r>
              <a:rPr lang="zh-CN" altLang="en-US" sz="2400" smtClean="0"/>
              <a:t>命令 </a:t>
            </a:r>
          </a:p>
          <a:p>
            <a:pPr lvl="1" eaLnBrk="1" hangingPunct="1">
              <a:lnSpc>
                <a:spcPct val="80000"/>
              </a:lnSpc>
            </a:pPr>
            <a:r>
              <a:rPr lang="en-US" altLang="zh-CN" sz="2400" smtClean="0"/>
              <a:t>Ctrl+d</a:t>
            </a:r>
            <a:r>
              <a:rPr lang="zh-CN" altLang="en-US" sz="2400" smtClean="0"/>
              <a:t>热键 </a:t>
            </a:r>
            <a:endParaRPr lang="zh-CN" altLang="en-US" smtClean="0"/>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3F0B78EA-C71E-42FA-85CD-8D0741DC36C8}" type="slidenum">
              <a:rPr lang="en-US" altLang="zh-CN" sz="1200">
                <a:latin typeface="+mj-lt"/>
              </a:rPr>
              <a:pPr algn="r">
                <a:defRPr/>
              </a:pPr>
              <a:t>8</a:t>
            </a:fld>
            <a:endParaRPr lang="en-US" altLang="zh-CN" sz="1200" dirty="0">
              <a:latin typeface="+mj-lt"/>
            </a:endParaRPr>
          </a:p>
        </p:txBody>
      </p:sp>
      <p:sp>
        <p:nvSpPr>
          <p:cNvPr id="7" name="TextBox 6"/>
          <p:cNvSpPr txBox="1"/>
          <p:nvPr/>
        </p:nvSpPr>
        <p:spPr>
          <a:xfrm>
            <a:off x="611560" y="5445224"/>
            <a:ext cx="7992888" cy="646331"/>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a:defRPr/>
            </a:pPr>
            <a:r>
              <a:rPr lang="zh-CN"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一般应该使用普通用户登录系统，不要使用</a:t>
            </a:r>
            <a:r>
              <a:rPr lang="en-US"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root</a:t>
            </a:r>
            <a:r>
              <a:rPr lang="zh-CN"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用户登录</a:t>
            </a:r>
            <a:r>
              <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endParaRPr lang="en-US"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defRPr/>
            </a:pPr>
            <a:r>
              <a:rPr lang="zh-CN"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当需要进行超级用户的工作时可以使用</a:t>
            </a:r>
            <a:r>
              <a:rPr lang="en-US"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altLang="zh-CN"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su</a:t>
            </a:r>
            <a:r>
              <a:rPr lang="en-US"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 </a:t>
            </a:r>
            <a:r>
              <a:rPr lang="zh-CN" altLang="zh-CN"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命令切换为超级用户身份。</a:t>
            </a:r>
            <a:endPar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21510"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标题 1"/>
          <p:cNvSpPr>
            <a:spLocks noGrp="1"/>
          </p:cNvSpPr>
          <p:nvPr>
            <p:ph type="title" idx="4294967295"/>
          </p:nvPr>
        </p:nvSpPr>
        <p:spPr>
          <a:xfrm>
            <a:off x="468313" y="260350"/>
            <a:ext cx="8229600" cy="1139825"/>
          </a:xfrm>
        </p:spPr>
        <p:txBody>
          <a:bodyPr/>
          <a:lstStyle/>
          <a:p>
            <a:pPr eaLnBrk="1" hangingPunct="1"/>
            <a:r>
              <a:rPr lang="en-US" altLang="zh-CN" smtClean="0"/>
              <a:t>grep </a:t>
            </a:r>
            <a:r>
              <a:rPr lang="zh-CN" altLang="en-US" smtClean="0"/>
              <a:t>简介</a:t>
            </a:r>
          </a:p>
        </p:txBody>
      </p:sp>
      <p:sp>
        <p:nvSpPr>
          <p:cNvPr id="3" name="内容占位符 2"/>
          <p:cNvSpPr>
            <a:spLocks noGrp="1"/>
          </p:cNvSpPr>
          <p:nvPr>
            <p:ph idx="4294967295"/>
          </p:nvPr>
        </p:nvSpPr>
        <p:spPr/>
        <p:txBody>
          <a:bodyPr/>
          <a:lstStyle/>
          <a:p>
            <a:pPr eaLnBrk="1" hangingPunct="1">
              <a:lnSpc>
                <a:spcPct val="80000"/>
              </a:lnSpc>
            </a:pPr>
            <a:r>
              <a:rPr lang="en-US" altLang="zh-CN" sz="3200" smtClean="0">
                <a:hlinkClick r:id="rId2" tooltip="http://man.cx/grep"/>
              </a:rPr>
              <a:t>grep</a:t>
            </a:r>
            <a:r>
              <a:rPr lang="zh-CN" altLang="en-US" sz="3200" smtClean="0"/>
              <a:t>（</a:t>
            </a:r>
            <a:r>
              <a:rPr lang="en-US" altLang="zh-CN" sz="3200" smtClean="0"/>
              <a:t>global search regular expression</a:t>
            </a:r>
            <a:r>
              <a:rPr lang="zh-CN" altLang="en-US" sz="3200" smtClean="0"/>
              <a:t>）</a:t>
            </a:r>
            <a:r>
              <a:rPr lang="zh-CN" altLang="en-US" sz="2800" smtClean="0"/>
              <a:t>是一个强大的文本搜索工具。</a:t>
            </a:r>
            <a:r>
              <a:rPr lang="en-US" altLang="zh-CN" sz="2800" smtClean="0"/>
              <a:t>grep </a:t>
            </a:r>
            <a:r>
              <a:rPr lang="zh-CN" altLang="en-US" sz="2800" smtClean="0"/>
              <a:t>使用正则表达式搜索文本，并把匹配的行打印出来。</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728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6673BC00-039B-40F2-BEC8-58E4559B4B5F}" type="slidenum">
              <a:rPr lang="en-US" altLang="zh-CN" sz="1200">
                <a:latin typeface="+mj-lt"/>
              </a:rPr>
              <a:pPr algn="r">
                <a:defRPr/>
              </a:pPr>
              <a:t>80</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标题 1"/>
          <p:cNvSpPr>
            <a:spLocks noGrp="1"/>
          </p:cNvSpPr>
          <p:nvPr>
            <p:ph type="title" idx="4294967295"/>
          </p:nvPr>
        </p:nvSpPr>
        <p:spPr>
          <a:xfrm>
            <a:off x="468313" y="260350"/>
            <a:ext cx="8229600" cy="1139825"/>
          </a:xfrm>
        </p:spPr>
        <p:txBody>
          <a:bodyPr/>
          <a:lstStyle/>
          <a:p>
            <a:pPr eaLnBrk="1" hangingPunct="1"/>
            <a:r>
              <a:rPr lang="en-US" altLang="zh-CN" smtClean="0"/>
              <a:t>grep </a:t>
            </a:r>
            <a:r>
              <a:rPr lang="zh-CN" altLang="en-US" smtClean="0"/>
              <a:t>命令</a:t>
            </a:r>
          </a:p>
        </p:txBody>
      </p:sp>
      <p:sp>
        <p:nvSpPr>
          <p:cNvPr id="98306" name="内容占位符 2"/>
          <p:cNvSpPr>
            <a:spLocks noGrp="1"/>
          </p:cNvSpPr>
          <p:nvPr>
            <p:ph idx="4294967295"/>
          </p:nvPr>
        </p:nvSpPr>
        <p:spPr>
          <a:xfrm>
            <a:off x="457200" y="1125538"/>
            <a:ext cx="8229600" cy="5005387"/>
          </a:xfrm>
        </p:spPr>
        <p:txBody>
          <a:bodyPr/>
          <a:lstStyle/>
          <a:p>
            <a:pPr eaLnBrk="1" hangingPunct="1"/>
            <a:r>
              <a:rPr lang="zh-CN" altLang="en-US" smtClean="0"/>
              <a:t>格式</a:t>
            </a:r>
            <a:endParaRPr lang="en-US" altLang="zh-CN" smtClean="0"/>
          </a:p>
          <a:p>
            <a:pPr lvl="1" eaLnBrk="1" hangingPunct="1"/>
            <a:r>
              <a:rPr lang="en-US" altLang="zh-CN" smtClean="0"/>
              <a:t>grep [options] PATTERN [FILE...]</a:t>
            </a:r>
          </a:p>
          <a:p>
            <a:pPr eaLnBrk="1" hangingPunct="1"/>
            <a:r>
              <a:rPr lang="zh-CN" altLang="en-US" smtClean="0"/>
              <a:t>说明</a:t>
            </a:r>
            <a:endParaRPr lang="en-US" altLang="zh-CN" smtClean="0"/>
          </a:p>
          <a:p>
            <a:pPr lvl="1" eaLnBrk="1" hangingPunct="1"/>
            <a:r>
              <a:rPr lang="en-US" altLang="zh-CN" smtClean="0"/>
              <a:t>PATTERN </a:t>
            </a:r>
            <a:r>
              <a:rPr lang="zh-CN" altLang="en-US" smtClean="0"/>
              <a:t>是查找条件</a:t>
            </a:r>
            <a:endParaRPr lang="en-US" altLang="zh-CN" smtClean="0"/>
          </a:p>
          <a:p>
            <a:pPr lvl="2" eaLnBrk="1" hangingPunct="1"/>
            <a:r>
              <a:rPr lang="zh-CN" altLang="en-US" smtClean="0"/>
              <a:t>可以是普通字符串</a:t>
            </a:r>
            <a:endParaRPr lang="en-US" altLang="zh-CN" smtClean="0"/>
          </a:p>
          <a:p>
            <a:pPr lvl="2" eaLnBrk="1" hangingPunct="1"/>
            <a:r>
              <a:rPr lang="zh-CN" altLang="en-US" smtClean="0"/>
              <a:t>可以是正则表达式，</a:t>
            </a:r>
            <a:r>
              <a:rPr lang="zh-CN" altLang="zh-CN" smtClean="0"/>
              <a:t>通常用单引号将</a:t>
            </a:r>
            <a:r>
              <a:rPr lang="en-US" altLang="zh-CN" smtClean="0"/>
              <a:t>RE</a:t>
            </a:r>
            <a:r>
              <a:rPr lang="zh-CN" altLang="zh-CN" smtClean="0"/>
              <a:t>括起来。</a:t>
            </a:r>
            <a:endParaRPr lang="zh-CN" altLang="en-US" smtClean="0"/>
          </a:p>
          <a:p>
            <a:pPr lvl="1" eaLnBrk="1" hangingPunct="1"/>
            <a:r>
              <a:rPr lang="en-US" altLang="zh-CN" smtClean="0"/>
              <a:t>FILE </a:t>
            </a:r>
            <a:r>
              <a:rPr lang="zh-CN" altLang="en-US" smtClean="0"/>
              <a:t>是要查找的文件，可以是用空格间隔的多个文件，也</a:t>
            </a:r>
            <a:r>
              <a:rPr lang="zh-CN" altLang="zh-CN" smtClean="0"/>
              <a:t>可是使用</a:t>
            </a:r>
            <a:r>
              <a:rPr lang="en-US" altLang="zh-CN" smtClean="0"/>
              <a:t>Shell</a:t>
            </a:r>
            <a:r>
              <a:rPr lang="zh-CN" altLang="zh-CN" smtClean="0"/>
              <a:t>的通配符在多个文件中查找</a:t>
            </a:r>
            <a:r>
              <a:rPr lang="en-US" altLang="zh-CN" smtClean="0"/>
              <a:t>PATTERN</a:t>
            </a:r>
            <a:r>
              <a:rPr lang="zh-CN" altLang="en-US" smtClean="0"/>
              <a:t>，省略时表示在标准输入中查找。</a:t>
            </a:r>
            <a:endParaRPr lang="en-US" altLang="zh-CN" smtClean="0"/>
          </a:p>
          <a:p>
            <a:pPr lvl="1" eaLnBrk="1" hangingPunct="1"/>
            <a:r>
              <a:rPr lang="en-US" altLang="zh-CN" smtClean="0"/>
              <a:t>grep</a:t>
            </a:r>
            <a:r>
              <a:rPr lang="zh-CN" altLang="zh-CN" smtClean="0"/>
              <a:t>命令不会对输入文件进行任何修改或影响，可以使用输出重定向将结果存为文件。</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830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E6F4E43A-6786-4924-822B-0C0C8075D01D}" type="slidenum">
              <a:rPr lang="en-US" altLang="zh-CN" sz="1200">
                <a:latin typeface="+mj-lt"/>
              </a:rPr>
              <a:pPr algn="r">
                <a:defRPr/>
              </a:pPr>
              <a:t>81</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标题 1"/>
          <p:cNvSpPr>
            <a:spLocks noGrp="1"/>
          </p:cNvSpPr>
          <p:nvPr>
            <p:ph type="title" idx="4294967295"/>
          </p:nvPr>
        </p:nvSpPr>
        <p:spPr>
          <a:xfrm>
            <a:off x="468313" y="260350"/>
            <a:ext cx="8229600" cy="1139825"/>
          </a:xfrm>
        </p:spPr>
        <p:txBody>
          <a:bodyPr/>
          <a:lstStyle/>
          <a:p>
            <a:pPr eaLnBrk="1" hangingPunct="1"/>
            <a:r>
              <a:rPr lang="en-US" altLang="zh-CN" smtClean="0"/>
              <a:t>grep</a:t>
            </a:r>
            <a:r>
              <a:rPr lang="zh-CN" altLang="en-US" smtClean="0"/>
              <a:t>命令选项</a:t>
            </a:r>
          </a:p>
        </p:txBody>
      </p:sp>
      <p:graphicFrame>
        <p:nvGraphicFramePr>
          <p:cNvPr id="7" name="内容占位符 6"/>
          <p:cNvGraphicFramePr>
            <a:graphicFrameLocks noGrp="1"/>
          </p:cNvGraphicFramePr>
          <p:nvPr>
            <p:ph idx="4294967295"/>
          </p:nvPr>
        </p:nvGraphicFramePr>
        <p:xfrm>
          <a:off x="468313" y="1196975"/>
          <a:ext cx="8229600" cy="4937125"/>
        </p:xfrm>
        <a:graphic>
          <a:graphicData uri="http://schemas.openxmlformats.org/drawingml/2006/table">
            <a:tbl>
              <a:tblPr firstRow="1" bandRow="1">
                <a:tableStyleId>{21E4AEA4-8DFA-4A89-87EB-49C32662AFE0}</a:tableStyleId>
              </a:tblPr>
              <a:tblGrid>
                <a:gridCol w="2088232"/>
                <a:gridCol w="6141370"/>
              </a:tblGrid>
              <a:tr h="154817">
                <a:tc>
                  <a:txBody>
                    <a:bodyPr/>
                    <a:lstStyle/>
                    <a:p>
                      <a:r>
                        <a:rPr lang="zh-CN" altLang="en-US" dirty="0" smtClean="0"/>
                        <a:t>选项</a:t>
                      </a:r>
                      <a:endParaRPr lang="zh-CN" altLang="en-US" dirty="0"/>
                    </a:p>
                  </a:txBody>
                  <a:tcPr/>
                </a:tc>
                <a:tc>
                  <a:txBody>
                    <a:bodyPr/>
                    <a:lstStyle/>
                    <a:p>
                      <a:r>
                        <a:rPr lang="zh-CN" altLang="en-US" dirty="0" smtClean="0"/>
                        <a:t>说明</a:t>
                      </a:r>
                      <a:endParaRPr lang="zh-CN" altLang="en-US" dirty="0"/>
                    </a:p>
                  </a:txBody>
                  <a:tcPr/>
                </a:tc>
              </a:tr>
              <a:tr h="370840">
                <a:tc>
                  <a:txBody>
                    <a:bodyPr/>
                    <a:lstStyle/>
                    <a:p>
                      <a:r>
                        <a:rPr lang="en-US" altLang="zh-CN" sz="2400" dirty="0" smtClean="0"/>
                        <a:t>-c</a:t>
                      </a:r>
                      <a:endParaRPr lang="zh-CN" altLang="en-US" sz="2400" dirty="0"/>
                    </a:p>
                  </a:txBody>
                  <a:tcPr/>
                </a:tc>
                <a:tc>
                  <a:txBody>
                    <a:bodyPr/>
                    <a:lstStyle/>
                    <a:p>
                      <a:r>
                        <a:rPr lang="zh-CN" altLang="en-US" sz="2400" dirty="0" smtClean="0"/>
                        <a:t>只显示匹配行的次数</a:t>
                      </a:r>
                      <a:endParaRPr lang="zh-CN" altLang="en-US" sz="2400" dirty="0"/>
                    </a:p>
                  </a:txBody>
                  <a:tcPr/>
                </a:tc>
              </a:tr>
              <a:tr h="370840">
                <a:tc>
                  <a:txBody>
                    <a:bodyPr/>
                    <a:lstStyle/>
                    <a:p>
                      <a:r>
                        <a:rPr lang="en-US" altLang="zh-CN" sz="2400" dirty="0" smtClean="0"/>
                        <a:t>-</a:t>
                      </a:r>
                      <a:r>
                        <a:rPr lang="en-US" altLang="zh-CN" sz="2400" dirty="0" err="1" smtClean="0"/>
                        <a:t>i</a:t>
                      </a:r>
                      <a:endParaRPr lang="zh-CN" altLang="en-US" sz="2400" dirty="0"/>
                    </a:p>
                  </a:txBody>
                  <a:tcPr/>
                </a:tc>
                <a:tc>
                  <a:txBody>
                    <a:bodyPr/>
                    <a:lstStyle/>
                    <a:p>
                      <a:r>
                        <a:rPr lang="zh-CN" altLang="en-US" sz="2400" dirty="0" smtClean="0"/>
                        <a:t>搜索时不区分大小写</a:t>
                      </a:r>
                      <a:endParaRPr lang="zh-CN" altLang="en-US" sz="2400" dirty="0"/>
                    </a:p>
                  </a:txBody>
                  <a:tcPr/>
                </a:tc>
              </a:tr>
              <a:tr h="370840">
                <a:tc>
                  <a:txBody>
                    <a:bodyPr/>
                    <a:lstStyle/>
                    <a:p>
                      <a:r>
                        <a:rPr lang="en-US" altLang="zh-CN" sz="2400" dirty="0" smtClean="0"/>
                        <a:t>-n</a:t>
                      </a:r>
                      <a:endParaRPr lang="zh-CN" altLang="en-US" sz="2400" dirty="0"/>
                    </a:p>
                  </a:txBody>
                  <a:tcPr/>
                </a:tc>
                <a:tc>
                  <a:txBody>
                    <a:bodyPr/>
                    <a:lstStyle/>
                    <a:p>
                      <a:r>
                        <a:rPr lang="zh-CN" altLang="en-US" sz="2400" dirty="0" smtClean="0"/>
                        <a:t>输出匹配行的行号</a:t>
                      </a:r>
                      <a:endParaRPr lang="zh-CN" altLang="en-US" sz="2400" dirty="0"/>
                    </a:p>
                  </a:txBody>
                  <a:tcPr/>
                </a:tc>
              </a:tr>
              <a:tr h="370840">
                <a:tc>
                  <a:txBody>
                    <a:bodyPr/>
                    <a:lstStyle/>
                    <a:p>
                      <a:r>
                        <a:rPr lang="en-US" altLang="zh-CN" sz="2400" dirty="0" smtClean="0"/>
                        <a:t>-v</a:t>
                      </a:r>
                      <a:endParaRPr lang="zh-CN" altLang="en-US" sz="2400" dirty="0"/>
                    </a:p>
                  </a:txBody>
                  <a:tcPr/>
                </a:tc>
                <a:tc>
                  <a:txBody>
                    <a:bodyPr/>
                    <a:lstStyle/>
                    <a:p>
                      <a:r>
                        <a:rPr lang="zh-CN" altLang="en-US" sz="2400" dirty="0" smtClean="0"/>
                        <a:t>输出不匹配的行（反向选择）</a:t>
                      </a:r>
                      <a:endParaRPr lang="zh-CN" altLang="en-US" sz="2400" dirty="0"/>
                    </a:p>
                  </a:txBody>
                  <a:tcPr/>
                </a:tc>
              </a:tr>
              <a:tr h="370840">
                <a:tc>
                  <a:txBody>
                    <a:bodyPr/>
                    <a:lstStyle/>
                    <a:p>
                      <a:r>
                        <a:rPr lang="en-US" altLang="zh-CN" sz="2400" dirty="0" smtClean="0"/>
                        <a:t>-r</a:t>
                      </a:r>
                      <a:endParaRPr lang="zh-CN" altLang="en-US" sz="2400" dirty="0"/>
                    </a:p>
                  </a:txBody>
                  <a:tcPr/>
                </a:tc>
                <a:tc>
                  <a:txBody>
                    <a:bodyPr/>
                    <a:lstStyle/>
                    <a:p>
                      <a:r>
                        <a:rPr lang="zh-CN" altLang="en-US" sz="2400" dirty="0" smtClean="0"/>
                        <a:t>对目录（子目录）的所有文件递归地进行</a:t>
                      </a:r>
                      <a:endParaRPr lang="zh-CN" altLang="en-US" sz="2400" dirty="0"/>
                    </a:p>
                  </a:txBody>
                  <a:tcPr/>
                </a:tc>
              </a:tr>
              <a:tr h="228600">
                <a:tc>
                  <a:txBody>
                    <a:bodyPr/>
                    <a:lstStyle/>
                    <a:p>
                      <a:r>
                        <a:rPr lang="en-US" altLang="zh-CN" sz="2400" dirty="0" smtClean="0"/>
                        <a:t>-l</a:t>
                      </a:r>
                      <a:endParaRPr lang="zh-CN" altLang="en-US" sz="2400" dirty="0"/>
                    </a:p>
                  </a:txBody>
                  <a:tcPr/>
                </a:tc>
                <a:tc>
                  <a:txBody>
                    <a:bodyPr/>
                    <a:lstStyle/>
                    <a:p>
                      <a:r>
                        <a:rPr lang="zh-CN" altLang="en-US" sz="2400" dirty="0" smtClean="0"/>
                        <a:t>列出匹配</a:t>
                      </a:r>
                      <a:r>
                        <a:rPr lang="en-US" altLang="zh-CN" sz="2400" dirty="0" smtClean="0"/>
                        <a:t>PATTERN</a:t>
                      </a:r>
                      <a:r>
                        <a:rPr lang="zh-CN" altLang="en-US" sz="2400" dirty="0" smtClean="0"/>
                        <a:t>的文件名</a:t>
                      </a:r>
                      <a:endParaRPr lang="zh-CN" altLang="en-US" sz="2400" dirty="0"/>
                    </a:p>
                  </a:txBody>
                  <a:tcPr/>
                </a:tc>
              </a:tr>
              <a:tr h="228600">
                <a:tc>
                  <a:txBody>
                    <a:bodyPr/>
                    <a:lstStyle/>
                    <a:p>
                      <a:r>
                        <a:rPr lang="en-US" altLang="zh-CN" sz="2400" dirty="0" smtClean="0"/>
                        <a:t>--color=auto </a:t>
                      </a:r>
                      <a:endParaRPr lang="zh-CN" altLang="en-US" sz="2400" dirty="0"/>
                    </a:p>
                  </a:txBody>
                  <a:tcPr/>
                </a:tc>
                <a:tc>
                  <a:txBody>
                    <a:bodyPr/>
                    <a:lstStyle/>
                    <a:p>
                      <a:r>
                        <a:rPr lang="zh-CN" altLang="en-US" sz="2400" dirty="0" smtClean="0"/>
                        <a:t>对匹配内容高亮显示</a:t>
                      </a:r>
                      <a:endParaRPr lang="zh-CN" altLang="en-US" sz="2400" dirty="0"/>
                    </a:p>
                  </a:txBody>
                  <a:tcPr/>
                </a:tc>
              </a:tr>
              <a:tr h="370840">
                <a:tc>
                  <a:txBody>
                    <a:bodyPr/>
                    <a:lstStyle/>
                    <a:p>
                      <a:r>
                        <a:rPr lang="en-US" altLang="zh-CN" sz="2400" dirty="0" smtClean="0"/>
                        <a:t>-A NUM</a:t>
                      </a:r>
                      <a:endParaRPr lang="zh-CN" altLang="en-US" sz="2400" dirty="0"/>
                    </a:p>
                  </a:txBody>
                  <a:tcPr/>
                </a:tc>
                <a:tc>
                  <a:txBody>
                    <a:bodyPr/>
                    <a:lstStyle/>
                    <a:p>
                      <a:r>
                        <a:rPr lang="zh-CN" altLang="en-US" sz="2400" dirty="0" smtClean="0"/>
                        <a:t>同时输出匹配行的后 </a:t>
                      </a:r>
                      <a:r>
                        <a:rPr lang="en-US" altLang="zh-CN" sz="2400" dirty="0" smtClean="0"/>
                        <a:t>NUM </a:t>
                      </a:r>
                      <a:r>
                        <a:rPr lang="zh-CN" altLang="en-US" sz="2400" dirty="0" smtClean="0"/>
                        <a:t>行</a:t>
                      </a:r>
                      <a:endParaRPr lang="zh-CN" altLang="en-US" sz="2400" dirty="0"/>
                    </a:p>
                  </a:txBody>
                  <a:tcPr/>
                </a:tc>
              </a:tr>
              <a:tr h="370840">
                <a:tc>
                  <a:txBody>
                    <a:bodyPr/>
                    <a:lstStyle/>
                    <a:p>
                      <a:r>
                        <a:rPr lang="en-US" altLang="zh-CN" sz="2400" dirty="0" smtClean="0"/>
                        <a:t>-B NUM</a:t>
                      </a:r>
                      <a:endParaRPr lang="zh-CN" altLang="en-US" sz="2400" dirty="0"/>
                    </a:p>
                  </a:txBody>
                  <a:tcPr/>
                </a:tc>
                <a:tc>
                  <a:txBody>
                    <a:bodyPr/>
                    <a:lstStyle/>
                    <a:p>
                      <a:r>
                        <a:rPr lang="zh-CN" altLang="en-US" sz="2400" dirty="0" smtClean="0"/>
                        <a:t>同时输出匹配行的前 </a:t>
                      </a:r>
                      <a:r>
                        <a:rPr lang="en-US" altLang="zh-CN" sz="2400" dirty="0" smtClean="0"/>
                        <a:t>NUM </a:t>
                      </a:r>
                      <a:r>
                        <a:rPr lang="zh-CN" altLang="en-US" sz="2400" dirty="0" smtClean="0"/>
                        <a:t>行</a:t>
                      </a:r>
                      <a:endParaRPr lang="zh-CN" altLang="en-US" sz="2400" dirty="0"/>
                    </a:p>
                  </a:txBody>
                  <a:tcPr/>
                </a:tc>
              </a:tr>
              <a:tr h="370840">
                <a:tc>
                  <a:txBody>
                    <a:bodyPr/>
                    <a:lstStyle/>
                    <a:p>
                      <a:r>
                        <a:rPr lang="en-US" altLang="zh-CN" sz="2400" dirty="0" smtClean="0"/>
                        <a:t>-C NUM</a:t>
                      </a:r>
                      <a:endParaRPr lang="zh-CN" altLang="en-US" sz="2400" dirty="0"/>
                    </a:p>
                  </a:txBody>
                  <a:tcPr/>
                </a:tc>
                <a:tc>
                  <a:txBody>
                    <a:bodyPr/>
                    <a:lstStyle/>
                    <a:p>
                      <a:r>
                        <a:rPr lang="zh-CN" altLang="en-US" sz="2400" dirty="0" smtClean="0"/>
                        <a:t>同时输出匹配行的前、后各 </a:t>
                      </a:r>
                      <a:r>
                        <a:rPr lang="en-US" altLang="zh-CN" sz="2400" dirty="0" smtClean="0"/>
                        <a:t>NUM </a:t>
                      </a:r>
                      <a:r>
                        <a:rPr lang="zh-CN" altLang="en-US" sz="2400" dirty="0" smtClean="0"/>
                        <a:t>行</a:t>
                      </a:r>
                      <a:endParaRPr lang="zh-CN" altLang="en-US" sz="2400"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99369"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5B87C36A-05ED-47A7-A4C6-E9C92F9EBC7B}" type="slidenum">
              <a:rPr lang="en-US" altLang="zh-CN" sz="1200">
                <a:latin typeface="+mj-lt"/>
              </a:rPr>
              <a:pPr algn="r">
                <a:defRPr/>
              </a:pPr>
              <a:t>82</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标题 1"/>
          <p:cNvSpPr>
            <a:spLocks noGrp="1"/>
          </p:cNvSpPr>
          <p:nvPr>
            <p:ph type="title" idx="4294967295"/>
          </p:nvPr>
        </p:nvSpPr>
        <p:spPr>
          <a:xfrm>
            <a:off x="468313" y="260350"/>
            <a:ext cx="8229600" cy="1139825"/>
          </a:xfrm>
        </p:spPr>
        <p:txBody>
          <a:bodyPr/>
          <a:lstStyle/>
          <a:p>
            <a:pPr eaLnBrk="1" hangingPunct="1"/>
            <a:r>
              <a:rPr lang="en-US" altLang="zh-CN" smtClean="0"/>
              <a:t>grep</a:t>
            </a:r>
            <a:r>
              <a:rPr lang="zh-CN" altLang="en-US" smtClean="0"/>
              <a:t>命令举例</a:t>
            </a:r>
          </a:p>
        </p:txBody>
      </p:sp>
      <p:sp>
        <p:nvSpPr>
          <p:cNvPr id="3" name="内容占位符 2"/>
          <p:cNvSpPr>
            <a:spLocks noGrp="1"/>
          </p:cNvSpPr>
          <p:nvPr>
            <p:ph idx="4294967295"/>
          </p:nvPr>
        </p:nvSpPr>
        <p:spPr/>
        <p:txBody>
          <a:bodyPr/>
          <a:lstStyle/>
          <a:p>
            <a:pPr eaLnBrk="1" hangingPunct="1"/>
            <a:r>
              <a:rPr lang="zh-CN" altLang="en-US" smtClean="0"/>
              <a:t>在文件 </a:t>
            </a:r>
            <a:r>
              <a:rPr lang="en-US" altLang="zh-CN" smtClean="0"/>
              <a:t>myfile </a:t>
            </a:r>
            <a:r>
              <a:rPr lang="zh-CN" altLang="en-US" smtClean="0"/>
              <a:t>中查找包含字符串 </a:t>
            </a:r>
            <a:r>
              <a:rPr lang="en-US" altLang="zh-CN" smtClean="0"/>
              <a:t>mystr</a:t>
            </a:r>
            <a:r>
              <a:rPr lang="zh-CN" altLang="en-US" smtClean="0"/>
              <a:t>的行</a:t>
            </a:r>
            <a:endParaRPr lang="en-US" altLang="zh-CN" smtClean="0"/>
          </a:p>
          <a:p>
            <a:pPr lvl="1" eaLnBrk="1" hangingPunct="1">
              <a:buFont typeface="Wingdings" pitchFamily="2" charset="2"/>
              <a:buNone/>
            </a:pPr>
            <a:r>
              <a:rPr lang="en-US" altLang="zh-CN" b="1" smtClean="0">
                <a:solidFill>
                  <a:srgbClr val="28571F"/>
                </a:solidFill>
              </a:rPr>
              <a:t>$ grep mystr myfile</a:t>
            </a:r>
          </a:p>
          <a:p>
            <a:pPr eaLnBrk="1" hangingPunct="1"/>
            <a:r>
              <a:rPr lang="zh-CN" altLang="en-US" smtClean="0"/>
              <a:t>显示 </a:t>
            </a:r>
            <a:r>
              <a:rPr lang="en-US" altLang="zh-CN" smtClean="0"/>
              <a:t>myfile </a:t>
            </a:r>
            <a:r>
              <a:rPr lang="zh-CN" altLang="en-US" smtClean="0"/>
              <a:t>中第一个字符为字母的所有行</a:t>
            </a:r>
          </a:p>
          <a:p>
            <a:pPr lvl="1" eaLnBrk="1" hangingPunct="1">
              <a:buFont typeface="Wingdings" pitchFamily="2" charset="2"/>
              <a:buNone/>
            </a:pPr>
            <a:r>
              <a:rPr lang="en-US" altLang="zh-CN" b="1" smtClean="0">
                <a:solidFill>
                  <a:srgbClr val="28571F"/>
                </a:solidFill>
              </a:rPr>
              <a:t>$ grep  '^[a-zA-Z]'  myfile</a:t>
            </a:r>
          </a:p>
          <a:p>
            <a:pPr eaLnBrk="1" hangingPunct="1"/>
            <a:r>
              <a:rPr lang="zh-CN" altLang="en-US" smtClean="0"/>
              <a:t>在文件 </a:t>
            </a:r>
            <a:r>
              <a:rPr lang="en-US" altLang="zh-CN" smtClean="0"/>
              <a:t>myfile </a:t>
            </a:r>
            <a:r>
              <a:rPr lang="zh-CN" altLang="en-US" smtClean="0"/>
              <a:t>中查找首字符不是 </a:t>
            </a:r>
            <a:r>
              <a:rPr lang="en-US" altLang="zh-CN" smtClean="0"/>
              <a:t># </a:t>
            </a:r>
            <a:r>
              <a:rPr lang="zh-CN" altLang="en-US" smtClean="0"/>
              <a:t>的行（即过滤掉注释行）</a:t>
            </a:r>
          </a:p>
          <a:p>
            <a:pPr lvl="1" eaLnBrk="1" hangingPunct="1">
              <a:buFont typeface="Wingdings" pitchFamily="2" charset="2"/>
              <a:buNone/>
            </a:pPr>
            <a:r>
              <a:rPr lang="en-US" altLang="zh-CN" b="1" smtClean="0">
                <a:solidFill>
                  <a:srgbClr val="28571F"/>
                </a:solidFill>
              </a:rPr>
              <a:t>$ grep -v '^#' myfile</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035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0606693A-C248-43C4-8DD2-DA9DA56D81B3}" type="slidenum">
              <a:rPr lang="en-US" altLang="zh-CN" sz="1200">
                <a:latin typeface="+mj-lt"/>
              </a:rPr>
              <a:pPr algn="r">
                <a:defRPr/>
              </a:pPr>
              <a:t>83</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标题 1"/>
          <p:cNvSpPr>
            <a:spLocks noGrp="1"/>
          </p:cNvSpPr>
          <p:nvPr>
            <p:ph type="title" idx="4294967295"/>
          </p:nvPr>
        </p:nvSpPr>
        <p:spPr>
          <a:xfrm>
            <a:off x="468313" y="260350"/>
            <a:ext cx="8229600" cy="1139825"/>
          </a:xfrm>
        </p:spPr>
        <p:txBody>
          <a:bodyPr/>
          <a:lstStyle/>
          <a:p>
            <a:pPr eaLnBrk="1" hangingPunct="1"/>
            <a:r>
              <a:rPr lang="en-US" altLang="zh-CN" smtClean="0"/>
              <a:t>grep</a:t>
            </a:r>
            <a:r>
              <a:rPr lang="zh-CN" altLang="en-US" smtClean="0"/>
              <a:t>命令举例续</a:t>
            </a:r>
          </a:p>
        </p:txBody>
      </p:sp>
      <p:sp>
        <p:nvSpPr>
          <p:cNvPr id="3" name="内容占位符 2"/>
          <p:cNvSpPr>
            <a:spLocks noGrp="1"/>
          </p:cNvSpPr>
          <p:nvPr>
            <p:ph idx="4294967295"/>
          </p:nvPr>
        </p:nvSpPr>
        <p:spPr/>
        <p:txBody>
          <a:bodyPr/>
          <a:lstStyle/>
          <a:p>
            <a:pPr eaLnBrk="1" hangingPunct="1"/>
            <a:r>
              <a:rPr lang="zh-CN" altLang="en-US" smtClean="0"/>
              <a:t>列出</a:t>
            </a:r>
            <a:r>
              <a:rPr lang="en-US" altLang="zh-CN" smtClean="0"/>
              <a:t>/etc</a:t>
            </a:r>
            <a:r>
              <a:rPr lang="zh-CN" altLang="en-US" smtClean="0"/>
              <a:t>目录（包括子目录）下所有文件内容中包含字符串“</a:t>
            </a:r>
            <a:r>
              <a:rPr lang="en-US" altLang="zh-CN" smtClean="0"/>
              <a:t>root”</a:t>
            </a:r>
            <a:r>
              <a:rPr lang="zh-CN" altLang="en-US" smtClean="0"/>
              <a:t>的文件名</a:t>
            </a:r>
            <a:endParaRPr lang="en-US" altLang="zh-CN" smtClean="0"/>
          </a:p>
          <a:p>
            <a:pPr lvl="1" eaLnBrk="1" hangingPunct="1">
              <a:buFont typeface="Wingdings" pitchFamily="2" charset="2"/>
              <a:buNone/>
            </a:pPr>
            <a:r>
              <a:rPr lang="en-US" altLang="zh-CN" b="1" smtClean="0">
                <a:solidFill>
                  <a:srgbClr val="28571F"/>
                </a:solidFill>
              </a:rPr>
              <a:t># grep -lr root /etc/*</a:t>
            </a:r>
          </a:p>
          <a:p>
            <a:pPr eaLnBrk="1" hangingPunct="1"/>
            <a:r>
              <a:rPr lang="zh-CN" altLang="en-US" smtClean="0"/>
              <a:t>在文件 </a:t>
            </a:r>
            <a:r>
              <a:rPr lang="en-US" altLang="zh-CN" smtClean="0"/>
              <a:t>myfile </a:t>
            </a:r>
            <a:r>
              <a:rPr lang="zh-CN" altLang="en-US" smtClean="0"/>
              <a:t>中查找包含字符 </a:t>
            </a:r>
            <a:r>
              <a:rPr lang="en-US" altLang="zh-CN" smtClean="0"/>
              <a:t>$</a:t>
            </a:r>
            <a:r>
              <a:rPr lang="zh-CN" altLang="en-US" smtClean="0"/>
              <a:t>的行</a:t>
            </a:r>
            <a:endParaRPr lang="en-US" altLang="zh-CN" smtClean="0"/>
          </a:p>
          <a:p>
            <a:pPr lvl="1" eaLnBrk="1" hangingPunct="1">
              <a:buFont typeface="Wingdings" pitchFamily="2" charset="2"/>
              <a:buNone/>
            </a:pPr>
            <a:r>
              <a:rPr lang="en-US" altLang="zh-CN" b="1" smtClean="0">
                <a:solidFill>
                  <a:srgbClr val="28571F"/>
                </a:solidFill>
              </a:rPr>
              <a:t>$ grep \\$  myfile</a:t>
            </a:r>
          </a:p>
          <a:p>
            <a:pPr lvl="1" eaLnBrk="1" hangingPunct="1">
              <a:buFont typeface="Wingdings" pitchFamily="2" charset="2"/>
              <a:buNone/>
            </a:pPr>
            <a:r>
              <a:rPr lang="en-US" altLang="zh-CN" b="1" smtClean="0">
                <a:solidFill>
                  <a:srgbClr val="28571F"/>
                </a:solidFill>
              </a:rPr>
              <a:t>$ grep '\$'  myfile</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138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09567363-2AF8-48F3-9CC3-21520021CCAB}" type="slidenum">
              <a:rPr lang="en-US" altLang="zh-CN" sz="1200">
                <a:latin typeface="+mj-lt"/>
              </a:rPr>
              <a:pPr algn="r">
                <a:defRPr/>
              </a:pPr>
              <a:t>84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en-US" altLang="zh-CN" sz="4000" b="1" cap="all" dirty="0" smtClean="0"/>
              <a:t>Vim</a:t>
            </a:r>
            <a:r>
              <a:rPr lang="zh-CN" altLang="en-US" sz="4000" b="1" cap="all" dirty="0" smtClean="0"/>
              <a:t>文本编辑器</a:t>
            </a:r>
            <a:endParaRPr lang="zh-CN" altLang="en-US" sz="4000" b="1" cap="all" dirty="0"/>
          </a:p>
        </p:txBody>
      </p:sp>
      <p:sp>
        <p:nvSpPr>
          <p:cNvPr id="102402"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FF7ED81-BC2D-48B4-BECD-7A85DFA944A2}" type="slidenum">
              <a:rPr lang="en-US" altLang="zh-CN" sz="1200">
                <a:latin typeface="+mj-lt"/>
              </a:rPr>
              <a:pPr algn="r">
                <a:defRPr/>
              </a:pPr>
              <a:t>85</a:t>
            </a:fld>
            <a:endParaRPr lang="en-US" altLang="zh-CN" sz="1200">
              <a:latin typeface="+mj-lt"/>
            </a:endParaRPr>
          </a:p>
        </p:txBody>
      </p:sp>
      <p:sp>
        <p:nvSpPr>
          <p:cNvPr id="102405"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标题 1"/>
          <p:cNvSpPr>
            <a:spLocks noGrp="1"/>
          </p:cNvSpPr>
          <p:nvPr>
            <p:ph type="title" idx="4294967295"/>
          </p:nvPr>
        </p:nvSpPr>
        <p:spPr>
          <a:xfrm>
            <a:off x="468313" y="260350"/>
            <a:ext cx="8229600" cy="1139825"/>
          </a:xfrm>
        </p:spPr>
        <p:txBody>
          <a:bodyPr/>
          <a:lstStyle/>
          <a:p>
            <a:pPr eaLnBrk="1" hangingPunct="1"/>
            <a:r>
              <a:rPr lang="zh-CN" altLang="en-US" smtClean="0"/>
              <a:t>常用的文本编辑器</a:t>
            </a:r>
          </a:p>
        </p:txBody>
      </p:sp>
      <p:sp>
        <p:nvSpPr>
          <p:cNvPr id="103426" name="内容占位符 2"/>
          <p:cNvSpPr>
            <a:spLocks noGrp="1"/>
          </p:cNvSpPr>
          <p:nvPr>
            <p:ph idx="4294967295"/>
          </p:nvPr>
        </p:nvSpPr>
        <p:spPr/>
        <p:txBody>
          <a:bodyPr/>
          <a:lstStyle/>
          <a:p>
            <a:pPr eaLnBrk="1" hangingPunct="1"/>
            <a:r>
              <a:rPr lang="en-US" altLang="zh-CN" smtClean="0"/>
              <a:t>vim</a:t>
            </a:r>
          </a:p>
          <a:p>
            <a:pPr eaLnBrk="1" hangingPunct="1"/>
            <a:r>
              <a:rPr lang="en-US" altLang="zh-CN" smtClean="0"/>
              <a:t>nano</a:t>
            </a:r>
          </a:p>
          <a:p>
            <a:pPr eaLnBrk="1" hangingPunct="1"/>
            <a:r>
              <a:rPr lang="en-US" altLang="zh-CN" smtClean="0"/>
              <a:t>gedit</a:t>
            </a:r>
          </a:p>
          <a:p>
            <a:pPr eaLnBrk="1" hangingPunct="1"/>
            <a:r>
              <a:rPr lang="en-US" altLang="zh-CN" smtClean="0"/>
              <a:t>emacs</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342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D2934C40-9924-4E22-A3EF-9E132E8A197D}" type="slidenum">
              <a:rPr lang="en-US" altLang="zh-CN" sz="1200">
                <a:latin typeface="+mj-lt"/>
              </a:rPr>
              <a:pPr algn="r">
                <a:defRPr/>
              </a:pPr>
              <a:t>86</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标题 1"/>
          <p:cNvSpPr>
            <a:spLocks noGrp="1"/>
          </p:cNvSpPr>
          <p:nvPr>
            <p:ph type="title" idx="4294967295"/>
          </p:nvPr>
        </p:nvSpPr>
        <p:spPr>
          <a:xfrm>
            <a:off x="468313" y="260350"/>
            <a:ext cx="8229600" cy="1139825"/>
          </a:xfrm>
        </p:spPr>
        <p:txBody>
          <a:bodyPr/>
          <a:lstStyle/>
          <a:p>
            <a:pPr eaLnBrk="1" hangingPunct="1"/>
            <a:r>
              <a:rPr lang="en-US" altLang="zh-CN" smtClean="0"/>
              <a:t>vi</a:t>
            </a:r>
            <a:r>
              <a:rPr lang="zh-CN" altLang="en-US" smtClean="0"/>
              <a:t>简介</a:t>
            </a:r>
          </a:p>
        </p:txBody>
      </p:sp>
      <p:sp>
        <p:nvSpPr>
          <p:cNvPr id="104450" name="内容占位符 2"/>
          <p:cNvSpPr>
            <a:spLocks noGrp="1"/>
          </p:cNvSpPr>
          <p:nvPr>
            <p:ph idx="4294967295"/>
          </p:nvPr>
        </p:nvSpPr>
        <p:spPr>
          <a:xfrm>
            <a:off x="457200" y="1412875"/>
            <a:ext cx="8229600" cy="4718050"/>
          </a:xfrm>
        </p:spPr>
        <p:txBody>
          <a:bodyPr/>
          <a:lstStyle/>
          <a:p>
            <a:pPr eaLnBrk="1" hangingPunct="1">
              <a:lnSpc>
                <a:spcPct val="80000"/>
              </a:lnSpc>
            </a:pPr>
            <a:r>
              <a:rPr lang="en-US" altLang="zh-CN" sz="3200" smtClean="0"/>
              <a:t>vi </a:t>
            </a:r>
            <a:r>
              <a:rPr lang="zh-CN" altLang="en-US" sz="3200" smtClean="0"/>
              <a:t>是 “</a:t>
            </a:r>
            <a:r>
              <a:rPr lang="en-US" altLang="zh-CN" sz="3200" smtClean="0"/>
              <a:t>Visual interface” </a:t>
            </a:r>
            <a:r>
              <a:rPr lang="zh-CN" altLang="en-US" sz="3200" smtClean="0"/>
              <a:t>的简称，它可以执行输出、删除、查找、替换、块操作等众多文本操作，而且用户可以根据自己的需要对其进行定制，这是其他编辑程序所没有的。 </a:t>
            </a:r>
          </a:p>
          <a:p>
            <a:pPr eaLnBrk="1" hangingPunct="1">
              <a:lnSpc>
                <a:spcPct val="80000"/>
              </a:lnSpc>
            </a:pPr>
            <a:r>
              <a:rPr lang="en-US" altLang="zh-CN" sz="3200" smtClean="0"/>
              <a:t>vi </a:t>
            </a:r>
            <a:r>
              <a:rPr lang="zh-CN" altLang="en-US" sz="3200" smtClean="0"/>
              <a:t>不是一个排版程序，它不像 </a:t>
            </a:r>
            <a:r>
              <a:rPr lang="en-US" altLang="zh-CN" sz="3200" smtClean="0"/>
              <a:t>MS Word </a:t>
            </a:r>
            <a:r>
              <a:rPr lang="zh-CN" altLang="en-US" sz="3200" smtClean="0"/>
              <a:t>或 </a:t>
            </a:r>
            <a:r>
              <a:rPr lang="en-US" altLang="zh-CN" sz="3200" smtClean="0"/>
              <a:t>WPS </a:t>
            </a:r>
            <a:r>
              <a:rPr lang="zh-CN" altLang="en-US" sz="3200" smtClean="0"/>
              <a:t>那样可以对字体、格式、段落等其他属性进行编排，它只是一个文本编辑程序。 </a:t>
            </a:r>
          </a:p>
          <a:p>
            <a:pPr eaLnBrk="1" hangingPunct="1">
              <a:lnSpc>
                <a:spcPct val="80000"/>
              </a:lnSpc>
            </a:pPr>
            <a:r>
              <a:rPr lang="en-US" altLang="zh-CN" sz="3200" smtClean="0"/>
              <a:t>vi </a:t>
            </a:r>
            <a:r>
              <a:rPr lang="zh-CN" altLang="en-US" sz="3200" smtClean="0"/>
              <a:t>是全屏幕文本编辑器，它没有菜单，只有命令。 </a:t>
            </a:r>
          </a:p>
          <a:p>
            <a:pPr eaLnBrk="1" hangingPunct="1">
              <a:lnSpc>
                <a:spcPct val="80000"/>
              </a:lnSpc>
            </a:pPr>
            <a:r>
              <a:rPr kumimoji="1" lang="en-US" altLang="zh-CN" sz="3200" b="1" smtClean="0"/>
              <a:t>v</a:t>
            </a:r>
            <a:r>
              <a:rPr kumimoji="1" lang="zh-CN" altLang="zh-CN" sz="3200" b="1" smtClean="0"/>
              <a:t>im</a:t>
            </a:r>
            <a:r>
              <a:rPr kumimoji="1" lang="zh-CN" altLang="zh-CN" sz="3200" smtClean="0"/>
              <a:t> 即 </a:t>
            </a:r>
            <a:r>
              <a:rPr kumimoji="1" lang="zh-CN" altLang="zh-CN" sz="3200" b="1" smtClean="0"/>
              <a:t>Vi IMproved</a:t>
            </a:r>
            <a:r>
              <a:rPr kumimoji="1" lang="zh-CN" altLang="zh-CN" sz="3200" smtClean="0"/>
              <a:t>，</a:t>
            </a:r>
            <a:r>
              <a:rPr kumimoji="1" lang="en-US" altLang="zh-CN" sz="3200" b="1" smtClean="0"/>
              <a:t>v</a:t>
            </a:r>
            <a:r>
              <a:rPr kumimoji="1" lang="zh-CN" altLang="zh-CN" sz="3200" b="1" smtClean="0"/>
              <a:t>i</a:t>
            </a:r>
            <a:r>
              <a:rPr kumimoji="1" lang="zh-CN" altLang="zh-CN" sz="3200" smtClean="0"/>
              <a:t> 克隆版本之一</a:t>
            </a:r>
            <a:r>
              <a:rPr kumimoji="1" lang="zh-CN" altLang="en-US" sz="3200" smtClean="0"/>
              <a:t>。</a:t>
            </a:r>
          </a:p>
          <a:p>
            <a:pPr eaLnBrk="1" hangingPunct="1"/>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445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4E551991-D6A0-4424-A35F-799BB4C63FF5}" type="slidenum">
              <a:rPr lang="en-US" altLang="zh-CN" sz="1200">
                <a:latin typeface="+mj-lt"/>
              </a:rPr>
              <a:pPr algn="r">
                <a:defRPr/>
              </a:pPr>
              <a:t>87</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标题 1"/>
          <p:cNvSpPr>
            <a:spLocks noGrp="1"/>
          </p:cNvSpPr>
          <p:nvPr>
            <p:ph type="title" idx="4294967295"/>
          </p:nvPr>
        </p:nvSpPr>
        <p:spPr>
          <a:xfrm>
            <a:off x="468313" y="260350"/>
            <a:ext cx="8229600" cy="1139825"/>
          </a:xfrm>
        </p:spPr>
        <p:txBody>
          <a:bodyPr/>
          <a:lstStyle/>
          <a:p>
            <a:pPr eaLnBrk="1" hangingPunct="1"/>
            <a:r>
              <a:rPr lang="en-US" altLang="zh-CN" smtClean="0"/>
              <a:t>vi </a:t>
            </a:r>
            <a:r>
              <a:rPr lang="zh-CN" altLang="en-US" smtClean="0"/>
              <a:t>的进入</a:t>
            </a:r>
          </a:p>
        </p:txBody>
      </p:sp>
      <p:graphicFrame>
        <p:nvGraphicFramePr>
          <p:cNvPr id="7" name="内容占位符 6"/>
          <p:cNvGraphicFramePr>
            <a:graphicFrameLocks noGrp="1"/>
          </p:cNvGraphicFramePr>
          <p:nvPr>
            <p:ph idx="4294967295"/>
          </p:nvPr>
        </p:nvGraphicFramePr>
        <p:xfrm>
          <a:off x="457200" y="1600200"/>
          <a:ext cx="8229600" cy="3687763"/>
        </p:xfrm>
        <a:graphic>
          <a:graphicData uri="http://schemas.openxmlformats.org/drawingml/2006/table">
            <a:tbl>
              <a:tblPr firstRow="1" bandRow="1">
                <a:tableStyleId>{21E4AEA4-8DFA-4A89-87EB-49C32662AFE0}</a:tableStyleId>
              </a:tblPr>
              <a:tblGrid>
                <a:gridCol w="2890664"/>
                <a:gridCol w="5338936"/>
              </a:tblGrid>
              <a:tr h="370840">
                <a:tc>
                  <a:txBody>
                    <a:bodyPr/>
                    <a:lstStyle/>
                    <a:p>
                      <a:r>
                        <a:rPr lang="zh-CN" altLang="en-US" sz="2000" dirty="0" smtClean="0"/>
                        <a:t>命令</a:t>
                      </a:r>
                      <a:endParaRPr lang="zh-CN" altLang="en-US" sz="2000" dirty="0"/>
                    </a:p>
                  </a:txBody>
                  <a:tcPr/>
                </a:tc>
                <a:tc>
                  <a:txBody>
                    <a:bodyPr/>
                    <a:lstStyle/>
                    <a:p>
                      <a:r>
                        <a:rPr lang="zh-CN" altLang="en-US" sz="2000" dirty="0" smtClean="0"/>
                        <a:t>说明</a:t>
                      </a:r>
                      <a:endParaRPr lang="zh-CN" altLang="en-US" sz="2000" dirty="0"/>
                    </a:p>
                  </a:txBody>
                  <a:tcPr/>
                </a:tc>
              </a:tr>
              <a:tr h="370840">
                <a:tc>
                  <a:txBody>
                    <a:bodyPr/>
                    <a:lstStyle/>
                    <a:p>
                      <a:r>
                        <a:rPr lang="en-US" altLang="zh-CN" sz="2000" dirty="0" smtClean="0"/>
                        <a:t>vi</a:t>
                      </a:r>
                      <a:endParaRPr lang="zh-CN" altLang="en-US" sz="2000" dirty="0"/>
                    </a:p>
                  </a:txBody>
                  <a:tcPr/>
                </a:tc>
                <a:tc>
                  <a:txBody>
                    <a:bodyPr/>
                    <a:lstStyle/>
                    <a:p>
                      <a:r>
                        <a:rPr lang="zh-CN" altLang="en-US" sz="2000" dirty="0" smtClean="0"/>
                        <a:t>直接进入</a:t>
                      </a:r>
                      <a:endParaRPr lang="zh-CN" altLang="en-US" sz="2000" dirty="0"/>
                    </a:p>
                  </a:txBody>
                  <a:tcPr/>
                </a:tc>
              </a:tr>
              <a:tr h="370840">
                <a:tc>
                  <a:txBody>
                    <a:bodyPr/>
                    <a:lstStyle/>
                    <a:p>
                      <a:r>
                        <a:rPr lang="en-US" altLang="zh-CN" sz="2000" dirty="0" smtClean="0"/>
                        <a:t>vi filename</a:t>
                      </a:r>
                      <a:endParaRPr lang="zh-CN" altLang="en-US" sz="2000" dirty="0"/>
                    </a:p>
                  </a:txBody>
                  <a:tcPr/>
                </a:tc>
                <a:tc>
                  <a:txBody>
                    <a:bodyPr/>
                    <a:lstStyle/>
                    <a:p>
                      <a:r>
                        <a:rPr lang="zh-CN" altLang="en-US" sz="2000" dirty="0" smtClean="0"/>
                        <a:t>打开或新建文件</a:t>
                      </a:r>
                      <a:r>
                        <a:rPr lang="en-US" altLang="zh-CN" sz="2000" dirty="0" smtClean="0"/>
                        <a:t>filename</a:t>
                      </a:r>
                      <a:r>
                        <a:rPr lang="zh-CN" altLang="en-US" sz="2000" dirty="0" smtClean="0"/>
                        <a:t>，并将光标置于第一行首</a:t>
                      </a:r>
                      <a:endParaRPr lang="zh-CN" altLang="en-US" sz="2000" dirty="0"/>
                    </a:p>
                  </a:txBody>
                  <a:tcPr/>
                </a:tc>
              </a:tr>
              <a:tr h="370840">
                <a:tc>
                  <a:txBody>
                    <a:bodyPr/>
                    <a:lstStyle/>
                    <a:p>
                      <a:r>
                        <a:rPr lang="en-US" altLang="zh-CN" sz="2000" dirty="0" smtClean="0"/>
                        <a:t>vi +n filename</a:t>
                      </a:r>
                      <a:endParaRPr lang="zh-CN" altLang="en-US" sz="2000" dirty="0"/>
                    </a:p>
                  </a:txBody>
                  <a:tcPr/>
                </a:tc>
                <a:tc>
                  <a:txBody>
                    <a:bodyPr/>
                    <a:lstStyle/>
                    <a:p>
                      <a:r>
                        <a:rPr lang="zh-CN" altLang="en-US" sz="2000" dirty="0" smtClean="0"/>
                        <a:t>打开文件</a:t>
                      </a:r>
                      <a:r>
                        <a:rPr lang="en-US" altLang="zh-CN" sz="2000" dirty="0" smtClean="0"/>
                        <a:t>filename</a:t>
                      </a:r>
                      <a:r>
                        <a:rPr lang="zh-CN" altLang="en-US" sz="2000" dirty="0" smtClean="0"/>
                        <a:t>，并将光标置于第</a:t>
                      </a:r>
                      <a:r>
                        <a:rPr lang="en-US" altLang="zh-CN" sz="2000" dirty="0" smtClean="0"/>
                        <a:t>n</a:t>
                      </a:r>
                      <a:r>
                        <a:rPr lang="zh-CN" altLang="en-US" sz="2000" dirty="0" smtClean="0"/>
                        <a:t>行首</a:t>
                      </a:r>
                      <a:endParaRPr lang="zh-CN" altLang="en-US" sz="2000" dirty="0"/>
                    </a:p>
                  </a:txBody>
                  <a:tcPr/>
                </a:tc>
              </a:tr>
              <a:tr h="370840">
                <a:tc>
                  <a:txBody>
                    <a:bodyPr/>
                    <a:lstStyle/>
                    <a:p>
                      <a:r>
                        <a:rPr lang="en-US" altLang="zh-CN" sz="2000" dirty="0" smtClean="0"/>
                        <a:t>vi + filename</a:t>
                      </a:r>
                      <a:endParaRPr lang="zh-CN" altLang="en-US" sz="2000" dirty="0"/>
                    </a:p>
                  </a:txBody>
                  <a:tcPr/>
                </a:tc>
                <a:tc>
                  <a:txBody>
                    <a:bodyPr/>
                    <a:lstStyle/>
                    <a:p>
                      <a:r>
                        <a:rPr lang="zh-CN" altLang="en-US" sz="2000" dirty="0" smtClean="0"/>
                        <a:t>打开文件</a:t>
                      </a:r>
                      <a:r>
                        <a:rPr lang="en-US" altLang="zh-CN" sz="2000" dirty="0" smtClean="0"/>
                        <a:t>filename</a:t>
                      </a:r>
                      <a:r>
                        <a:rPr lang="zh-CN" altLang="en-US" sz="2000" dirty="0" smtClean="0"/>
                        <a:t>，并将光标置于最后一行首</a:t>
                      </a:r>
                      <a:endParaRPr lang="zh-CN" altLang="en-US" sz="2000" dirty="0"/>
                    </a:p>
                  </a:txBody>
                  <a:tcPr/>
                </a:tc>
              </a:tr>
              <a:tr h="370840">
                <a:tc>
                  <a:txBody>
                    <a:bodyPr/>
                    <a:lstStyle/>
                    <a:p>
                      <a:r>
                        <a:rPr lang="en-US" altLang="zh-CN" sz="2000" dirty="0" smtClean="0"/>
                        <a:t>vi +/pattern filename</a:t>
                      </a:r>
                      <a:endParaRPr lang="zh-CN" altLang="en-US" sz="2000" dirty="0"/>
                    </a:p>
                  </a:txBody>
                  <a:tcPr/>
                </a:tc>
                <a:tc>
                  <a:txBody>
                    <a:bodyPr/>
                    <a:lstStyle/>
                    <a:p>
                      <a:r>
                        <a:rPr lang="zh-CN" altLang="en-US" sz="2000" dirty="0" smtClean="0"/>
                        <a:t>打开文件</a:t>
                      </a:r>
                      <a:r>
                        <a:rPr lang="en-US" altLang="zh-CN" sz="2000" dirty="0" smtClean="0"/>
                        <a:t>filename</a:t>
                      </a:r>
                      <a:r>
                        <a:rPr lang="zh-CN" altLang="en-US" sz="2000" dirty="0" smtClean="0"/>
                        <a:t>，并将光标置于第一个与</a:t>
                      </a:r>
                      <a:r>
                        <a:rPr lang="en-US" altLang="zh-CN" sz="2000" dirty="0" smtClean="0"/>
                        <a:t>pattern</a:t>
                      </a:r>
                      <a:r>
                        <a:rPr lang="zh-CN" altLang="en-US" sz="2000" dirty="0" smtClean="0"/>
                        <a:t>匹配的串处</a:t>
                      </a:r>
                      <a:endParaRPr lang="zh-CN" altLang="en-US" sz="2000" dirty="0"/>
                    </a:p>
                  </a:txBody>
                  <a:tcPr/>
                </a:tc>
              </a:tr>
              <a:tr h="370840">
                <a:tc>
                  <a:txBody>
                    <a:bodyPr/>
                    <a:lstStyle/>
                    <a:p>
                      <a:r>
                        <a:rPr lang="en-US" altLang="zh-CN" sz="2000" dirty="0" smtClean="0"/>
                        <a:t>vi -r filename</a:t>
                      </a:r>
                      <a:endParaRPr lang="zh-CN" altLang="en-US" sz="2000" dirty="0"/>
                    </a:p>
                  </a:txBody>
                  <a:tcPr/>
                </a:tc>
                <a:tc>
                  <a:txBody>
                    <a:bodyPr/>
                    <a:lstStyle/>
                    <a:p>
                      <a:r>
                        <a:rPr lang="zh-CN" altLang="en-US" sz="2000" dirty="0" smtClean="0"/>
                        <a:t>打开上次用</a:t>
                      </a:r>
                      <a:r>
                        <a:rPr lang="en-US" altLang="zh-CN" sz="2000" dirty="0" smtClean="0"/>
                        <a:t>vi</a:t>
                      </a:r>
                      <a:r>
                        <a:rPr lang="zh-CN" altLang="en-US" sz="2000" dirty="0" smtClean="0"/>
                        <a:t>编辑时发生系统崩溃，恢复</a:t>
                      </a:r>
                      <a:r>
                        <a:rPr lang="en-US" altLang="zh-CN" sz="2000" dirty="0" smtClean="0"/>
                        <a:t>filename</a:t>
                      </a:r>
                      <a:endParaRPr lang="zh-CN" altLang="en-US" sz="2000" dirty="0"/>
                    </a:p>
                  </a:txBody>
                  <a:tcPr/>
                </a:tc>
              </a:tr>
            </a:tbl>
          </a:graphicData>
        </a:graphic>
      </p:graphicFrame>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5501"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AB438B7-A453-4986-A183-703AC48D7771}" type="slidenum">
              <a:rPr lang="en-US" altLang="zh-CN" sz="1200">
                <a:latin typeface="+mj-lt"/>
              </a:rPr>
              <a:pPr algn="r">
                <a:defRPr/>
              </a:pPr>
              <a:t>88</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标题 1"/>
          <p:cNvSpPr>
            <a:spLocks noGrp="1"/>
          </p:cNvSpPr>
          <p:nvPr>
            <p:ph type="title" idx="4294967295"/>
          </p:nvPr>
        </p:nvSpPr>
        <p:spPr>
          <a:xfrm>
            <a:off x="468313" y="260350"/>
            <a:ext cx="8229600" cy="1139825"/>
          </a:xfrm>
        </p:spPr>
        <p:txBody>
          <a:bodyPr/>
          <a:lstStyle/>
          <a:p>
            <a:pPr eaLnBrk="1" hangingPunct="1"/>
            <a:r>
              <a:rPr lang="en-US" altLang="zh-CN" b="1" smtClean="0"/>
              <a:t>Vi </a:t>
            </a:r>
            <a:r>
              <a:rPr lang="zh-CN" altLang="en-US" b="1" smtClean="0"/>
              <a:t>的</a:t>
            </a:r>
            <a:r>
              <a:rPr lang="en-US" altLang="zh-CN" b="1" smtClean="0"/>
              <a:t>3</a:t>
            </a:r>
            <a:r>
              <a:rPr lang="zh-CN" altLang="en-US" b="1" smtClean="0"/>
              <a:t>种运行模式</a:t>
            </a:r>
            <a:endParaRPr lang="zh-CN" altLang="en-US" smtClean="0"/>
          </a:p>
        </p:txBody>
      </p:sp>
      <p:sp>
        <p:nvSpPr>
          <p:cNvPr id="106498" name="内容占位符 2"/>
          <p:cNvSpPr>
            <a:spLocks noGrp="1"/>
          </p:cNvSpPr>
          <p:nvPr>
            <p:ph idx="4294967295"/>
          </p:nvPr>
        </p:nvSpPr>
        <p:spPr>
          <a:xfrm>
            <a:off x="179388" y="1600200"/>
            <a:ext cx="2592387" cy="4530725"/>
          </a:xfrm>
        </p:spPr>
        <p:txBody>
          <a:bodyPr/>
          <a:lstStyle/>
          <a:p>
            <a:pPr eaLnBrk="1" hangingPunct="1">
              <a:lnSpc>
                <a:spcPct val="90000"/>
              </a:lnSpc>
            </a:pPr>
            <a:r>
              <a:rPr lang="zh-CN" altLang="en-US" smtClean="0"/>
              <a:t>普通</a:t>
            </a:r>
            <a:r>
              <a:rPr lang="en-US" altLang="zh-CN" smtClean="0"/>
              <a:t>(normal)</a:t>
            </a:r>
            <a:r>
              <a:rPr lang="zh-CN" altLang="en-US" smtClean="0"/>
              <a:t>模式</a:t>
            </a:r>
          </a:p>
          <a:p>
            <a:pPr eaLnBrk="1" hangingPunct="1">
              <a:lnSpc>
                <a:spcPct val="90000"/>
              </a:lnSpc>
            </a:pPr>
            <a:r>
              <a:rPr lang="zh-CN" altLang="en-US" smtClean="0"/>
              <a:t>插入</a:t>
            </a:r>
            <a:r>
              <a:rPr lang="en-US" altLang="zh-CN" smtClean="0"/>
              <a:t>(insert)</a:t>
            </a:r>
            <a:r>
              <a:rPr lang="zh-CN" altLang="en-US" smtClean="0"/>
              <a:t>模式</a:t>
            </a:r>
          </a:p>
          <a:p>
            <a:pPr eaLnBrk="1" hangingPunct="1">
              <a:lnSpc>
                <a:spcPct val="90000"/>
              </a:lnSpc>
            </a:pPr>
            <a:r>
              <a:rPr lang="zh-CN" altLang="en-US" smtClean="0"/>
              <a:t>命令行</a:t>
            </a:r>
            <a:r>
              <a:rPr lang="en-US" altLang="zh-CN" smtClean="0"/>
              <a:t>(Cmdline)</a:t>
            </a:r>
            <a:r>
              <a:rPr lang="zh-CN" altLang="en-US" smtClean="0"/>
              <a:t>模式</a:t>
            </a:r>
          </a:p>
          <a:p>
            <a:pPr eaLnBrk="1" hangingPunct="1"/>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650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7E4AA86-2018-4BB8-B60B-A583B2232673}" type="slidenum">
              <a:rPr lang="en-US" altLang="zh-CN" sz="1200">
                <a:latin typeface="+mj-lt"/>
              </a:rPr>
              <a:pPr algn="r">
                <a:defRPr/>
              </a:pPr>
              <a:t>89</a:t>
            </a:fld>
            <a:endParaRPr lang="en-US" altLang="zh-CN" sz="1200" dirty="0">
              <a:latin typeface="+mj-lt"/>
            </a:endParaRPr>
          </a:p>
        </p:txBody>
      </p:sp>
      <p:pic>
        <p:nvPicPr>
          <p:cNvPr id="106502" name="Picture 4"/>
          <p:cNvPicPr>
            <a:picLocks noChangeAspect="1" noChangeArrowheads="1"/>
          </p:cNvPicPr>
          <p:nvPr/>
        </p:nvPicPr>
        <p:blipFill>
          <a:blip r:embed="rId2"/>
          <a:srcRect/>
          <a:stretch>
            <a:fillRect/>
          </a:stretch>
        </p:blipFill>
        <p:spPr bwMode="auto">
          <a:xfrm>
            <a:off x="3276600" y="1844675"/>
            <a:ext cx="5722938" cy="352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标题 1"/>
          <p:cNvSpPr>
            <a:spLocks noGrp="1"/>
          </p:cNvSpPr>
          <p:nvPr>
            <p:ph type="title"/>
          </p:nvPr>
        </p:nvSpPr>
        <p:spPr>
          <a:xfrm>
            <a:off x="395288" y="260350"/>
            <a:ext cx="8229600" cy="1139825"/>
          </a:xfrm>
        </p:spPr>
        <p:txBody>
          <a:bodyPr/>
          <a:lstStyle/>
          <a:p>
            <a:pPr eaLnBrk="1" hangingPunct="1"/>
            <a:r>
              <a:rPr lang="zh-CN" altLang="en-US" sz="4400" smtClean="0"/>
              <a:t>在</a:t>
            </a:r>
            <a:r>
              <a:rPr lang="en-US" altLang="zh-CN" sz="4400" smtClean="0"/>
              <a:t>Linux</a:t>
            </a:r>
            <a:r>
              <a:rPr lang="zh-CN" altLang="en-US" sz="4400" smtClean="0"/>
              <a:t>环境下</a:t>
            </a:r>
            <a:r>
              <a:rPr lang="en-US" altLang="zh-CN" sz="4400" smtClean="0"/>
              <a:t/>
            </a:r>
            <a:br>
              <a:rPr lang="en-US" altLang="zh-CN" sz="4400" smtClean="0"/>
            </a:br>
            <a:r>
              <a:rPr lang="zh-CN" altLang="en-US" sz="4400" smtClean="0"/>
              <a:t>使用</a:t>
            </a:r>
            <a:r>
              <a:rPr lang="en-US" altLang="zh-CN" sz="4400" smtClean="0"/>
              <a:t>ssh</a:t>
            </a:r>
            <a:r>
              <a:rPr lang="zh-CN" altLang="en-US" sz="4400" smtClean="0"/>
              <a:t>登录远程</a:t>
            </a:r>
            <a:r>
              <a:rPr lang="en-US" altLang="zh-CN" sz="4400" smtClean="0"/>
              <a:t>Linux</a:t>
            </a:r>
            <a:r>
              <a:rPr lang="zh-CN" altLang="en-US" sz="4400" smtClean="0"/>
              <a:t>系统</a:t>
            </a:r>
            <a:endParaRPr lang="zh-CN" altLang="en-US" smtClean="0"/>
          </a:p>
        </p:txBody>
      </p:sp>
      <p:sp>
        <p:nvSpPr>
          <p:cNvPr id="22530" name="内容占位符 2"/>
          <p:cNvSpPr>
            <a:spLocks noGrp="1"/>
          </p:cNvSpPr>
          <p:nvPr>
            <p:ph idx="1"/>
          </p:nvPr>
        </p:nvSpPr>
        <p:spPr/>
        <p:txBody>
          <a:bodyPr/>
          <a:lstStyle/>
          <a:p>
            <a:pPr eaLnBrk="1" hangingPunct="1"/>
            <a:r>
              <a:rPr lang="en-US" altLang="zh-CN" smtClean="0"/>
              <a:t>ssh</a:t>
            </a:r>
            <a:r>
              <a:rPr lang="zh-CN" altLang="en-US" smtClean="0"/>
              <a:t>是英文</a:t>
            </a:r>
            <a:r>
              <a:rPr lang="en-US" altLang="zh-CN" smtClean="0"/>
              <a:t>Secure Shell</a:t>
            </a:r>
            <a:r>
              <a:rPr lang="zh-CN" altLang="en-US" smtClean="0"/>
              <a:t>的缩写。 </a:t>
            </a:r>
          </a:p>
          <a:p>
            <a:pPr eaLnBrk="1" hangingPunct="1"/>
            <a:r>
              <a:rPr lang="zh-CN" altLang="en-US" smtClean="0"/>
              <a:t>用户在通过</a:t>
            </a:r>
            <a:r>
              <a:rPr lang="en-US" altLang="zh-CN" smtClean="0"/>
              <a:t>ssh</a:t>
            </a:r>
            <a:r>
              <a:rPr lang="zh-CN" altLang="en-US" smtClean="0"/>
              <a:t>连接到远程系统时在网络上传输的口令和数据都是经过加密的。</a:t>
            </a:r>
            <a:endParaRPr lang="en-US" altLang="zh-CN" smtClean="0"/>
          </a:p>
          <a:p>
            <a:pPr eaLnBrk="1" hangingPunct="1"/>
            <a:r>
              <a:rPr lang="zh-CN" altLang="en-US" smtClean="0"/>
              <a:t>比传统的</a:t>
            </a:r>
            <a:r>
              <a:rPr lang="en-US" altLang="zh-CN" smtClean="0"/>
              <a:t>telnet</a:t>
            </a:r>
            <a:r>
              <a:rPr lang="zh-CN" altLang="en-US" smtClean="0"/>
              <a:t>远程登录更加安全。 </a:t>
            </a:r>
          </a:p>
          <a:p>
            <a:pPr eaLnBrk="1" hangingPunct="1"/>
            <a:r>
              <a:rPr lang="en-US" altLang="zh-CN" smtClean="0"/>
              <a:t>ssh</a:t>
            </a:r>
            <a:r>
              <a:rPr lang="zh-CN" altLang="en-US" smtClean="0"/>
              <a:t>的使用方法：</a:t>
            </a:r>
            <a:endParaRPr lang="en-US" altLang="zh-CN" smtClean="0"/>
          </a:p>
          <a:p>
            <a:pPr lvl="1" eaLnBrk="1" hangingPunct="1"/>
            <a:r>
              <a:rPr lang="en-US" altLang="zh-CN" smtClean="0"/>
              <a:t>$ ssh  -l  osmond  192.168.1.100</a:t>
            </a:r>
          </a:p>
          <a:p>
            <a:pPr lvl="1" eaLnBrk="1" hangingPunct="1"/>
            <a:r>
              <a:rPr lang="en-US" altLang="zh-CN" smtClean="0"/>
              <a:t>$ ssh   osmond@192.168.1.100</a:t>
            </a:r>
            <a:endParaRPr lang="zh-CN" altLang="en-US" smtClean="0"/>
          </a:p>
          <a:p>
            <a:pPr eaLnBrk="1" hangingPunct="1">
              <a:buFont typeface="Wingdings" pitchFamily="2" charset="2"/>
              <a:buNone/>
            </a:pPr>
            <a:r>
              <a:rPr lang="zh-CN" altLang="en-US" smtClean="0"/>
              <a:t>   </a:t>
            </a:r>
          </a:p>
        </p:txBody>
      </p:sp>
      <p:sp>
        <p:nvSpPr>
          <p:cNvPr id="4" name="日期占位符 3"/>
          <p:cNvSpPr>
            <a:spLocks noGrp="1"/>
          </p:cNvSpPr>
          <p:nvPr>
            <p:ph type="dt" sz="quarter" idx="4294967295"/>
          </p:nvPr>
        </p:nvSpPr>
        <p:spPr bwMode="auto">
          <a:xfrm>
            <a:off x="457200" y="6243638"/>
            <a:ext cx="2133600" cy="457200"/>
          </a:xfrm>
          <a:prstGeom prst="rect">
            <a:avLst/>
          </a:prstGeom>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6" name="灯片编号占位符 5"/>
          <p:cNvSpPr>
            <a:spLocks noGrp="1"/>
          </p:cNvSpPr>
          <p:nvPr>
            <p:ph type="sldNum" sz="quarter" idx="4294967295"/>
          </p:nvPr>
        </p:nvSpPr>
        <p:spPr bwMode="auto">
          <a:xfrm>
            <a:off x="6553200" y="6243638"/>
            <a:ext cx="2133600" cy="457200"/>
          </a:xfrm>
          <a:prstGeom prst="rect">
            <a:avLst/>
          </a:prstGeom>
          <a:ln>
            <a:miter lim="800000"/>
            <a:headEnd/>
            <a:tailEnd/>
          </a:ln>
        </p:spPr>
        <p:txBody>
          <a:bodyPr anchor="b"/>
          <a:lstStyle/>
          <a:p>
            <a:pPr algn="r">
              <a:defRPr/>
            </a:pPr>
            <a:fld id="{0AC23FF4-0B6B-4269-9E6C-4976C9B60B15}" type="slidenum">
              <a:rPr lang="en-US" altLang="zh-CN" sz="1200">
                <a:latin typeface="+mj-lt"/>
              </a:rPr>
              <a:pPr algn="r">
                <a:defRPr/>
              </a:pPr>
              <a:t>9</a:t>
            </a:fld>
            <a:endParaRPr lang="en-US" altLang="zh-CN" sz="1200" dirty="0">
              <a:latin typeface="+mj-lt"/>
            </a:endParaRPr>
          </a:p>
        </p:txBody>
      </p:sp>
      <p:sp>
        <p:nvSpPr>
          <p:cNvPr id="22533" name="页脚占位符 7"/>
          <p:cNvSpPr>
            <a:spLocks noGrp="1"/>
          </p:cNvSpPr>
          <p:nvPr>
            <p:ph type="ftr" sz="quarter" idx="4294967295"/>
          </p:nvPr>
        </p:nvSpPr>
        <p:spPr bwMode="auto">
          <a:xfrm>
            <a:off x="2195513" y="6237288"/>
            <a:ext cx="5400675" cy="457200"/>
          </a:xfrm>
          <a:prstGeom prst="rect">
            <a:avLst/>
          </a:prstGeom>
          <a:noFill/>
          <a:ln>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标题 1"/>
          <p:cNvSpPr>
            <a:spLocks noGrp="1"/>
          </p:cNvSpPr>
          <p:nvPr>
            <p:ph type="title" idx="4294967295"/>
          </p:nvPr>
        </p:nvSpPr>
        <p:spPr>
          <a:xfrm>
            <a:off x="468313" y="260350"/>
            <a:ext cx="8229600" cy="1139825"/>
          </a:xfrm>
        </p:spPr>
        <p:txBody>
          <a:bodyPr/>
          <a:lstStyle/>
          <a:p>
            <a:pPr eaLnBrk="1" hangingPunct="1"/>
            <a:r>
              <a:rPr lang="en-US" altLang="zh-CN" smtClean="0"/>
              <a:t>Vi </a:t>
            </a:r>
            <a:r>
              <a:rPr lang="zh-CN" altLang="en-US" smtClean="0"/>
              <a:t>的 </a:t>
            </a:r>
            <a:r>
              <a:rPr lang="en-US" altLang="zh-CN" smtClean="0"/>
              <a:t>Normal </a:t>
            </a:r>
            <a:r>
              <a:rPr lang="zh-CN" altLang="en-US" smtClean="0"/>
              <a:t>模式</a:t>
            </a:r>
          </a:p>
        </p:txBody>
      </p:sp>
      <p:sp>
        <p:nvSpPr>
          <p:cNvPr id="107522" name="内容占位符 2"/>
          <p:cNvSpPr>
            <a:spLocks noGrp="1"/>
          </p:cNvSpPr>
          <p:nvPr>
            <p:ph idx="4294967295"/>
          </p:nvPr>
        </p:nvSpPr>
        <p:spPr/>
        <p:txBody>
          <a:bodyPr/>
          <a:lstStyle/>
          <a:p>
            <a:pPr eaLnBrk="1" hangingPunct="1">
              <a:lnSpc>
                <a:spcPct val="90000"/>
              </a:lnSpc>
            </a:pPr>
            <a:r>
              <a:rPr lang="zh-CN" altLang="en-US" sz="2800" smtClean="0"/>
              <a:t>在</a:t>
            </a:r>
            <a:r>
              <a:rPr lang="en-US" altLang="zh-CN" sz="2800" smtClean="0"/>
              <a:t>shell</a:t>
            </a:r>
            <a:r>
              <a:rPr lang="zh-CN" altLang="en-US" sz="2800" smtClean="0"/>
              <a:t>中输入 </a:t>
            </a:r>
            <a:r>
              <a:rPr lang="en-US" altLang="zh-CN" sz="2800" smtClean="0"/>
              <a:t>vim </a:t>
            </a:r>
            <a:r>
              <a:rPr lang="zh-CN" altLang="en-US" sz="2800" smtClean="0"/>
              <a:t>启动编辑器时，即进入该模式。</a:t>
            </a:r>
          </a:p>
          <a:p>
            <a:pPr eaLnBrk="1" hangingPunct="1">
              <a:lnSpc>
                <a:spcPct val="90000"/>
              </a:lnSpc>
            </a:pPr>
            <a:r>
              <a:rPr lang="zh-CN" altLang="en-US" sz="2800" smtClean="0"/>
              <a:t>无论什么时候，不管用户处于何种模式，只要按一下 </a:t>
            </a:r>
            <a:r>
              <a:rPr lang="en-US" altLang="zh-CN" sz="2800" smtClean="0">
                <a:solidFill>
                  <a:srgbClr val="0000FF"/>
                </a:solidFill>
              </a:rPr>
              <a:t>Esc Esc </a:t>
            </a:r>
            <a:r>
              <a:rPr lang="zh-CN" altLang="en-US" sz="2800" smtClean="0">
                <a:solidFill>
                  <a:srgbClr val="0000FF"/>
                </a:solidFill>
              </a:rPr>
              <a:t>键</a:t>
            </a:r>
            <a:r>
              <a:rPr lang="zh-CN" altLang="en-US" sz="2800" smtClean="0"/>
              <a:t>，即可使 </a:t>
            </a:r>
            <a:r>
              <a:rPr lang="en-US" altLang="zh-CN" sz="2800" smtClean="0"/>
              <a:t>vim </a:t>
            </a:r>
            <a:r>
              <a:rPr lang="zh-CN" altLang="en-US" sz="2800" smtClean="0"/>
              <a:t>进入 </a:t>
            </a:r>
            <a:r>
              <a:rPr lang="en-US" altLang="zh-CN" sz="2800" smtClean="0"/>
              <a:t>Normal </a:t>
            </a:r>
            <a:r>
              <a:rPr lang="zh-CN" altLang="en-US" sz="2800" smtClean="0"/>
              <a:t>模式。</a:t>
            </a:r>
          </a:p>
          <a:p>
            <a:pPr eaLnBrk="1" hangingPunct="1">
              <a:lnSpc>
                <a:spcPct val="90000"/>
              </a:lnSpc>
            </a:pPr>
            <a:r>
              <a:rPr lang="zh-CN" altLang="en-US" sz="2800" smtClean="0"/>
              <a:t>在该模式下，用户可以输入各种合法的 </a:t>
            </a:r>
            <a:r>
              <a:rPr lang="en-US" altLang="zh-CN" sz="2800" smtClean="0"/>
              <a:t>vim </a:t>
            </a:r>
            <a:r>
              <a:rPr lang="zh-CN" altLang="en-US" sz="2800" smtClean="0"/>
              <a:t>命令，用于管理自己的文档。此时从键盘上输入的</a:t>
            </a:r>
            <a:r>
              <a:rPr lang="zh-CN" altLang="en-US" sz="2800" smtClean="0">
                <a:solidFill>
                  <a:srgbClr val="0000FF"/>
                </a:solidFill>
              </a:rPr>
              <a:t>任何字符都被当做编辑命令来解释</a:t>
            </a:r>
            <a:r>
              <a:rPr lang="zh-CN" altLang="en-US" sz="2800" smtClean="0"/>
              <a:t>。</a:t>
            </a:r>
          </a:p>
          <a:p>
            <a:pPr eaLnBrk="1" hangingPunct="1">
              <a:lnSpc>
                <a:spcPct val="90000"/>
              </a:lnSpc>
            </a:pPr>
            <a:r>
              <a:rPr lang="zh-CN" altLang="en-US" sz="2800" smtClean="0"/>
              <a:t>若输入的字符是合法的 </a:t>
            </a:r>
            <a:r>
              <a:rPr lang="en-US" altLang="zh-CN" sz="2800" smtClean="0"/>
              <a:t>vim </a:t>
            </a:r>
            <a:r>
              <a:rPr lang="zh-CN" altLang="en-US" sz="2800" smtClean="0"/>
              <a:t>命令，则 </a:t>
            </a:r>
            <a:r>
              <a:rPr lang="en-US" altLang="zh-CN" sz="2800" smtClean="0"/>
              <a:t>vim </a:t>
            </a:r>
            <a:r>
              <a:rPr lang="zh-CN" altLang="en-US" sz="2800" smtClean="0"/>
              <a:t>在接受用户命令之后完成相应的动作。但需注意的是，所输入的命令并不在屏幕上显示出来。若输入的字符不是 </a:t>
            </a:r>
            <a:r>
              <a:rPr lang="en-US" altLang="zh-CN" sz="2800" smtClean="0"/>
              <a:t>vim </a:t>
            </a:r>
            <a:r>
              <a:rPr lang="zh-CN" altLang="en-US" sz="2800" smtClean="0"/>
              <a:t>的合法命令，</a:t>
            </a:r>
            <a:r>
              <a:rPr lang="en-US" altLang="zh-CN" sz="2800" smtClean="0"/>
              <a:t>vim </a:t>
            </a:r>
            <a:r>
              <a:rPr lang="zh-CN" altLang="en-US" sz="2800" smtClean="0"/>
              <a:t>会响铃报警。</a:t>
            </a:r>
          </a:p>
          <a:p>
            <a:pPr eaLnBrk="1" hangingPunct="1"/>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752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8CBCD64A-4EF1-4EC8-8DB5-5079702BBDEB}" type="slidenum">
              <a:rPr lang="en-US" altLang="zh-CN" sz="1200">
                <a:latin typeface="+mj-lt"/>
              </a:rPr>
              <a:pPr algn="r">
                <a:defRPr/>
              </a:pPr>
              <a:t>90</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标题 1"/>
          <p:cNvSpPr>
            <a:spLocks noGrp="1"/>
          </p:cNvSpPr>
          <p:nvPr>
            <p:ph type="title" idx="4294967295"/>
          </p:nvPr>
        </p:nvSpPr>
        <p:spPr>
          <a:xfrm>
            <a:off x="468313" y="260350"/>
            <a:ext cx="8229600" cy="1139825"/>
          </a:xfrm>
        </p:spPr>
        <p:txBody>
          <a:bodyPr/>
          <a:lstStyle/>
          <a:p>
            <a:pPr eaLnBrk="1" hangingPunct="1"/>
            <a:r>
              <a:rPr lang="en-US" altLang="zh-CN" smtClean="0"/>
              <a:t>Vi </a:t>
            </a:r>
            <a:r>
              <a:rPr lang="zh-CN" altLang="en-US" smtClean="0"/>
              <a:t>的 </a:t>
            </a:r>
            <a:r>
              <a:rPr lang="en-US" altLang="zh-CN" smtClean="0"/>
              <a:t>Insert </a:t>
            </a:r>
            <a:r>
              <a:rPr lang="zh-CN" altLang="en-US" smtClean="0"/>
              <a:t>模式</a:t>
            </a:r>
          </a:p>
        </p:txBody>
      </p:sp>
      <p:sp>
        <p:nvSpPr>
          <p:cNvPr id="108546" name="内容占位符 2"/>
          <p:cNvSpPr>
            <a:spLocks noGrp="1"/>
          </p:cNvSpPr>
          <p:nvPr>
            <p:ph idx="4294967295"/>
          </p:nvPr>
        </p:nvSpPr>
        <p:spPr/>
        <p:txBody>
          <a:bodyPr/>
          <a:lstStyle/>
          <a:p>
            <a:pPr eaLnBrk="1" hangingPunct="1"/>
            <a:r>
              <a:rPr kumimoji="1" lang="zh-CN" altLang="en-US" smtClean="0"/>
              <a:t>在 </a:t>
            </a:r>
            <a:r>
              <a:rPr kumimoji="1" lang="en-US" altLang="zh-CN" b="1" smtClean="0"/>
              <a:t>Normal</a:t>
            </a:r>
            <a:r>
              <a:rPr kumimoji="1" lang="en-US" altLang="zh-CN" smtClean="0"/>
              <a:t> </a:t>
            </a:r>
            <a:r>
              <a:rPr kumimoji="1" lang="zh-CN" altLang="en-US" smtClean="0"/>
              <a:t>模式下输入插入命令 </a:t>
            </a:r>
            <a:r>
              <a:rPr kumimoji="1" lang="en-US" altLang="zh-CN" b="1" smtClean="0">
                <a:solidFill>
                  <a:srgbClr val="FF3300"/>
                </a:solidFill>
              </a:rPr>
              <a:t>i</a:t>
            </a:r>
            <a:r>
              <a:rPr kumimoji="1" lang="zh-CN" altLang="en-US" smtClean="0"/>
              <a:t>、附加命令 </a:t>
            </a:r>
            <a:r>
              <a:rPr kumimoji="1" lang="en-US" altLang="zh-CN" b="1" smtClean="0">
                <a:solidFill>
                  <a:srgbClr val="FF3300"/>
                </a:solidFill>
              </a:rPr>
              <a:t>a</a:t>
            </a:r>
            <a:r>
              <a:rPr kumimoji="1" lang="en-US" altLang="zh-CN" smtClean="0"/>
              <a:t> </a:t>
            </a:r>
            <a:r>
              <a:rPr kumimoji="1" lang="zh-CN" altLang="en-US" smtClean="0"/>
              <a:t>、打开命令 </a:t>
            </a:r>
            <a:r>
              <a:rPr kumimoji="1" lang="en-US" altLang="zh-CN" b="1" smtClean="0">
                <a:solidFill>
                  <a:srgbClr val="FF3300"/>
                </a:solidFill>
              </a:rPr>
              <a:t>o</a:t>
            </a:r>
            <a:r>
              <a:rPr kumimoji="1" lang="zh-CN" altLang="en-US" smtClean="0"/>
              <a:t>、修改命令 </a:t>
            </a:r>
            <a:r>
              <a:rPr kumimoji="1" lang="en-US" altLang="zh-CN" b="1" smtClean="0">
                <a:solidFill>
                  <a:srgbClr val="FF3300"/>
                </a:solidFill>
              </a:rPr>
              <a:t>c</a:t>
            </a:r>
            <a:r>
              <a:rPr kumimoji="1" lang="zh-CN" altLang="en-US" smtClean="0"/>
              <a:t>、取代命令 </a:t>
            </a:r>
            <a:r>
              <a:rPr kumimoji="1" lang="en-US" altLang="zh-CN" b="1" smtClean="0">
                <a:solidFill>
                  <a:srgbClr val="FF3300"/>
                </a:solidFill>
              </a:rPr>
              <a:t>r</a:t>
            </a:r>
            <a:r>
              <a:rPr kumimoji="1" lang="en-US" altLang="zh-CN" smtClean="0"/>
              <a:t> </a:t>
            </a:r>
            <a:r>
              <a:rPr kumimoji="1" lang="zh-CN" altLang="en-US" smtClean="0"/>
              <a:t>或替换命令 </a:t>
            </a:r>
            <a:r>
              <a:rPr kumimoji="1" lang="en-US" altLang="zh-CN" b="1" smtClean="0">
                <a:solidFill>
                  <a:srgbClr val="FF3300"/>
                </a:solidFill>
              </a:rPr>
              <a:t>s</a:t>
            </a:r>
            <a:r>
              <a:rPr kumimoji="1" lang="en-US" altLang="zh-CN" smtClean="0"/>
              <a:t> </a:t>
            </a:r>
            <a:r>
              <a:rPr kumimoji="1" lang="zh-CN" altLang="en-US" smtClean="0"/>
              <a:t>等都可以进入 </a:t>
            </a:r>
            <a:r>
              <a:rPr kumimoji="1" lang="en-US" altLang="zh-CN" smtClean="0"/>
              <a:t>Insert </a:t>
            </a:r>
            <a:r>
              <a:rPr kumimoji="1" lang="zh-CN" altLang="en-US" smtClean="0"/>
              <a:t>模式。</a:t>
            </a:r>
          </a:p>
          <a:p>
            <a:pPr eaLnBrk="1" hangingPunct="1"/>
            <a:r>
              <a:rPr kumimoji="1" lang="zh-CN" altLang="en-US" smtClean="0"/>
              <a:t>在该模式下，用户输入的任何字符都被</a:t>
            </a:r>
            <a:r>
              <a:rPr kumimoji="1" lang="en-US" altLang="zh-CN" smtClean="0"/>
              <a:t>vim</a:t>
            </a:r>
            <a:r>
              <a:rPr kumimoji="1" lang="zh-CN" altLang="en-US" smtClean="0"/>
              <a:t>当做文件内容保存起来，并将其显示在屏幕上。在文本输入过程中，若想回到</a:t>
            </a:r>
            <a:r>
              <a:rPr kumimoji="1" lang="en-US" altLang="zh-CN" smtClean="0"/>
              <a:t>Normal</a:t>
            </a:r>
            <a:r>
              <a:rPr kumimoji="1" lang="zh-CN" altLang="en-US" smtClean="0"/>
              <a:t>模式下，按 </a:t>
            </a:r>
            <a:r>
              <a:rPr kumimoji="1" lang="en-US" altLang="zh-CN" b="1" smtClean="0">
                <a:solidFill>
                  <a:srgbClr val="FF3300"/>
                </a:solidFill>
              </a:rPr>
              <a:t>Esc</a:t>
            </a:r>
            <a:r>
              <a:rPr kumimoji="1" lang="en-US" altLang="zh-CN" smtClean="0"/>
              <a:t> </a:t>
            </a:r>
            <a:r>
              <a:rPr kumimoji="1" lang="zh-CN" altLang="en-US" smtClean="0"/>
              <a:t>键即可。</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8548"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06843EB5-6E69-446D-A8F1-194F86EC19A0}" type="slidenum">
              <a:rPr lang="en-US" altLang="zh-CN" sz="1200">
                <a:latin typeface="+mj-lt"/>
              </a:rPr>
              <a:pPr algn="r">
                <a:defRPr/>
              </a:pPr>
              <a:t>91</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标题 1"/>
          <p:cNvSpPr>
            <a:spLocks noGrp="1"/>
          </p:cNvSpPr>
          <p:nvPr>
            <p:ph type="title" idx="4294967295"/>
          </p:nvPr>
        </p:nvSpPr>
        <p:spPr>
          <a:xfrm>
            <a:off x="468313" y="260350"/>
            <a:ext cx="8229600" cy="1139825"/>
          </a:xfrm>
        </p:spPr>
        <p:txBody>
          <a:bodyPr/>
          <a:lstStyle/>
          <a:p>
            <a:pPr eaLnBrk="1" hangingPunct="1"/>
            <a:r>
              <a:rPr lang="en-US" altLang="zh-CN" smtClean="0"/>
              <a:t>Vi </a:t>
            </a:r>
            <a:r>
              <a:rPr lang="zh-CN" altLang="en-US" smtClean="0"/>
              <a:t>的 </a:t>
            </a:r>
            <a:r>
              <a:rPr lang="en-US" altLang="zh-CN" smtClean="0"/>
              <a:t>Command </a:t>
            </a:r>
            <a:r>
              <a:rPr lang="zh-CN" altLang="en-US" smtClean="0"/>
              <a:t>模式</a:t>
            </a:r>
          </a:p>
        </p:txBody>
      </p:sp>
      <p:sp>
        <p:nvSpPr>
          <p:cNvPr id="109570" name="内容占位符 2"/>
          <p:cNvSpPr>
            <a:spLocks noGrp="1"/>
          </p:cNvSpPr>
          <p:nvPr>
            <p:ph idx="4294967295"/>
          </p:nvPr>
        </p:nvSpPr>
        <p:spPr/>
        <p:txBody>
          <a:bodyPr/>
          <a:lstStyle/>
          <a:p>
            <a:pPr eaLnBrk="1" hangingPunct="1"/>
            <a:r>
              <a:rPr lang="en-US" altLang="zh-CN" sz="2400" smtClean="0"/>
              <a:t>Normal </a:t>
            </a:r>
            <a:r>
              <a:rPr lang="zh-CN" altLang="en-US" sz="2400" smtClean="0"/>
              <a:t>模式下，用户按冒号 “</a:t>
            </a:r>
            <a:r>
              <a:rPr lang="en-US" altLang="zh-CN" sz="2400" smtClean="0"/>
              <a:t>:” </a:t>
            </a:r>
            <a:r>
              <a:rPr lang="zh-CN" altLang="en-US" sz="2400" smtClean="0"/>
              <a:t>即可进入 </a:t>
            </a:r>
            <a:r>
              <a:rPr lang="en-US" altLang="zh-CN" sz="2400" smtClean="0"/>
              <a:t>Command </a:t>
            </a:r>
            <a:r>
              <a:rPr lang="zh-CN" altLang="en-US" sz="2400" smtClean="0"/>
              <a:t>模式，此时 </a:t>
            </a:r>
            <a:r>
              <a:rPr lang="en-US" altLang="zh-CN" sz="2400" smtClean="0"/>
              <a:t>vim </a:t>
            </a:r>
            <a:r>
              <a:rPr lang="zh-CN" altLang="en-US" sz="2400" smtClean="0"/>
              <a:t>会在显示窗口的最后一行 </a:t>
            </a:r>
            <a:r>
              <a:rPr lang="en-US" altLang="zh-CN" sz="2400" smtClean="0"/>
              <a:t>(</a:t>
            </a:r>
            <a:r>
              <a:rPr lang="zh-CN" altLang="en-US" sz="2400" smtClean="0"/>
              <a:t>屏幕的最后一行</a:t>
            </a:r>
            <a:r>
              <a:rPr lang="en-US" altLang="zh-CN" sz="2400" smtClean="0"/>
              <a:t>) </a:t>
            </a:r>
            <a:r>
              <a:rPr lang="zh-CN" altLang="en-US" sz="2400" smtClean="0"/>
              <a:t>显示一个 “</a:t>
            </a:r>
            <a:r>
              <a:rPr lang="en-US" altLang="zh-CN" sz="2400" smtClean="0"/>
              <a:t>:” </a:t>
            </a:r>
            <a:r>
              <a:rPr lang="zh-CN" altLang="en-US" sz="2400" smtClean="0"/>
              <a:t>作为 </a:t>
            </a:r>
            <a:r>
              <a:rPr lang="en-US" altLang="zh-CN" sz="2400" smtClean="0"/>
              <a:t>Command </a:t>
            </a:r>
            <a:r>
              <a:rPr lang="zh-CN" altLang="en-US" sz="2400" smtClean="0"/>
              <a:t>模式的提示符，等待输入命令。</a:t>
            </a:r>
          </a:p>
          <a:p>
            <a:pPr eaLnBrk="1" hangingPunct="1"/>
            <a:r>
              <a:rPr lang="zh-CN" altLang="en-US" sz="2400" smtClean="0"/>
              <a:t>多数文件管理都是在此模式下执行的 </a:t>
            </a:r>
            <a:r>
              <a:rPr lang="en-US" altLang="zh-CN" sz="2400" smtClean="0"/>
              <a:t>(</a:t>
            </a:r>
            <a:r>
              <a:rPr lang="zh-CN" altLang="en-US" sz="2400" smtClean="0"/>
              <a:t>如保存文件等</a:t>
            </a:r>
            <a:r>
              <a:rPr lang="en-US" altLang="zh-CN" sz="2400" smtClean="0"/>
              <a:t>)</a:t>
            </a:r>
          </a:p>
          <a:p>
            <a:pPr eaLnBrk="1" hangingPunct="1"/>
            <a:r>
              <a:rPr lang="en-US" altLang="zh-CN" sz="2400" smtClean="0"/>
              <a:t>Command </a:t>
            </a:r>
            <a:r>
              <a:rPr lang="zh-CN" altLang="en-US" sz="2400" smtClean="0"/>
              <a:t>模式中所有的命令都必须按 </a:t>
            </a:r>
            <a:r>
              <a:rPr lang="en-US" altLang="zh-CN" sz="2400" smtClean="0"/>
              <a:t>&lt;</a:t>
            </a:r>
            <a:r>
              <a:rPr lang="zh-CN" altLang="en-US" sz="2400" smtClean="0"/>
              <a:t>回车</a:t>
            </a:r>
            <a:r>
              <a:rPr lang="en-US" altLang="zh-CN" sz="2400" smtClean="0"/>
              <a:t>&gt;</a:t>
            </a:r>
            <a:r>
              <a:rPr lang="zh-CN" altLang="en-US" sz="2400" smtClean="0"/>
              <a:t>后执行，命令执行完后，</a:t>
            </a:r>
            <a:r>
              <a:rPr lang="en-US" altLang="zh-CN" sz="2400" smtClean="0"/>
              <a:t>vim </a:t>
            </a:r>
            <a:r>
              <a:rPr lang="zh-CN" altLang="en-US" sz="2400" smtClean="0"/>
              <a:t>自动回到 </a:t>
            </a:r>
            <a:r>
              <a:rPr lang="en-US" altLang="zh-CN" sz="2400" smtClean="0"/>
              <a:t>Normal </a:t>
            </a:r>
            <a:r>
              <a:rPr lang="zh-CN" altLang="en-US" sz="2400" smtClean="0"/>
              <a:t>模式。</a:t>
            </a:r>
          </a:p>
          <a:p>
            <a:pPr eaLnBrk="1" hangingPunct="1"/>
            <a:r>
              <a:rPr lang="zh-CN" altLang="en-US" sz="2400" smtClean="0"/>
              <a:t>若在 </a:t>
            </a:r>
            <a:r>
              <a:rPr lang="en-US" altLang="zh-CN" sz="2400" smtClean="0"/>
              <a:t>Command </a:t>
            </a:r>
            <a:r>
              <a:rPr lang="zh-CN" altLang="en-US" sz="2400" smtClean="0"/>
              <a:t>模式下输入命令过程中改变了主意，可按 </a:t>
            </a:r>
            <a:r>
              <a:rPr lang="en-US" altLang="zh-CN" sz="2400" smtClean="0"/>
              <a:t>Esc</a:t>
            </a:r>
            <a:r>
              <a:rPr lang="zh-CN" altLang="en-US" sz="2400" smtClean="0"/>
              <a:t>键，或用退格键将输入的命令全部删除之后，再按一下退格键，即可使 </a:t>
            </a:r>
            <a:r>
              <a:rPr lang="en-US" altLang="zh-CN" sz="2400" smtClean="0"/>
              <a:t>vi </a:t>
            </a:r>
            <a:r>
              <a:rPr lang="zh-CN" altLang="en-US" sz="2400" smtClean="0"/>
              <a:t>回到 </a:t>
            </a:r>
            <a:r>
              <a:rPr lang="en-US" altLang="zh-CN" sz="2400" smtClean="0"/>
              <a:t>Normal </a:t>
            </a:r>
            <a:r>
              <a:rPr lang="zh-CN" altLang="en-US" sz="2400" smtClean="0"/>
              <a:t>模式下。</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09572"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139024B5-6D82-4A3C-9CE4-4A62AA5636AF}" type="slidenum">
              <a:rPr lang="en-US" altLang="zh-CN" sz="1200">
                <a:latin typeface="+mj-lt"/>
              </a:rPr>
              <a:pPr algn="r">
                <a:defRPr/>
              </a:pPr>
              <a:t>92</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标题 1"/>
          <p:cNvSpPr>
            <a:spLocks noGrp="1"/>
          </p:cNvSpPr>
          <p:nvPr>
            <p:ph type="title" idx="4294967295"/>
          </p:nvPr>
        </p:nvSpPr>
        <p:spPr>
          <a:xfrm>
            <a:off x="468313" y="260350"/>
            <a:ext cx="8229600" cy="1139825"/>
          </a:xfrm>
        </p:spPr>
        <p:txBody>
          <a:bodyPr/>
          <a:lstStyle/>
          <a:p>
            <a:pPr eaLnBrk="1" hangingPunct="1"/>
            <a:r>
              <a:rPr lang="en-US" altLang="zh-CN" smtClean="0"/>
              <a:t>Normal</a:t>
            </a:r>
            <a:r>
              <a:rPr lang="zh-CN" altLang="en-GB" smtClean="0"/>
              <a:t>模式下的基本操作</a:t>
            </a:r>
            <a:endParaRPr lang="zh-CN" altLang="en-US" smtClean="0"/>
          </a:p>
        </p:txBody>
      </p:sp>
      <p:sp>
        <p:nvSpPr>
          <p:cNvPr id="110594" name="内容占位符 2"/>
          <p:cNvSpPr>
            <a:spLocks noGrp="1"/>
          </p:cNvSpPr>
          <p:nvPr>
            <p:ph idx="4294967295"/>
          </p:nvPr>
        </p:nvSpPr>
        <p:spPr/>
        <p:txBody>
          <a:bodyPr/>
          <a:lstStyle/>
          <a:p>
            <a:pPr eaLnBrk="1" hangingPunct="1">
              <a:lnSpc>
                <a:spcPct val="80000"/>
              </a:lnSpc>
            </a:pPr>
            <a:r>
              <a:rPr lang="en-US" altLang="zh-CN" sz="2800" smtClean="0"/>
              <a:t>G </a:t>
            </a:r>
            <a:r>
              <a:rPr lang="zh-CN" altLang="en-US" sz="2800" smtClean="0"/>
              <a:t>用于直接跳转到文件尾</a:t>
            </a:r>
          </a:p>
          <a:p>
            <a:pPr eaLnBrk="1" hangingPunct="1">
              <a:lnSpc>
                <a:spcPct val="80000"/>
              </a:lnSpc>
            </a:pPr>
            <a:r>
              <a:rPr lang="en-US" altLang="zh-CN" sz="2800" smtClean="0"/>
              <a:t>x </a:t>
            </a:r>
            <a:r>
              <a:rPr lang="zh-CN" altLang="en-US" sz="2800" smtClean="0"/>
              <a:t>删除光标所在的字符</a:t>
            </a:r>
          </a:p>
          <a:p>
            <a:pPr eaLnBrk="1" hangingPunct="1">
              <a:lnSpc>
                <a:spcPct val="80000"/>
              </a:lnSpc>
            </a:pPr>
            <a:r>
              <a:rPr lang="en-US" altLang="zh-CN" sz="2800" smtClean="0"/>
              <a:t>r </a:t>
            </a:r>
            <a:r>
              <a:rPr lang="zh-CN" altLang="en-US" sz="2800" smtClean="0"/>
              <a:t>替换光标所在的字符</a:t>
            </a:r>
          </a:p>
          <a:p>
            <a:pPr eaLnBrk="1" hangingPunct="1">
              <a:lnSpc>
                <a:spcPct val="80000"/>
              </a:lnSpc>
            </a:pPr>
            <a:r>
              <a:rPr lang="en-US" altLang="zh-CN" sz="2800" smtClean="0"/>
              <a:t>~ </a:t>
            </a:r>
            <a:r>
              <a:rPr lang="zh-CN" altLang="en-US" sz="2800" smtClean="0"/>
              <a:t>切换光标所在字母的大小写</a:t>
            </a:r>
          </a:p>
          <a:p>
            <a:pPr eaLnBrk="1" hangingPunct="1">
              <a:lnSpc>
                <a:spcPct val="80000"/>
              </a:lnSpc>
            </a:pPr>
            <a:r>
              <a:rPr lang="en-US" altLang="zh-CN" sz="2800" smtClean="0"/>
              <a:t>/</a:t>
            </a:r>
            <a:r>
              <a:rPr lang="zh-CN" altLang="en-US" sz="2800" smtClean="0"/>
              <a:t>和？用于查找字符串</a:t>
            </a:r>
          </a:p>
          <a:p>
            <a:pPr eaLnBrk="1" hangingPunct="1">
              <a:lnSpc>
                <a:spcPct val="80000"/>
              </a:lnSpc>
            </a:pPr>
            <a:r>
              <a:rPr lang="en-US" altLang="zh-CN" sz="2800" smtClean="0"/>
              <a:t>dd</a:t>
            </a:r>
            <a:r>
              <a:rPr lang="zh-CN" altLang="en-US" sz="2800" smtClean="0"/>
              <a:t>、</a:t>
            </a:r>
            <a:r>
              <a:rPr lang="en-US" altLang="zh-CN" sz="2800" smtClean="0"/>
              <a:t>YY</a:t>
            </a:r>
            <a:r>
              <a:rPr lang="zh-CN" altLang="en-US" sz="2800" smtClean="0"/>
              <a:t>、</a:t>
            </a:r>
            <a:r>
              <a:rPr lang="en-US" altLang="zh-CN" sz="2800" smtClean="0"/>
              <a:t>p</a:t>
            </a:r>
            <a:r>
              <a:rPr lang="zh-CN" altLang="en-US" sz="2800" smtClean="0"/>
              <a:t>分别用于剪切、复制和粘贴一行文本</a:t>
            </a:r>
          </a:p>
          <a:p>
            <a:pPr eaLnBrk="1" hangingPunct="1">
              <a:lnSpc>
                <a:spcPct val="80000"/>
              </a:lnSpc>
            </a:pPr>
            <a:r>
              <a:rPr lang="en-US" altLang="zh-CN" sz="2800" smtClean="0"/>
              <a:t>u </a:t>
            </a:r>
            <a:r>
              <a:rPr lang="zh-CN" altLang="en-US" sz="2800" smtClean="0"/>
              <a:t>取消上一次编辑操作（</a:t>
            </a:r>
            <a:r>
              <a:rPr lang="en-US" altLang="zh-CN" sz="2800" smtClean="0"/>
              <a:t>undo</a:t>
            </a:r>
            <a:r>
              <a:rPr lang="zh-CN" altLang="en-US" sz="2800" smtClean="0"/>
              <a:t>）</a:t>
            </a:r>
          </a:p>
          <a:p>
            <a:pPr eaLnBrk="1" hangingPunct="1">
              <a:lnSpc>
                <a:spcPct val="80000"/>
              </a:lnSpc>
            </a:pPr>
            <a:r>
              <a:rPr lang="en-US" altLang="zh-CN" sz="2800" smtClean="0"/>
              <a:t>. </a:t>
            </a:r>
            <a:r>
              <a:rPr lang="zh-CN" altLang="en-US" sz="2800" smtClean="0"/>
              <a:t>重复上一次编辑操作（</a:t>
            </a:r>
            <a:r>
              <a:rPr lang="en-US" altLang="zh-CN" sz="2800" smtClean="0"/>
              <a:t>redo</a:t>
            </a:r>
            <a:r>
              <a:rPr lang="zh-CN" altLang="en-US" sz="2800" smtClean="0"/>
              <a:t>）</a:t>
            </a:r>
          </a:p>
          <a:p>
            <a:pPr eaLnBrk="1" hangingPunct="1">
              <a:lnSpc>
                <a:spcPct val="80000"/>
              </a:lnSpc>
            </a:pPr>
            <a:r>
              <a:rPr lang="en-US" altLang="zh-CN" sz="2800" smtClean="0"/>
              <a:t>ZZ </a:t>
            </a:r>
            <a:r>
              <a:rPr lang="zh-CN" altLang="en-US" sz="2800" smtClean="0"/>
              <a:t>用于存盘退出</a:t>
            </a:r>
            <a:r>
              <a:rPr lang="en-US" altLang="zh-CN" sz="2800" smtClean="0"/>
              <a:t>Vi</a:t>
            </a:r>
          </a:p>
          <a:p>
            <a:pPr eaLnBrk="1" hangingPunct="1">
              <a:lnSpc>
                <a:spcPct val="80000"/>
              </a:lnSpc>
            </a:pPr>
            <a:r>
              <a:rPr lang="en-US" altLang="zh-CN" sz="2800" smtClean="0"/>
              <a:t>ZQ</a:t>
            </a:r>
            <a:r>
              <a:rPr lang="zh-CN" altLang="en-US" sz="2800" smtClean="0"/>
              <a:t>用于不存盘退出</a:t>
            </a:r>
            <a:r>
              <a:rPr lang="en-US" altLang="zh-CN" sz="2800" smtClean="0"/>
              <a:t>Vi </a:t>
            </a:r>
            <a:endParaRPr lang="zh-CN" altLang="en-US" sz="28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0596"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3C810E6-615F-4D4B-83CB-87644F5BFC0B}" type="slidenum">
              <a:rPr lang="en-US" altLang="zh-CN" sz="1200">
                <a:latin typeface="+mj-lt"/>
              </a:rPr>
              <a:pPr algn="r">
                <a:defRPr/>
              </a:pPr>
              <a:t>93</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标题 1"/>
          <p:cNvSpPr>
            <a:spLocks noGrp="1"/>
          </p:cNvSpPr>
          <p:nvPr>
            <p:ph type="title" idx="4294967295"/>
          </p:nvPr>
        </p:nvSpPr>
        <p:spPr>
          <a:xfrm>
            <a:off x="468313" y="260350"/>
            <a:ext cx="8229600" cy="1139825"/>
          </a:xfrm>
        </p:spPr>
        <p:txBody>
          <a:bodyPr/>
          <a:lstStyle/>
          <a:p>
            <a:pPr eaLnBrk="1" hangingPunct="1"/>
            <a:r>
              <a:rPr lang="en-US" altLang="zh-CN" smtClean="0"/>
              <a:t>Command </a:t>
            </a:r>
            <a:r>
              <a:rPr lang="zh-CN" altLang="en-GB" smtClean="0"/>
              <a:t>模式下的基本操作</a:t>
            </a:r>
            <a:endParaRPr lang="zh-CN" altLang="en-US" smtClean="0"/>
          </a:p>
        </p:txBody>
      </p:sp>
      <p:sp>
        <p:nvSpPr>
          <p:cNvPr id="111618" name="内容占位符 2"/>
          <p:cNvSpPr>
            <a:spLocks noGrp="1"/>
          </p:cNvSpPr>
          <p:nvPr>
            <p:ph idx="4294967295"/>
          </p:nvPr>
        </p:nvSpPr>
        <p:spPr>
          <a:xfrm>
            <a:off x="457200" y="1412875"/>
            <a:ext cx="8229600" cy="4718050"/>
          </a:xfrm>
        </p:spPr>
        <p:txBody>
          <a:bodyPr/>
          <a:lstStyle/>
          <a:p>
            <a:pPr eaLnBrk="1" hangingPunct="1">
              <a:lnSpc>
                <a:spcPct val="90000"/>
              </a:lnSpc>
            </a:pPr>
            <a:r>
              <a:rPr lang="en-US" altLang="zh-CN" sz="3200" smtClean="0"/>
              <a:t>:n1,n2 co n3 	</a:t>
            </a:r>
            <a:r>
              <a:rPr lang="zh-CN" altLang="en-US" sz="3200" smtClean="0"/>
              <a:t>用于块复制</a:t>
            </a:r>
          </a:p>
          <a:p>
            <a:pPr eaLnBrk="1" hangingPunct="1">
              <a:lnSpc>
                <a:spcPct val="90000"/>
              </a:lnSpc>
            </a:pPr>
            <a:r>
              <a:rPr lang="en-US" altLang="zh-CN" sz="3200" smtClean="0"/>
              <a:t>:n1,n2 m n3 	</a:t>
            </a:r>
            <a:r>
              <a:rPr lang="zh-CN" altLang="en-US" sz="3200" smtClean="0"/>
              <a:t>用于块移动</a:t>
            </a:r>
          </a:p>
          <a:p>
            <a:pPr eaLnBrk="1" hangingPunct="1">
              <a:lnSpc>
                <a:spcPct val="90000"/>
              </a:lnSpc>
            </a:pPr>
            <a:r>
              <a:rPr lang="en-US" altLang="zh-CN" sz="3200" smtClean="0"/>
              <a:t>:n1,n2 d 		</a:t>
            </a:r>
            <a:r>
              <a:rPr lang="zh-CN" altLang="en-US" sz="3200" smtClean="0"/>
              <a:t>用于块删除</a:t>
            </a:r>
          </a:p>
          <a:p>
            <a:pPr eaLnBrk="1" hangingPunct="1">
              <a:lnSpc>
                <a:spcPct val="90000"/>
              </a:lnSpc>
            </a:pPr>
            <a:r>
              <a:rPr lang="en-US" altLang="zh-CN" sz="3200" smtClean="0"/>
              <a:t>:w   </a:t>
            </a:r>
            <a:r>
              <a:rPr lang="zh-CN" altLang="en-US" sz="3200" smtClean="0"/>
              <a:t>保存当前编辑文件，但并不退出</a:t>
            </a:r>
          </a:p>
          <a:p>
            <a:pPr eaLnBrk="1" hangingPunct="1">
              <a:lnSpc>
                <a:spcPct val="90000"/>
              </a:lnSpc>
            </a:pPr>
            <a:r>
              <a:rPr lang="en-US" altLang="zh-CN" sz="3200" smtClean="0"/>
              <a:t>:w newfile  </a:t>
            </a:r>
            <a:r>
              <a:rPr lang="zh-CN" altLang="en-US" sz="3200" smtClean="0"/>
              <a:t>存为另外一个名为 “</a:t>
            </a:r>
            <a:r>
              <a:rPr lang="en-US" altLang="zh-CN" sz="3200" smtClean="0"/>
              <a:t>newfile” </a:t>
            </a:r>
            <a:r>
              <a:rPr lang="zh-CN" altLang="en-US" sz="3200" smtClean="0"/>
              <a:t>的文件</a:t>
            </a:r>
          </a:p>
          <a:p>
            <a:pPr eaLnBrk="1" hangingPunct="1">
              <a:lnSpc>
                <a:spcPct val="90000"/>
              </a:lnSpc>
            </a:pPr>
            <a:r>
              <a:rPr lang="en-US" altLang="zh-CN" sz="3200" smtClean="0"/>
              <a:t>:wq </a:t>
            </a:r>
            <a:r>
              <a:rPr lang="zh-CN" altLang="en-US" sz="3200" smtClean="0"/>
              <a:t>用于存盘退出</a:t>
            </a:r>
            <a:r>
              <a:rPr lang="en-US" altLang="zh-CN" sz="3200" smtClean="0"/>
              <a:t>Vi</a:t>
            </a:r>
          </a:p>
          <a:p>
            <a:pPr eaLnBrk="1" hangingPunct="1">
              <a:lnSpc>
                <a:spcPct val="90000"/>
              </a:lnSpc>
            </a:pPr>
            <a:r>
              <a:rPr lang="en-US" altLang="zh-CN" sz="3200" smtClean="0"/>
              <a:t>:q!	</a:t>
            </a:r>
            <a:r>
              <a:rPr lang="zh-CN" altLang="en-US" sz="3200" smtClean="0"/>
              <a:t>用于不存盘退出</a:t>
            </a:r>
            <a:r>
              <a:rPr lang="en-US" altLang="zh-CN" sz="3200" smtClean="0"/>
              <a:t>Vi </a:t>
            </a:r>
          </a:p>
          <a:p>
            <a:pPr eaLnBrk="1" hangingPunct="1">
              <a:lnSpc>
                <a:spcPct val="90000"/>
              </a:lnSpc>
            </a:pPr>
            <a:r>
              <a:rPr lang="en-US" altLang="zh-CN" sz="3200" smtClean="0"/>
              <a:t>:q	</a:t>
            </a:r>
            <a:r>
              <a:rPr lang="zh-CN" altLang="en-US" sz="3200" smtClean="0"/>
              <a:t>用于直接退出</a:t>
            </a:r>
            <a:r>
              <a:rPr lang="en-US" altLang="zh-CN" sz="3200" smtClean="0"/>
              <a:t>Vi </a:t>
            </a:r>
            <a:r>
              <a:rPr lang="zh-CN" altLang="en-US" sz="3200" smtClean="0"/>
              <a:t>（未做修改）</a:t>
            </a:r>
            <a:endParaRPr lang="zh-CN" altLang="en-US"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1620"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AAE5E3F-B729-4D7C-9F7F-6C9FA8BD5D70}" type="slidenum">
              <a:rPr lang="en-US" altLang="zh-CN" sz="1200">
                <a:latin typeface="+mj-lt"/>
              </a:rPr>
              <a:pPr algn="r">
                <a:defRPr/>
              </a:pPr>
              <a:t>94</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标题 1"/>
          <p:cNvSpPr>
            <a:spLocks noGrp="1"/>
          </p:cNvSpPr>
          <p:nvPr>
            <p:ph type="title" idx="4294967295"/>
          </p:nvPr>
        </p:nvSpPr>
        <p:spPr>
          <a:xfrm>
            <a:off x="468313" y="260350"/>
            <a:ext cx="8229600" cy="1139825"/>
          </a:xfrm>
        </p:spPr>
        <p:txBody>
          <a:bodyPr/>
          <a:lstStyle/>
          <a:p>
            <a:pPr eaLnBrk="1" hangingPunct="1"/>
            <a:r>
              <a:rPr lang="en-US" altLang="zh-CN" sz="4400" smtClean="0"/>
              <a:t>Command </a:t>
            </a:r>
            <a:r>
              <a:rPr lang="zh-CN" altLang="en-GB" sz="4400" smtClean="0"/>
              <a:t>模式</a:t>
            </a:r>
            <a:r>
              <a:rPr lang="en-US" altLang="zh-CN" sz="4400" smtClean="0"/>
              <a:t/>
            </a:r>
            <a:br>
              <a:rPr lang="en-US" altLang="zh-CN" sz="4400" smtClean="0"/>
            </a:br>
            <a:r>
              <a:rPr lang="en-GB" altLang="zh-CN" sz="4400" smtClean="0">
                <a:latin typeface="Helvetica" pitchFamily="34" charset="0"/>
              </a:rPr>
              <a:t>——</a:t>
            </a:r>
            <a:r>
              <a:rPr lang="zh-CN" altLang="en-US" sz="4400" b="1" smtClean="0"/>
              <a:t>设置 </a:t>
            </a:r>
            <a:r>
              <a:rPr lang="en-US" altLang="zh-CN" sz="4400" b="1" smtClean="0"/>
              <a:t>Vi </a:t>
            </a:r>
            <a:r>
              <a:rPr lang="zh-CN" altLang="en-US" sz="4400" b="1" smtClean="0"/>
              <a:t>环境</a:t>
            </a:r>
            <a:endParaRPr lang="zh-CN" altLang="en-US" smtClean="0"/>
          </a:p>
        </p:txBody>
      </p:sp>
      <p:sp>
        <p:nvSpPr>
          <p:cNvPr id="112642" name="内容占位符 2"/>
          <p:cNvSpPr>
            <a:spLocks noGrp="1"/>
          </p:cNvSpPr>
          <p:nvPr>
            <p:ph idx="4294967295"/>
          </p:nvPr>
        </p:nvSpPr>
        <p:spPr/>
        <p:txBody>
          <a:bodyPr/>
          <a:lstStyle/>
          <a:p>
            <a:pPr eaLnBrk="1" hangingPunct="1"/>
            <a:r>
              <a:rPr lang="en-US" altLang="zh-CN" smtClean="0"/>
              <a:t>:set autoindent  </a:t>
            </a:r>
            <a:r>
              <a:rPr lang="zh-CN" altLang="en-US" smtClean="0"/>
              <a:t>缩进</a:t>
            </a:r>
            <a:r>
              <a:rPr lang="en-US" altLang="zh-CN" smtClean="0"/>
              <a:t>,</a:t>
            </a:r>
            <a:r>
              <a:rPr lang="zh-CN" altLang="en-US" smtClean="0"/>
              <a:t>常用于程序的编写</a:t>
            </a:r>
          </a:p>
          <a:p>
            <a:pPr eaLnBrk="1" hangingPunct="1"/>
            <a:r>
              <a:rPr lang="en-US" altLang="zh-CN" smtClean="0"/>
              <a:t>:set noautoindent </a:t>
            </a:r>
            <a:r>
              <a:rPr lang="zh-CN" altLang="en-US" smtClean="0"/>
              <a:t>取消缩进</a:t>
            </a:r>
          </a:p>
          <a:p>
            <a:pPr eaLnBrk="1" hangingPunct="1"/>
            <a:r>
              <a:rPr lang="en-US" altLang="zh-CN" smtClean="0"/>
              <a:t>:set number </a:t>
            </a:r>
            <a:r>
              <a:rPr lang="zh-CN" altLang="en-US" smtClean="0"/>
              <a:t>在编辑文件时显示行号</a:t>
            </a:r>
          </a:p>
          <a:p>
            <a:pPr eaLnBrk="1" hangingPunct="1"/>
            <a:r>
              <a:rPr lang="en-US" altLang="zh-CN" smtClean="0"/>
              <a:t>:set nonumber </a:t>
            </a:r>
            <a:r>
              <a:rPr lang="zh-CN" altLang="en-US" smtClean="0"/>
              <a:t>不显示行号</a:t>
            </a:r>
          </a:p>
          <a:p>
            <a:pPr eaLnBrk="1" hangingPunct="1"/>
            <a:r>
              <a:rPr lang="en-US" altLang="zh-CN" smtClean="0"/>
              <a:t>:set tabstop=value </a:t>
            </a:r>
            <a:r>
              <a:rPr lang="zh-CN" altLang="en-US" smtClean="0"/>
              <a:t>设置显示制表符的空格字符个数</a:t>
            </a:r>
          </a:p>
          <a:p>
            <a:pPr eaLnBrk="1" hangingPunct="1"/>
            <a:r>
              <a:rPr lang="en-US" altLang="zh-CN" smtClean="0"/>
              <a:t>:set </a:t>
            </a:r>
            <a:r>
              <a:rPr lang="zh-CN" altLang="en-US" smtClean="0"/>
              <a:t>显示设置的所有选项</a:t>
            </a:r>
          </a:p>
          <a:p>
            <a:pPr eaLnBrk="1" hangingPunct="1"/>
            <a:r>
              <a:rPr lang="en-US" altLang="zh-CN" smtClean="0"/>
              <a:t>:set all </a:t>
            </a:r>
            <a:r>
              <a:rPr lang="zh-CN" altLang="en-US" smtClean="0"/>
              <a:t>显示所有可以设置的选项</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2644"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48E30DE6-B6DF-4214-9E8D-0A54B7B0ADEB}" type="slidenum">
              <a:rPr lang="en-US" altLang="zh-CN" sz="1200">
                <a:latin typeface="+mj-lt"/>
              </a:rPr>
              <a:pPr algn="r">
                <a:defRPr/>
              </a:pPr>
              <a:t>95</a:t>
            </a:fld>
            <a:endParaRPr lang="en-US" altLang="zh-CN" sz="1200" dirty="0">
              <a:latin typeface="+mj-lt"/>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22313" y="4406900"/>
            <a:ext cx="7772400" cy="1362075"/>
          </a:xfrm>
        </p:spPr>
        <p:txBody>
          <a:bodyPr/>
          <a:lstStyle/>
          <a:p>
            <a:pPr eaLnBrk="1" hangingPunct="1">
              <a:defRPr/>
            </a:pPr>
            <a:r>
              <a:rPr lang="zh-CN" altLang="zh-CN" sz="4000" b="1" cap="all" dirty="0" smtClean="0"/>
              <a:t>信息显示命令</a:t>
            </a:r>
            <a:endParaRPr lang="zh-CN" altLang="en-US" sz="4000" b="1" cap="all" dirty="0"/>
          </a:p>
        </p:txBody>
      </p:sp>
      <p:sp>
        <p:nvSpPr>
          <p:cNvPr id="113666" name="文本占位符 2"/>
          <p:cNvSpPr>
            <a:spLocks noGrp="1"/>
          </p:cNvSpPr>
          <p:nvPr>
            <p:ph type="body" idx="4294967295"/>
          </p:nvPr>
        </p:nvSpPr>
        <p:spPr>
          <a:xfrm>
            <a:off x="722313" y="2906713"/>
            <a:ext cx="7772400" cy="1500187"/>
          </a:xfrm>
        </p:spPr>
        <p:txBody>
          <a:bodyPr anchor="b"/>
          <a:lstStyle/>
          <a:p>
            <a:pPr marL="0" indent="0" eaLnBrk="1" hangingPunct="1">
              <a:buFont typeface="Wingdings" pitchFamily="2" charset="2"/>
              <a:buNone/>
            </a:pPr>
            <a:endParaRPr lang="zh-CN" altLang="en-US" sz="2000" smtClean="0"/>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B8C40DAD-E20B-41EC-B788-3EAE527B1E0B}" type="datetime2">
              <a:rPr lang="zh-CN" altLang="en-US" sz="1200">
                <a:latin typeface="+mj-lt"/>
              </a:rPr>
              <a:pPr>
                <a:defRPr/>
              </a:pPr>
              <a:t>2014年5月21日</a:t>
            </a:fld>
            <a:endParaRPr lang="en-US" altLang="zh-CN" sz="1200" dirty="0">
              <a:latin typeface="+mj-lt"/>
            </a:endParaRPr>
          </a:p>
        </p:txBody>
      </p:sp>
      <p:sp>
        <p:nvSpPr>
          <p:cNvPr id="5" name="灯片编号占位符 4"/>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9398D447-264A-4DA8-918C-28EF66E36564}" type="slidenum">
              <a:rPr lang="en-US" altLang="zh-CN" sz="1200">
                <a:latin typeface="+mj-lt"/>
              </a:rPr>
              <a:pPr algn="r">
                <a:defRPr/>
              </a:pPr>
              <a:t>96</a:t>
            </a:fld>
            <a:endParaRPr lang="en-US" altLang="zh-CN" sz="1200">
              <a:latin typeface="+mj-lt"/>
            </a:endParaRPr>
          </a:p>
        </p:txBody>
      </p:sp>
      <p:sp>
        <p:nvSpPr>
          <p:cNvPr id="113669" name="页脚占位符 5"/>
          <p:cNvSpPr txBox="1">
            <a:spLocks noGrp="1"/>
          </p:cNvSpPr>
          <p:nvPr/>
        </p:nvSpPr>
        <p:spPr bwMode="auto">
          <a:xfrm>
            <a:off x="2411413" y="6248400"/>
            <a:ext cx="5329237"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标题 1"/>
          <p:cNvSpPr>
            <a:spLocks noGrp="1"/>
          </p:cNvSpPr>
          <p:nvPr>
            <p:ph type="title" idx="4294967295"/>
          </p:nvPr>
        </p:nvSpPr>
        <p:spPr>
          <a:xfrm>
            <a:off x="468313" y="260350"/>
            <a:ext cx="8229600" cy="1139825"/>
          </a:xfrm>
        </p:spPr>
        <p:txBody>
          <a:bodyPr/>
          <a:lstStyle/>
          <a:p>
            <a:pPr eaLnBrk="1" hangingPunct="1"/>
            <a:r>
              <a:rPr lang="zh-CN" altLang="en-US" smtClean="0"/>
              <a:t>常用的系统信息显示命令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4691"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0FC81DD4-B34E-44CC-A396-630EFFC784F1}" type="slidenum">
              <a:rPr lang="en-US" altLang="zh-CN" sz="1200">
                <a:latin typeface="+mj-lt"/>
              </a:rPr>
              <a:pPr algn="r">
                <a:defRPr/>
              </a:pPr>
              <a:t>97</a:t>
            </a:fld>
            <a:endParaRPr lang="en-US" altLang="zh-CN" sz="1200" dirty="0">
              <a:latin typeface="+mj-lt"/>
            </a:endParaRPr>
          </a:p>
        </p:txBody>
      </p:sp>
      <p:graphicFrame>
        <p:nvGraphicFramePr>
          <p:cNvPr id="7" name="内容占位符 6"/>
          <p:cNvGraphicFramePr>
            <a:graphicFrameLocks noGrp="1"/>
          </p:cNvGraphicFramePr>
          <p:nvPr>
            <p:ph idx="4294967295"/>
          </p:nvPr>
        </p:nvGraphicFramePr>
        <p:xfrm>
          <a:off x="395536" y="1266408"/>
          <a:ext cx="8435281" cy="5059680"/>
        </p:xfrm>
        <a:graphic>
          <a:graphicData uri="http://schemas.openxmlformats.org/drawingml/2006/table">
            <a:tbl>
              <a:tblPr>
                <a:tableStyleId>{35758FB7-9AC5-4552-8A53-C91805E547FA}</a:tableStyleId>
              </a:tblPr>
              <a:tblGrid>
                <a:gridCol w="3168352"/>
                <a:gridCol w="5266929"/>
              </a:tblGrid>
              <a:tr h="35080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u="none" strike="noStrike" cap="none" normalizeH="0" baseline="0" dirty="0" smtClean="0">
                          <a:ln>
                            <a:noFill/>
                          </a:ln>
                          <a:effectLst/>
                        </a:rPr>
                        <a:t>命令 </a:t>
                      </a:r>
                      <a:endParaRPr kumimoji="0" lang="zh-CN" altLang="en-US" sz="20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u="none" strike="noStrike" cap="none" normalizeH="0" baseline="0" dirty="0" smtClean="0">
                          <a:ln>
                            <a:noFill/>
                          </a:ln>
                          <a:effectLst/>
                        </a:rPr>
                        <a:t>功能</a:t>
                      </a:r>
                      <a:endParaRPr kumimoji="0" lang="zh-CN" altLang="en-US" sz="2000" b="0" i="0" u="none" strike="noStrike" cap="none" normalizeH="0" baseline="0" dirty="0" smtClean="0">
                        <a:ln>
                          <a:noFill/>
                        </a:ln>
                        <a:solidFill>
                          <a:schemeClr val="tx1"/>
                        </a:solidFill>
                        <a:effectLst/>
                        <a:latin typeface="Arial" charset="0"/>
                        <a:ea typeface="宋体" charset="-122"/>
                      </a:endParaRP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hostname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b="0" i="0" u="none" strike="noStrike" cap="none" normalizeH="0" baseline="0" dirty="0" smtClean="0">
                          <a:ln>
                            <a:noFill/>
                          </a:ln>
                          <a:solidFill>
                            <a:schemeClr val="tx1"/>
                          </a:solidFill>
                          <a:effectLst/>
                          <a:latin typeface="Arial" charset="0"/>
                          <a:ea typeface="宋体" charset="-122"/>
                        </a:rPr>
                        <a:t>显示主机名称</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uname</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显示操作系统信息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dmesg</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显示系统启动信息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lsmod</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b="0" i="0" u="none" strike="noStrike" cap="none" normalizeH="0" baseline="0" dirty="0" smtClean="0">
                          <a:ln>
                            <a:noFill/>
                          </a:ln>
                          <a:solidFill>
                            <a:schemeClr val="tx1"/>
                          </a:solidFill>
                          <a:effectLst/>
                          <a:latin typeface="Arial" charset="0"/>
                          <a:ea typeface="宋体" charset="-122"/>
                        </a:rPr>
                        <a:t>显示系统加载的内核模块</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date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显示系统时间（</a:t>
                      </a:r>
                      <a:r>
                        <a:rPr kumimoji="0" lang="en-US" altLang="zh-CN" sz="2000" b="0" i="0" u="none" strike="noStrike" cap="none" normalizeH="0" baseline="0" dirty="0" smtClean="0">
                          <a:ln>
                            <a:noFill/>
                          </a:ln>
                          <a:solidFill>
                            <a:schemeClr val="tx1"/>
                          </a:solidFill>
                          <a:effectLst/>
                          <a:latin typeface="Arial" charset="0"/>
                          <a:ea typeface="宋体" charset="-122"/>
                        </a:rPr>
                        <a:t>cal </a:t>
                      </a:r>
                      <a:r>
                        <a:rPr kumimoji="0" lang="zh-CN" altLang="en-US" sz="2000" b="0" i="0" u="none" strike="noStrike" cap="none" normalizeH="0" baseline="0" dirty="0" smtClean="0">
                          <a:ln>
                            <a:noFill/>
                          </a:ln>
                          <a:solidFill>
                            <a:schemeClr val="tx1"/>
                          </a:solidFill>
                          <a:effectLst/>
                          <a:latin typeface="Arial" charset="0"/>
                          <a:ea typeface="宋体" charset="-122"/>
                        </a:rPr>
                        <a:t>可以显示系统时间的日历）</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env</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显示系统环境变量</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locale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显示当前语言环境（</a:t>
                      </a:r>
                      <a:r>
                        <a:rPr kumimoji="0" lang="en-US" altLang="zh-CN" sz="2000" b="0" i="0" u="none" strike="noStrike" cap="none" normalizeH="0" baseline="0" dirty="0" smtClean="0">
                          <a:ln>
                            <a:noFill/>
                          </a:ln>
                          <a:solidFill>
                            <a:schemeClr val="tx1"/>
                          </a:solidFill>
                          <a:effectLst/>
                          <a:latin typeface="Arial" charset="0"/>
                          <a:ea typeface="宋体" charset="-122"/>
                        </a:rPr>
                        <a:t>cat /etc/</a:t>
                      </a:r>
                      <a:r>
                        <a:rPr kumimoji="0" lang="en-US" altLang="zh-CN" sz="2000" b="0" i="0" u="none" strike="noStrike" cap="none" normalizeH="0" baseline="0" dirty="0" err="1" smtClean="0">
                          <a:ln>
                            <a:noFill/>
                          </a:ln>
                          <a:solidFill>
                            <a:schemeClr val="tx1"/>
                          </a:solidFill>
                          <a:effectLst/>
                          <a:latin typeface="Arial" charset="0"/>
                          <a:ea typeface="宋体" charset="-122"/>
                        </a:rPr>
                        <a:t>sysconfig</a:t>
                      </a:r>
                      <a:r>
                        <a:rPr kumimoji="0" lang="en-US" altLang="zh-CN" sz="2000" b="0" i="0" u="none" strike="noStrike" cap="none" normalizeH="0" baseline="0" dirty="0" smtClean="0">
                          <a:ln>
                            <a:noFill/>
                          </a:ln>
                          <a:solidFill>
                            <a:schemeClr val="tx1"/>
                          </a:solidFill>
                          <a:effectLst/>
                          <a:latin typeface="Arial" charset="0"/>
                          <a:ea typeface="宋体" charset="-122"/>
                        </a:rPr>
                        <a:t>/i18n</a:t>
                      </a:r>
                      <a:r>
                        <a:rPr kumimoji="0" lang="zh-CN" altLang="en-US" sz="2000" b="0" i="0" u="none" strike="noStrike" cap="none" normalizeH="0" baseline="0" dirty="0" smtClean="0">
                          <a:ln>
                            <a:noFill/>
                          </a:ln>
                          <a:solidFill>
                            <a:schemeClr val="tx1"/>
                          </a:solidFill>
                          <a:effectLst/>
                          <a:latin typeface="Arial" charset="0"/>
                          <a:ea typeface="宋体" charset="-122"/>
                        </a:rPr>
                        <a:t>）</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cat /etc/</a:t>
                      </a: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redhat</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-release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显示操作系统版本（</a:t>
                      </a:r>
                      <a:r>
                        <a:rPr kumimoji="0" lang="en-US" altLang="zh-CN" sz="2000" b="0" i="0" u="none" strike="noStrike" cap="none" normalizeH="0" baseline="0" dirty="0" smtClean="0">
                          <a:ln>
                            <a:noFill/>
                          </a:ln>
                          <a:solidFill>
                            <a:schemeClr val="tx1"/>
                          </a:solidFill>
                          <a:effectLst/>
                          <a:latin typeface="Arial" charset="0"/>
                          <a:ea typeface="宋体" charset="-122"/>
                        </a:rPr>
                        <a:t>head -1 /etc/issue</a:t>
                      </a:r>
                      <a:r>
                        <a:rPr kumimoji="0" lang="zh-CN" altLang="en-US" sz="2000" b="0" i="0" u="none" strike="noStrike" cap="none" normalizeH="0" baseline="0" dirty="0" smtClean="0">
                          <a:ln>
                            <a:noFill/>
                          </a:ln>
                          <a:solidFill>
                            <a:schemeClr val="tx1"/>
                          </a:solidFill>
                          <a:effectLst/>
                          <a:latin typeface="Arial" charset="0"/>
                          <a:ea typeface="宋体" charset="-122"/>
                        </a:rPr>
                        <a:t>）</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cat /proc/</a:t>
                      </a: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cpuinfo</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a:t>
                      </a:r>
                      <a:r>
                        <a:rPr kumimoji="0" lang="en-US" altLang="zh-CN" sz="2000" b="0" i="0" u="none" strike="noStrike" cap="none" normalizeH="0" baseline="0" dirty="0" smtClean="0">
                          <a:ln>
                            <a:noFill/>
                          </a:ln>
                          <a:solidFill>
                            <a:schemeClr val="tx1"/>
                          </a:solidFill>
                          <a:effectLst/>
                          <a:latin typeface="Arial" charset="0"/>
                          <a:ea typeface="宋体" charset="-122"/>
                        </a:rPr>
                        <a:t>CPU</a:t>
                      </a:r>
                      <a:r>
                        <a:rPr kumimoji="0" lang="zh-CN" altLang="en-US" sz="2000" b="0" i="0" u="none" strike="noStrike" cap="none" normalizeH="0" baseline="0" dirty="0" smtClean="0">
                          <a:ln>
                            <a:noFill/>
                          </a:ln>
                          <a:solidFill>
                            <a:schemeClr val="tx1"/>
                          </a:solidFill>
                          <a:effectLst/>
                          <a:latin typeface="Arial" charset="0"/>
                          <a:ea typeface="宋体" charset="-122"/>
                        </a:rPr>
                        <a:t>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lspci</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a:t>
                      </a: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lsusb</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a:t>
                      </a:r>
                      <a:r>
                        <a:rPr kumimoji="0" lang="en-US" altLang="zh-CN" sz="2000" b="0" i="0" u="none" strike="noStrike" cap="none" normalizeH="0" baseline="0" dirty="0" smtClean="0">
                          <a:ln>
                            <a:noFill/>
                          </a:ln>
                          <a:solidFill>
                            <a:schemeClr val="tx1"/>
                          </a:solidFill>
                          <a:effectLst/>
                          <a:latin typeface="Arial" charset="0"/>
                          <a:ea typeface="宋体" charset="-122"/>
                        </a:rPr>
                        <a:t>PCI/USB</a:t>
                      </a:r>
                      <a:r>
                        <a:rPr kumimoji="0" lang="zh-CN" altLang="en-US" sz="2000" b="0" i="0" u="none" strike="noStrike" cap="none" normalizeH="0" baseline="0" dirty="0" smtClean="0">
                          <a:ln>
                            <a:noFill/>
                          </a:ln>
                          <a:solidFill>
                            <a:schemeClr val="tx1"/>
                          </a:solidFill>
                          <a:effectLst/>
                          <a:latin typeface="Arial" charset="0"/>
                          <a:ea typeface="宋体" charset="-122"/>
                        </a:rPr>
                        <a:t>接口信息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rpm -</a:t>
                      </a: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qa</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显示系统已安装的所有软件包</a:t>
                      </a:r>
                    </a:p>
                  </a:txBody>
                  <a:tcPr horzOverflow="overflow"/>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标题 1"/>
          <p:cNvSpPr>
            <a:spLocks noGrp="1"/>
          </p:cNvSpPr>
          <p:nvPr>
            <p:ph type="title" idx="4294967295"/>
          </p:nvPr>
        </p:nvSpPr>
        <p:spPr>
          <a:xfrm>
            <a:off x="468313" y="260350"/>
            <a:ext cx="8229600" cy="1139825"/>
          </a:xfrm>
        </p:spPr>
        <p:txBody>
          <a:bodyPr/>
          <a:lstStyle/>
          <a:p>
            <a:pPr eaLnBrk="1" hangingPunct="1"/>
            <a:r>
              <a:rPr lang="zh-CN" altLang="en-US" smtClean="0"/>
              <a:t>常用的资源显示命令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5715"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42ADAD2B-26FA-4E3A-A671-428FB981529C}" type="slidenum">
              <a:rPr lang="en-US" altLang="zh-CN" sz="1200">
                <a:latin typeface="+mj-lt"/>
              </a:rPr>
              <a:pPr algn="r">
                <a:defRPr/>
              </a:pPr>
              <a:t>98</a:t>
            </a:fld>
            <a:endParaRPr lang="en-US" altLang="zh-CN" sz="1200" dirty="0">
              <a:latin typeface="+mj-lt"/>
            </a:endParaRPr>
          </a:p>
        </p:txBody>
      </p:sp>
      <p:graphicFrame>
        <p:nvGraphicFramePr>
          <p:cNvPr id="7" name="内容占位符 6"/>
          <p:cNvGraphicFramePr>
            <a:graphicFrameLocks noGrp="1"/>
          </p:cNvGraphicFramePr>
          <p:nvPr>
            <p:ph idx="4294967295"/>
          </p:nvPr>
        </p:nvGraphicFramePr>
        <p:xfrm>
          <a:off x="395536" y="1340768"/>
          <a:ext cx="8435283" cy="4754880"/>
        </p:xfrm>
        <a:graphic>
          <a:graphicData uri="http://schemas.openxmlformats.org/drawingml/2006/table">
            <a:tbl>
              <a:tblPr>
                <a:tableStyleId>{35758FB7-9AC5-4552-8A53-C91805E547FA}</a:tableStyleId>
              </a:tblPr>
              <a:tblGrid>
                <a:gridCol w="2232248"/>
                <a:gridCol w="6203035"/>
              </a:tblGrid>
              <a:tr h="35080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u="none" strike="noStrike" cap="none" normalizeH="0" baseline="0" dirty="0" smtClean="0">
                          <a:ln>
                            <a:noFill/>
                          </a:ln>
                          <a:effectLst/>
                        </a:rPr>
                        <a:t>命令 </a:t>
                      </a:r>
                      <a:endParaRPr kumimoji="0" lang="zh-CN" altLang="en-US" sz="20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u="none" strike="noStrike" cap="none" normalizeH="0" baseline="0" dirty="0" smtClean="0">
                          <a:ln>
                            <a:noFill/>
                          </a:ln>
                          <a:effectLst/>
                        </a:rPr>
                        <a:t>功能</a:t>
                      </a:r>
                      <a:endParaRPr kumimoji="0" lang="zh-CN" altLang="en-US" sz="2000" b="0" i="0" u="none" strike="noStrike" cap="none" normalizeH="0" baseline="0" dirty="0" smtClean="0">
                        <a:ln>
                          <a:noFill/>
                        </a:ln>
                        <a:solidFill>
                          <a:schemeClr val="tx1"/>
                        </a:solidFill>
                        <a:effectLst/>
                        <a:latin typeface="Arial" charset="0"/>
                        <a:ea typeface="宋体" charset="-122"/>
                      </a:endParaRP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top</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000" b="0" i="0" u="none" strike="noStrike" cap="none" normalizeH="0" baseline="0" dirty="0" smtClean="0">
                          <a:ln>
                            <a:noFill/>
                          </a:ln>
                          <a:solidFill>
                            <a:schemeClr val="tx1"/>
                          </a:solidFill>
                          <a:effectLst/>
                          <a:latin typeface="Arial" charset="0"/>
                          <a:ea typeface="宋体" charset="-122"/>
                        </a:rPr>
                        <a:t>显示当前系统中耗费资源最多的进程</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free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显示当前内存的使用情况（</a:t>
                      </a:r>
                      <a:r>
                        <a:rPr kumimoji="0" lang="en-US" altLang="zh-CN" sz="2000" b="0" i="0" u="none" strike="noStrike" cap="none" normalizeH="0" baseline="0" dirty="0" smtClean="0">
                          <a:ln>
                            <a:noFill/>
                          </a:ln>
                          <a:solidFill>
                            <a:schemeClr val="tx1"/>
                          </a:solidFill>
                          <a:effectLst/>
                          <a:latin typeface="Arial" charset="0"/>
                          <a:ea typeface="宋体" charset="-122"/>
                        </a:rPr>
                        <a:t>cat /proc/</a:t>
                      </a:r>
                      <a:r>
                        <a:rPr kumimoji="0" lang="en-US" altLang="zh-CN" sz="2000" b="0" i="0" u="none" strike="noStrike" cap="none" normalizeH="0" baseline="0" dirty="0" err="1" smtClean="0">
                          <a:ln>
                            <a:noFill/>
                          </a:ln>
                          <a:solidFill>
                            <a:schemeClr val="tx1"/>
                          </a:solidFill>
                          <a:effectLst/>
                          <a:latin typeface="Arial" charset="0"/>
                          <a:ea typeface="宋体" charset="-122"/>
                        </a:rPr>
                        <a:t>meminfo</a:t>
                      </a:r>
                      <a:r>
                        <a:rPr kumimoji="0" lang="zh-CN" altLang="en-US" sz="2000" b="0" i="0" u="none" strike="noStrike" cap="none" normalizeH="0" baseline="0" dirty="0" smtClean="0">
                          <a:ln>
                            <a:noFill/>
                          </a:ln>
                          <a:solidFill>
                            <a:schemeClr val="tx1"/>
                          </a:solidFill>
                          <a:effectLst/>
                          <a:latin typeface="Arial" charset="0"/>
                          <a:ea typeface="宋体" charset="-122"/>
                        </a:rPr>
                        <a:t>）</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du -h</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显示指定的文件（目录）已使用的磁盘空间的总量</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df</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 -h</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显示文件系统磁盘空间的使用情况</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uptime</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显示系统运行时间、用户数、负载</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fdisk</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 -l</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查看所有分区</a:t>
                      </a:r>
                    </a:p>
                  </a:txBody>
                  <a:tcPr horzOverflow="overflow"/>
                </a:tc>
              </a:tr>
              <a:tr h="19812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mount</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查看已经挂装的分区</a:t>
                      </a:r>
                    </a:p>
                  </a:txBody>
                  <a:tcPr horzOverflow="overflow"/>
                </a:tc>
              </a:tr>
              <a:tr h="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swapon</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 -s</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查看所有交换分区</a:t>
                      </a:r>
                    </a:p>
                  </a:txBody>
                  <a:tcPr horzOverflow="overflow"/>
                </a:tc>
              </a:tr>
              <a:tr h="29718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ps</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 -</a:t>
                      </a: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ef</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查看所有进程</a:t>
                      </a:r>
                    </a:p>
                  </a:txBody>
                  <a:tcPr horzOverflow="overflow"/>
                </a:tc>
              </a:tr>
              <a:tr h="19812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pstree</a:t>
                      </a:r>
                      <a:endParaRPr kumimoji="0" lang="en-US" altLang="zh-CN" sz="20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显示进程树</a:t>
                      </a:r>
                    </a:p>
                  </a:txBody>
                  <a:tcPr horzOverflow="overflow"/>
                </a:tc>
              </a:tr>
              <a:tr h="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000" b="0" i="0" u="none" strike="noStrike" cap="none" normalizeH="0" baseline="0" dirty="0" err="1" smtClean="0">
                          <a:ln>
                            <a:noFill/>
                          </a:ln>
                          <a:solidFill>
                            <a:schemeClr val="accent6">
                              <a:lumMod val="75000"/>
                            </a:schemeClr>
                          </a:solidFill>
                          <a:effectLst/>
                          <a:latin typeface="Arial" charset="0"/>
                          <a:ea typeface="宋体" charset="-122"/>
                        </a:rPr>
                        <a:t>chkconfig</a:t>
                      </a:r>
                      <a:r>
                        <a:rPr kumimoji="0" lang="en-US" altLang="zh-CN" sz="2000" b="0" i="0" u="none" strike="noStrike" cap="none" normalizeH="0" baseline="0" dirty="0" smtClean="0">
                          <a:ln>
                            <a:noFill/>
                          </a:ln>
                          <a:solidFill>
                            <a:schemeClr val="accent6">
                              <a:lumMod val="75000"/>
                            </a:schemeClr>
                          </a:solidFill>
                          <a:effectLst/>
                          <a:latin typeface="Arial" charset="0"/>
                          <a:ea typeface="宋体" charset="-122"/>
                        </a:rPr>
                        <a:t> --list</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000" b="0" i="0" u="none" strike="noStrike" cap="none" normalizeH="0" baseline="0" dirty="0" smtClean="0">
                          <a:ln>
                            <a:noFill/>
                          </a:ln>
                          <a:solidFill>
                            <a:schemeClr val="tx1"/>
                          </a:solidFill>
                          <a:effectLst/>
                          <a:latin typeface="Arial" charset="0"/>
                          <a:ea typeface="宋体" charset="-122"/>
                        </a:rPr>
                        <a:t>列出所有系统服务</a:t>
                      </a:r>
                    </a:p>
                  </a:txBody>
                  <a:tcPr horzOverflow="overflow"/>
                </a:tc>
              </a:tr>
            </a:tbl>
          </a:graphicData>
        </a:graphic>
      </p:graphicFrame>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标题 1"/>
          <p:cNvSpPr>
            <a:spLocks noGrp="1"/>
          </p:cNvSpPr>
          <p:nvPr>
            <p:ph type="title" idx="4294967295"/>
          </p:nvPr>
        </p:nvSpPr>
        <p:spPr>
          <a:xfrm>
            <a:off x="468313" y="260350"/>
            <a:ext cx="8229600" cy="1139825"/>
          </a:xfrm>
        </p:spPr>
        <p:txBody>
          <a:bodyPr/>
          <a:lstStyle/>
          <a:p>
            <a:pPr eaLnBrk="1" hangingPunct="1"/>
            <a:r>
              <a:rPr lang="zh-CN" altLang="en-US" smtClean="0"/>
              <a:t>常用的用户相关显示命令</a:t>
            </a:r>
          </a:p>
        </p:txBody>
      </p:sp>
      <p:sp>
        <p:nvSpPr>
          <p:cNvPr id="4" name="日期占位符 3"/>
          <p:cNvSpPr txBox="1">
            <a:spLocks noGrp="1"/>
          </p:cNvSpPr>
          <p:nvPr/>
        </p:nvSpPr>
        <p:spPr bwMode="auto">
          <a:xfrm>
            <a:off x="457200" y="6243638"/>
            <a:ext cx="2133600" cy="457200"/>
          </a:xfrm>
          <a:prstGeom prst="rect">
            <a:avLst/>
          </a:prstGeom>
          <a:noFill/>
          <a:ln>
            <a:miter lim="800000"/>
            <a:headEnd/>
            <a:tailEnd/>
          </a:ln>
        </p:spPr>
        <p:txBody>
          <a:bodyPr anchor="b"/>
          <a:lstStyle/>
          <a:p>
            <a:pPr>
              <a:defRPr/>
            </a:pPr>
            <a:fld id="{0D3B9178-496E-49B4-BBFB-87BA11AA6CC7}" type="datetime2">
              <a:rPr lang="zh-CN" altLang="en-US" sz="1200">
                <a:latin typeface="+mj-lt"/>
              </a:rPr>
              <a:pPr>
                <a:defRPr/>
              </a:pPr>
              <a:t>2014年5月21日</a:t>
            </a:fld>
            <a:endParaRPr lang="en-US" altLang="zh-CN" sz="1200" dirty="0">
              <a:latin typeface="+mj-lt"/>
            </a:endParaRPr>
          </a:p>
        </p:txBody>
      </p:sp>
      <p:sp>
        <p:nvSpPr>
          <p:cNvPr id="116739" name="页脚占位符 4"/>
          <p:cNvSpPr txBox="1">
            <a:spLocks noGrp="1"/>
          </p:cNvSpPr>
          <p:nvPr/>
        </p:nvSpPr>
        <p:spPr bwMode="auto">
          <a:xfrm>
            <a:off x="2195513" y="6237288"/>
            <a:ext cx="5400675" cy="457200"/>
          </a:xfrm>
          <a:prstGeom prst="rect">
            <a:avLst/>
          </a:prstGeom>
          <a:noFill/>
          <a:ln w="9525">
            <a:noFill/>
            <a:miter lim="800000"/>
            <a:headEnd/>
            <a:tailEnd/>
          </a:ln>
        </p:spPr>
        <p:txBody>
          <a:bodyPr anchor="b"/>
          <a:lstStyle/>
          <a:p>
            <a:pPr algn="ctr"/>
            <a:endParaRPr lang="en-US" altLang="zh-CN" sz="1200">
              <a:latin typeface="Garamond" pitchFamily="18" charset="0"/>
            </a:endParaRPr>
          </a:p>
          <a:p>
            <a:pPr algn="ctr"/>
            <a:endParaRPr lang="en-US" altLang="zh-CN" sz="1200">
              <a:latin typeface="Garamond" pitchFamily="18" charset="0"/>
            </a:endParaRPr>
          </a:p>
        </p:txBody>
      </p:sp>
      <p:sp>
        <p:nvSpPr>
          <p:cNvPr id="6" name="灯片编号占位符 5"/>
          <p:cNvSpPr txBox="1">
            <a:spLocks noGrp="1"/>
          </p:cNvSpPr>
          <p:nvPr/>
        </p:nvSpPr>
        <p:spPr bwMode="auto">
          <a:xfrm>
            <a:off x="6553200" y="6243638"/>
            <a:ext cx="2133600" cy="457200"/>
          </a:xfrm>
          <a:prstGeom prst="rect">
            <a:avLst/>
          </a:prstGeom>
          <a:noFill/>
          <a:ln>
            <a:miter lim="800000"/>
            <a:headEnd/>
            <a:tailEnd/>
          </a:ln>
        </p:spPr>
        <p:txBody>
          <a:bodyPr anchor="b"/>
          <a:lstStyle/>
          <a:p>
            <a:pPr algn="r">
              <a:defRPr/>
            </a:pPr>
            <a:fld id="{71412A09-C58C-424C-AA75-3C2BF68ADBE4}" type="slidenum">
              <a:rPr lang="en-US" altLang="zh-CN" sz="1200">
                <a:latin typeface="+mj-lt"/>
              </a:rPr>
              <a:pPr algn="r">
                <a:defRPr/>
              </a:pPr>
              <a:t>99</a:t>
            </a:fld>
            <a:endParaRPr lang="en-US" altLang="zh-CN" sz="1200" dirty="0">
              <a:latin typeface="+mj-lt"/>
            </a:endParaRPr>
          </a:p>
        </p:txBody>
      </p:sp>
      <p:graphicFrame>
        <p:nvGraphicFramePr>
          <p:cNvPr id="7" name="内容占位符 6"/>
          <p:cNvGraphicFramePr>
            <a:graphicFrameLocks noGrp="1"/>
          </p:cNvGraphicFramePr>
          <p:nvPr>
            <p:ph idx="4294967295"/>
          </p:nvPr>
        </p:nvGraphicFramePr>
        <p:xfrm>
          <a:off x="457200" y="1600200"/>
          <a:ext cx="8435283" cy="3657600"/>
        </p:xfrm>
        <a:graphic>
          <a:graphicData uri="http://schemas.openxmlformats.org/drawingml/2006/table">
            <a:tbl>
              <a:tblPr>
                <a:tableStyleId>{35758FB7-9AC5-4552-8A53-C91805E547FA}</a:tableStyleId>
              </a:tblPr>
              <a:tblGrid>
                <a:gridCol w="2386608"/>
                <a:gridCol w="6048675"/>
              </a:tblGrid>
              <a:tr h="350804">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u="none" strike="noStrike" cap="none" normalizeH="0" baseline="0" dirty="0" smtClean="0">
                          <a:ln>
                            <a:noFill/>
                          </a:ln>
                          <a:effectLst/>
                        </a:rPr>
                        <a:t>命令 </a:t>
                      </a:r>
                      <a:endParaRPr kumimoji="0" lang="zh-CN" altLang="en-US" sz="2400" b="0" i="0" u="none" strike="noStrike" cap="none" normalizeH="0" baseline="0" dirty="0" smtClean="0">
                        <a:ln>
                          <a:noFill/>
                        </a:ln>
                        <a:solidFill>
                          <a:schemeClr val="tx1"/>
                        </a:solidFill>
                        <a:effectLst/>
                        <a:latin typeface="Arial" charset="0"/>
                        <a:ea typeface="宋体" charset="-122"/>
                      </a:endParaRPr>
                    </a:p>
                  </a:txBody>
                  <a:tcPr horzOverflow="overflow"/>
                </a:tc>
                <a:tc>
                  <a:txBody>
                    <a:bodyPr/>
                    <a:lstStyle/>
                    <a:p>
                      <a:pPr marL="342900" marR="0" lvl="0" indent="-342900" algn="ctr"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u="none" strike="noStrike" cap="none" normalizeH="0" baseline="0" dirty="0" smtClean="0">
                          <a:ln>
                            <a:noFill/>
                          </a:ln>
                          <a:effectLst/>
                        </a:rPr>
                        <a:t>功能</a:t>
                      </a:r>
                      <a:endParaRPr kumimoji="0" lang="zh-CN" altLang="en-US" sz="2400" b="0" i="0" u="none" strike="noStrike" cap="none" normalizeH="0" baseline="0" dirty="0" smtClean="0">
                        <a:ln>
                          <a:noFill/>
                        </a:ln>
                        <a:solidFill>
                          <a:schemeClr val="tx1"/>
                        </a:solidFill>
                        <a:effectLst/>
                        <a:latin typeface="Arial" charset="0"/>
                        <a:ea typeface="宋体" charset="-122"/>
                      </a:endParaRP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who</a:t>
                      </a:r>
                      <a:r>
                        <a:rPr kumimoji="0" lang="zh-CN" altLang="en-US" sz="2400" b="0" i="0" u="none" strike="noStrike" cap="none" normalizeH="0" baseline="0" dirty="0" smtClean="0">
                          <a:ln>
                            <a:noFill/>
                          </a:ln>
                          <a:solidFill>
                            <a:schemeClr val="accent6">
                              <a:lumMod val="75000"/>
                            </a:schemeClr>
                          </a:solidFill>
                          <a:effectLst/>
                          <a:latin typeface="Arial" charset="0"/>
                          <a:ea typeface="宋体" charset="-122"/>
                        </a:rPr>
                        <a:t>、</a:t>
                      </a: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w</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zh-CN" altLang="en-US" sz="2400" b="0" i="0" u="none" strike="noStrike" cap="none" normalizeH="0" baseline="0" dirty="0" smtClean="0">
                          <a:ln>
                            <a:noFill/>
                          </a:ln>
                          <a:solidFill>
                            <a:schemeClr val="tx1"/>
                          </a:solidFill>
                          <a:effectLst/>
                          <a:latin typeface="Arial" charset="0"/>
                          <a:ea typeface="宋体" charset="-122"/>
                        </a:rPr>
                        <a:t>显示在线登录用户</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whoami</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显示用户自己的身份</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tty</a:t>
                      </a:r>
                      <a:endParaRPr kumimoji="0" lang="en-US" altLang="zh-CN" sz="2400" b="0" i="0" u="none" strike="noStrike" cap="none" normalizeH="0" baseline="0" dirty="0" smtClean="0">
                        <a:ln>
                          <a:noFill/>
                        </a:ln>
                        <a:solidFill>
                          <a:schemeClr val="accent6">
                            <a:lumMod val="75000"/>
                          </a:schemeClr>
                        </a:solidFill>
                        <a:effectLst/>
                        <a:latin typeface="Arial" charset="0"/>
                        <a:ea typeface="宋体" charset="-122"/>
                      </a:endParaRP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显示用户当前使用的终端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id</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显示当前用户的</a:t>
                      </a:r>
                      <a:r>
                        <a:rPr kumimoji="0" lang="en-US" altLang="zh-CN" sz="2400" b="0" i="0" u="none" strike="noStrike" cap="none" normalizeH="0" baseline="0" dirty="0" smtClean="0">
                          <a:ln>
                            <a:noFill/>
                          </a:ln>
                          <a:solidFill>
                            <a:schemeClr val="tx1"/>
                          </a:solidFill>
                          <a:effectLst/>
                          <a:latin typeface="Arial" charset="0"/>
                          <a:ea typeface="宋体" charset="-122"/>
                        </a:rPr>
                        <a:t>id</a:t>
                      </a:r>
                      <a:r>
                        <a:rPr kumimoji="0" lang="zh-CN" altLang="en-US" sz="2400" b="0" i="0" u="none" strike="noStrike" cap="none" normalizeH="0" baseline="0" dirty="0" smtClean="0">
                          <a:ln>
                            <a:noFill/>
                          </a:ln>
                          <a:solidFill>
                            <a:schemeClr val="tx1"/>
                          </a:solidFill>
                          <a:effectLst/>
                          <a:latin typeface="Arial" charset="0"/>
                          <a:ea typeface="宋体" charset="-122"/>
                        </a:rPr>
                        <a:t>信息</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groups</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显示当前用户属于哪些组</a:t>
                      </a:r>
                    </a:p>
                  </a:txBody>
                  <a:tcPr horzOverflow="overflow"/>
                </a:tc>
              </a:tr>
              <a:tr h="350804">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last</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查看用户登录日志</a:t>
                      </a:r>
                    </a:p>
                  </a:txBody>
                  <a:tcPr horzOverflow="overflow"/>
                </a:tc>
              </a:tr>
              <a:tr h="198120">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pPr>
                      <a:r>
                        <a:rPr kumimoji="0" lang="en-US" altLang="zh-CN" sz="2400" b="0" i="0" u="none" strike="noStrike" cap="none" normalizeH="0" baseline="0" dirty="0" err="1" smtClean="0">
                          <a:ln>
                            <a:noFill/>
                          </a:ln>
                          <a:solidFill>
                            <a:schemeClr val="accent6">
                              <a:lumMod val="75000"/>
                            </a:schemeClr>
                          </a:solidFill>
                          <a:effectLst/>
                          <a:latin typeface="Arial" charset="0"/>
                          <a:ea typeface="宋体" charset="-122"/>
                        </a:rPr>
                        <a:t>crontab</a:t>
                      </a:r>
                      <a:r>
                        <a:rPr kumimoji="0" lang="en-US" altLang="zh-CN" sz="2400" b="0" i="0" u="none" strike="noStrike" cap="none" normalizeH="0" baseline="0" dirty="0" smtClean="0">
                          <a:ln>
                            <a:noFill/>
                          </a:ln>
                          <a:solidFill>
                            <a:schemeClr val="accent6">
                              <a:lumMod val="75000"/>
                            </a:schemeClr>
                          </a:solidFill>
                          <a:effectLst/>
                          <a:latin typeface="Arial" charset="0"/>
                          <a:ea typeface="宋体" charset="-122"/>
                        </a:rPr>
                        <a:t> -l</a:t>
                      </a:r>
                    </a:p>
                  </a:txBody>
                  <a:tcPr horzOverflow="overflow"/>
                </a:tc>
                <a:tc>
                  <a:txBody>
                    <a:bodyPr/>
                    <a:lstStyle/>
                    <a:p>
                      <a:pPr marL="342900" marR="0" lvl="0" indent="-342900" algn="l" defTabSz="914400" rtl="0" eaLnBrk="1" fontAlgn="t" latinLnBrk="0" hangingPunct="1">
                        <a:lnSpc>
                          <a:spcPct val="100000"/>
                        </a:lnSpc>
                        <a:spcBef>
                          <a:spcPct val="0"/>
                        </a:spcBef>
                        <a:spcAft>
                          <a:spcPct val="0"/>
                        </a:spcAft>
                        <a:buClr>
                          <a:schemeClr val="bg2"/>
                        </a:buClr>
                        <a:buSzPct val="75000"/>
                        <a:buFont typeface="Wingdings" pitchFamily="2" charset="2"/>
                        <a:buNone/>
                        <a:tabLst/>
                        <a:defRPr/>
                      </a:pPr>
                      <a:r>
                        <a:rPr kumimoji="0" lang="zh-CN" altLang="en-US" sz="2400" b="0" i="0" u="none" strike="noStrike" cap="none" normalizeH="0" baseline="0" dirty="0" smtClean="0">
                          <a:ln>
                            <a:noFill/>
                          </a:ln>
                          <a:solidFill>
                            <a:schemeClr val="tx1"/>
                          </a:solidFill>
                          <a:effectLst/>
                          <a:latin typeface="Arial" charset="0"/>
                          <a:ea typeface="宋体" charset="-122"/>
                        </a:rPr>
                        <a:t>查看当前用户的计划任务</a:t>
                      </a:r>
                    </a:p>
                  </a:txBody>
                  <a:tcPr horzOverflow="overflow"/>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CentOS-CH-PPT">
  <a:themeElements>
    <a:clrScheme name="介绍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介绍">
      <a:majorFont>
        <a:latin typeface="Garamond"/>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介绍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介绍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介绍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介绍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介绍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介绍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介绍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介绍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介绍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CentOS-CH-PPT</Template>
  <TotalTime>2310</TotalTime>
  <Words>9279</Words>
  <Application>Microsoft Office PowerPoint</Application>
  <PresentationFormat>全屏显示(4:3)</PresentationFormat>
  <Paragraphs>1017</Paragraphs>
  <Slides>110</Slides>
  <Notes>1</Notes>
  <HiddenSlides>0</HiddenSlides>
  <MMClips>0</MMClips>
  <ScaleCrop>false</ScaleCrop>
  <HeadingPairs>
    <vt:vector size="8" baseType="variant">
      <vt:variant>
        <vt:lpstr>已用的字体</vt:lpstr>
      </vt:variant>
      <vt:variant>
        <vt:i4>14</vt:i4>
      </vt:variant>
      <vt:variant>
        <vt:lpstr>演示文稿设计模板</vt:lpstr>
      </vt:variant>
      <vt:variant>
        <vt:i4>2</vt:i4>
      </vt:variant>
      <vt:variant>
        <vt:lpstr>嵌入 OLE 服务器</vt:lpstr>
      </vt:variant>
      <vt:variant>
        <vt:i4>0</vt:i4>
      </vt:variant>
      <vt:variant>
        <vt:lpstr>幻灯片标题</vt:lpstr>
      </vt:variant>
      <vt:variant>
        <vt:i4>110</vt:i4>
      </vt:variant>
    </vt:vector>
  </HeadingPairs>
  <TitlesOfParts>
    <vt:vector size="126" baseType="lpstr">
      <vt:lpstr>Arial</vt:lpstr>
      <vt:lpstr>宋体</vt:lpstr>
      <vt:lpstr>Garamond</vt:lpstr>
      <vt:lpstr>Wingdings</vt:lpstr>
      <vt:lpstr>Calibri</vt:lpstr>
      <vt:lpstr>黑体</vt:lpstr>
      <vt:lpstr>MSung Light SC</vt:lpstr>
      <vt:lpstr>Tahoma</vt:lpstr>
      <vt:lpstr>Lucida Console</vt:lpstr>
      <vt:lpstr>Courier New</vt:lpstr>
      <vt:lpstr>Arial Unicode MS</vt:lpstr>
      <vt:lpstr>Times New Roman</vt:lpstr>
      <vt:lpstr>Helvetica</vt:lpstr>
      <vt:lpstr>Microsoft Sans Serif</vt:lpstr>
      <vt:lpstr>CentOS-CH-PPT</vt:lpstr>
      <vt:lpstr>CentOS-CH-PPT</vt:lpstr>
      <vt:lpstr>第3章 字符界面操作</vt:lpstr>
      <vt:lpstr>本章内容要点</vt:lpstr>
      <vt:lpstr>本章学习目标 </vt:lpstr>
      <vt:lpstr>LINUX工作界面</vt:lpstr>
      <vt:lpstr>字符界面和图形界面</vt:lpstr>
      <vt:lpstr>为什么使用字符工作方式</vt:lpstr>
      <vt:lpstr>进入字符工作方式的方法</vt:lpstr>
      <vt:lpstr>字符界面登录与注销</vt:lpstr>
      <vt:lpstr>在Linux环境下 使用ssh登录远程Linux系统</vt:lpstr>
      <vt:lpstr>在Windows环境下 使用putty登录远程Linux系统</vt:lpstr>
      <vt:lpstr>系统运行级别</vt:lpstr>
      <vt:lpstr>运行级的查看和切换</vt:lpstr>
      <vt:lpstr>关机与重启（立即执行）</vt:lpstr>
      <vt:lpstr>关机与重启（shutdown）</vt:lpstr>
      <vt:lpstr>管理配置方式</vt:lpstr>
      <vt:lpstr>SHELL及其功能</vt:lpstr>
      <vt:lpstr>Shell</vt:lpstr>
      <vt:lpstr>Shell的重要功能</vt:lpstr>
      <vt:lpstr>命令解释过程</vt:lpstr>
      <vt:lpstr>Shell的主要版本</vt:lpstr>
      <vt:lpstr>Linux的元字符</vt:lpstr>
      <vt:lpstr>LINUX命令格式</vt:lpstr>
      <vt:lpstr>命令基本格式</vt:lpstr>
      <vt:lpstr>Linux系统中 可执行文件的分类</vt:lpstr>
      <vt:lpstr>命令基本格式（续）</vt:lpstr>
      <vt:lpstr>命令基本格式举例</vt:lpstr>
      <vt:lpstr>Linux 常用命令</vt:lpstr>
      <vt:lpstr>目录和文件名的命名规则 </vt:lpstr>
      <vt:lpstr>通配符</vt:lpstr>
      <vt:lpstr>通配符使用举例</vt:lpstr>
      <vt:lpstr>LINUX下的文件与目录</vt:lpstr>
      <vt:lpstr>文件的类型</vt:lpstr>
      <vt:lpstr>普通文件</vt:lpstr>
      <vt:lpstr>目录</vt:lpstr>
      <vt:lpstr>用户主目录</vt:lpstr>
      <vt:lpstr>设备文件</vt:lpstr>
      <vt:lpstr>Linux下设备的使用</vt:lpstr>
      <vt:lpstr>Linux 的目录结构</vt:lpstr>
      <vt:lpstr>Linux 的目录结构</vt:lpstr>
      <vt:lpstr>获得帮助</vt:lpstr>
      <vt:lpstr>获得Linux的帮助</vt:lpstr>
      <vt:lpstr>字符界面下的帮助</vt:lpstr>
      <vt:lpstr>命令的语法格式说明</vt:lpstr>
      <vt:lpstr>获得在线帮助文档</vt:lpstr>
      <vt:lpstr>文件和目录操作命令</vt:lpstr>
      <vt:lpstr>常用的目录操作命令</vt:lpstr>
      <vt:lpstr>当前工作目录</vt:lpstr>
      <vt:lpstr>路径 (path)</vt:lpstr>
      <vt:lpstr>ls命令</vt:lpstr>
      <vt:lpstr>ls命令选项</vt:lpstr>
      <vt:lpstr>ls命令举例</vt:lpstr>
      <vt:lpstr>mkdir和tree命令举例</vt:lpstr>
      <vt:lpstr>pwd和cd命令举例</vt:lpstr>
      <vt:lpstr>常用的文件操作命令</vt:lpstr>
      <vt:lpstr>touch命令</vt:lpstr>
      <vt:lpstr>touch命令举例</vt:lpstr>
      <vt:lpstr>cp命令</vt:lpstr>
      <vt:lpstr>cp命令的常用选项</vt:lpstr>
      <vt:lpstr>cp命令举例</vt:lpstr>
      <vt:lpstr>mv和rm命令举例</vt:lpstr>
      <vt:lpstr>文件打包和压缩命令</vt:lpstr>
      <vt:lpstr>常用的文件打包和压缩命令</vt:lpstr>
      <vt:lpstr>打包和压缩文件的文件后缀</vt:lpstr>
      <vt:lpstr>gzip</vt:lpstr>
      <vt:lpstr>gizp命令</vt:lpstr>
      <vt:lpstr>gizp命令举例</vt:lpstr>
      <vt:lpstr>bzip2</vt:lpstr>
      <vt:lpstr>bzip2命令举例</vt:lpstr>
      <vt:lpstr>zip/unzip</vt:lpstr>
      <vt:lpstr>rar和7za</vt:lpstr>
      <vt:lpstr>tar</vt:lpstr>
      <vt:lpstr>tar命令举例</vt:lpstr>
      <vt:lpstr>在BASH中提高工作效率</vt:lpstr>
      <vt:lpstr>命令补全</vt:lpstr>
      <vt:lpstr>命令补全举例</vt:lpstr>
      <vt:lpstr>命令历史</vt:lpstr>
      <vt:lpstr>文本文件操作命令</vt:lpstr>
      <vt:lpstr>常用的文本文件提取命令</vt:lpstr>
      <vt:lpstr>文本显示命令举例</vt:lpstr>
      <vt:lpstr>grep 简介</vt:lpstr>
      <vt:lpstr>grep 命令</vt:lpstr>
      <vt:lpstr>grep命令选项</vt:lpstr>
      <vt:lpstr>grep命令举例</vt:lpstr>
      <vt:lpstr>grep命令举例续</vt:lpstr>
      <vt:lpstr>VIM文本编辑器</vt:lpstr>
      <vt:lpstr>常用的文本编辑器</vt:lpstr>
      <vt:lpstr>vi简介</vt:lpstr>
      <vt:lpstr>vi 的进入</vt:lpstr>
      <vt:lpstr>Vi 的3种运行模式</vt:lpstr>
      <vt:lpstr>Vi 的 Normal 模式</vt:lpstr>
      <vt:lpstr>Vi 的 Insert 模式</vt:lpstr>
      <vt:lpstr>Vi 的 Command 模式</vt:lpstr>
      <vt:lpstr>Normal模式下的基本操作</vt:lpstr>
      <vt:lpstr>Command 模式下的基本操作</vt:lpstr>
      <vt:lpstr>Command 模式 ——设置 Vi 环境</vt:lpstr>
      <vt:lpstr>信息显示命令</vt:lpstr>
      <vt:lpstr>常用的系统信息显示命令</vt:lpstr>
      <vt:lpstr>常用的资源显示命令</vt:lpstr>
      <vt:lpstr>常用的用户相关显示命令</vt:lpstr>
      <vt:lpstr>常用的网络信息显示命令</vt:lpstr>
      <vt:lpstr>RPM包管理</vt:lpstr>
      <vt:lpstr>RPM概述</vt:lpstr>
      <vt:lpstr>RPM的优点</vt:lpstr>
      <vt:lpstr>RPM的五大功能</vt:lpstr>
      <vt:lpstr>RPM 组件</vt:lpstr>
      <vt:lpstr>RPM包的名称格式</vt:lpstr>
      <vt:lpstr>获得RPM包</vt:lpstr>
      <vt:lpstr>安装、升级和删除软件</vt:lpstr>
      <vt:lpstr>RPM的基本查询</vt:lpstr>
      <vt:lpstr>RPM校验</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第3章 字符界面操作基础</dc:title>
  <cp:lastModifiedBy>电脑城装机专用版</cp:lastModifiedBy>
  <cp:revision>62</cp:revision>
  <dcterms:created xsi:type="dcterms:W3CDTF">2011-05-26T03:37:05Z</dcterms:created>
  <dcterms:modified xsi:type="dcterms:W3CDTF">2014-05-21T14:24:49Z</dcterms:modified>
</cp:coreProperties>
</file>